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6" r:id="rId3"/>
    <p:sldId id="285" r:id="rId4"/>
    <p:sldId id="300" r:id="rId5"/>
    <p:sldId id="366" r:id="rId6"/>
    <p:sldId id="304" r:id="rId7"/>
    <p:sldId id="303" r:id="rId8"/>
    <p:sldId id="319" r:id="rId9"/>
    <p:sldId id="333" r:id="rId10"/>
    <p:sldId id="367" r:id="rId11"/>
    <p:sldId id="345" r:id="rId12"/>
    <p:sldId id="346" r:id="rId13"/>
    <p:sldId id="347" r:id="rId14"/>
    <p:sldId id="348" r:id="rId15"/>
    <p:sldId id="349" r:id="rId16"/>
    <p:sldId id="369" r:id="rId17"/>
    <p:sldId id="352" r:id="rId18"/>
    <p:sldId id="353" r:id="rId19"/>
    <p:sldId id="354" r:id="rId20"/>
    <p:sldId id="355" r:id="rId21"/>
    <p:sldId id="356" r:id="rId22"/>
    <p:sldId id="368" r:id="rId23"/>
    <p:sldId id="262" r:id="rId24"/>
    <p:sldId id="263" r:id="rId25"/>
    <p:sldId id="264" r:id="rId26"/>
    <p:sldId id="341" r:id="rId27"/>
    <p:sldId id="266" r:id="rId28"/>
    <p:sldId id="267" r:id="rId29"/>
    <p:sldId id="268" r:id="rId30"/>
    <p:sldId id="270" r:id="rId31"/>
    <p:sldId id="313" r:id="rId32"/>
    <p:sldId id="362" r:id="rId33"/>
    <p:sldId id="363" r:id="rId34"/>
    <p:sldId id="364" r:id="rId35"/>
    <p:sldId id="365" r:id="rId36"/>
    <p:sldId id="323" r:id="rId37"/>
    <p:sldId id="312" r:id="rId38"/>
    <p:sldId id="327" r:id="rId39"/>
    <p:sldId id="328" r:id="rId40"/>
    <p:sldId id="329" r:id="rId41"/>
    <p:sldId id="330" r:id="rId42"/>
    <p:sldId id="331" r:id="rId43"/>
    <p:sldId id="279" r:id="rId44"/>
    <p:sldId id="280" r:id="rId45"/>
    <p:sldId id="28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9" autoAdjust="0"/>
    <p:restoredTop sz="94660"/>
  </p:normalViewPr>
  <p:slideViewPr>
    <p:cSldViewPr>
      <p:cViewPr>
        <p:scale>
          <a:sx n="75" d="100"/>
          <a:sy n="75" d="100"/>
        </p:scale>
        <p:origin x="-1458"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24B41-FD30-4617-BB35-73A403F60875}" type="datetimeFigureOut">
              <a:rPr lang="en-US" smtClean="0"/>
              <a:pPr/>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59B2F-0F4E-46E0-94A9-073EE51EA4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90B25-4ACF-7048-A79F-C4537876964C}" type="slidenum">
              <a:rPr lang="en-US"/>
              <a:pPr/>
              <a:t>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b="1"/>
              <a:t>Figure 3.1. </a:t>
            </a:r>
            <a:r>
              <a:rPr lang="en-US" i="1"/>
              <a:t>Annual anomalies of global land-surface air temperature (°C), 1850 to 2005, relative to the 1961 to 1990 mean for CRUTEM3 updated from Brohan et al. (2006). The smooth curves show decadal variations (see Appendix 3.A). The black curve from CRUTEM3 is compared with those from NCDC (Smithand Reynolds, 2005; blue), GISS (Hansen et al., 2001; red) and Lugina et al. (2005; green).</a:t>
            </a:r>
            <a:endParaRPr lang="en-US"/>
          </a:p>
          <a:p>
            <a:endParaRPr lang="en-US"/>
          </a:p>
          <a:p>
            <a:r>
              <a:rPr lang="en-US" b="1"/>
              <a:t>Figure 10.4.</a:t>
            </a:r>
            <a:r>
              <a:rPr lang="en-US"/>
              <a:t> </a:t>
            </a:r>
            <a:r>
              <a:rPr lang="en-US" i="1"/>
              <a:t>Multi-model means of surface warming (relative to 1980–1999) for the scenarios A2, A1B and B1, shown as continuations of the 20th-century simulation. Values beyond 2100 are for the stabilisation scenarios (see Section 10.7). Linear trends from the corresponding control runs have been removed from these time series. Lines show the multi-model means, shading denotes the ±1 standard deviation range of individual model annual means. Discontinuities between different periods have no physical meaning and are caused by the fact that the number of models that have run a given scenario is different for each period and scenario, as indicated by the coloured numbers given for each period and scenario at the bottom of the panel. For the same reason, uncertainty across scenarios should not be interpreted from this figure (see Section 10.5.4.6 for uncertainty estimates).</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20417-A639-0E44-A954-286FE804A36B}" type="slidenum">
              <a:rPr lang="en-US"/>
              <a:pPr/>
              <a:t>9</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0E422-1010-4912-88C6-937A8C9A611A}"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59B2F-0F4E-46E0-94A9-073EE51EA44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CDC85-3B80-4F78-9A6C-FE4BEEDCAD25}"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DC85-3B80-4F78-9A6C-FE4BEEDCAD25}"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DC85-3B80-4F78-9A6C-FE4BEEDCAD25}"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DC85-3B80-4F78-9A6C-FE4BEEDCAD25}"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CDC85-3B80-4F78-9A6C-FE4BEEDCAD25}"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CDC85-3B80-4F78-9A6C-FE4BEEDCAD25}"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CDC85-3B80-4F78-9A6C-FE4BEEDCAD25}" type="datetimeFigureOut">
              <a:rPr lang="en-US" smtClean="0"/>
              <a:pPr/>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CDC85-3B80-4F78-9A6C-FE4BEEDCAD25}" type="datetimeFigureOut">
              <a:rPr lang="en-US" smtClean="0"/>
              <a:pPr/>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CDC85-3B80-4F78-9A6C-FE4BEEDCAD25}" type="datetimeFigureOut">
              <a:rPr lang="en-US" smtClean="0"/>
              <a:pPr/>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DC85-3B80-4F78-9A6C-FE4BEEDCAD25}"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DC85-3B80-4F78-9A6C-FE4BEEDCAD25}"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0D026-0D2F-4871-875C-D977C22C57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DC85-3B80-4F78-9A6C-FE4BEEDCAD25}" type="datetimeFigureOut">
              <a:rPr lang="en-US" smtClean="0"/>
              <a:pPr/>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0D026-0D2F-4871-875C-D977C22C57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6.jpeg"/><Relationship Id="rId2" Type="http://schemas.openxmlformats.org/officeDocument/2006/relationships/hyperlink" Target="http://globalecology.unh.edu/" TargetMode="Externa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US" sz="3600" b="1" dirty="0">
                <a:solidFill>
                  <a:schemeClr val="accent1"/>
                </a:solidFill>
              </a:rPr>
              <a:t>Responses of terrestrial ecosystems to </a:t>
            </a:r>
            <a:r>
              <a:rPr lang="en-US" sz="3600" b="1" dirty="0" smtClean="0">
                <a:solidFill>
                  <a:schemeClr val="accent1"/>
                </a:solidFill>
              </a:rPr>
              <a:t>drought</a:t>
            </a:r>
            <a:endParaRPr lang="en-US" sz="3600" b="1" dirty="0">
              <a:solidFill>
                <a:schemeClr val="accent1"/>
              </a:solidFill>
            </a:endParaRPr>
          </a:p>
        </p:txBody>
      </p:sp>
      <p:sp>
        <p:nvSpPr>
          <p:cNvPr id="5" name="TextBox 4"/>
          <p:cNvSpPr txBox="1"/>
          <p:nvPr/>
        </p:nvSpPr>
        <p:spPr>
          <a:xfrm>
            <a:off x="685800" y="4656892"/>
            <a:ext cx="7798980" cy="984885"/>
          </a:xfrm>
          <a:prstGeom prst="rect">
            <a:avLst/>
          </a:prstGeom>
          <a:noFill/>
        </p:spPr>
        <p:txBody>
          <a:bodyPr wrap="none" rtlCol="0">
            <a:spAutoFit/>
          </a:bodyPr>
          <a:lstStyle/>
          <a:p>
            <a:pPr algn="ctr">
              <a:spcAft>
                <a:spcPts val="1200"/>
              </a:spcAft>
            </a:pPr>
            <a:r>
              <a:rPr lang="zh-CN" altLang="en-US" sz="2400" dirty="0" smtClean="0"/>
              <a:t>肖劲锋</a:t>
            </a:r>
            <a:endParaRPr lang="en-US" altLang="zh-CN" sz="2400" dirty="0" smtClean="0"/>
          </a:p>
          <a:p>
            <a:pPr algn="ctr">
              <a:spcAft>
                <a:spcPts val="1200"/>
              </a:spcAft>
            </a:pPr>
            <a:r>
              <a:rPr lang="en-US" sz="2400" dirty="0" smtClean="0"/>
              <a:t>Earth Systems Research Center, University of New Hampshire</a:t>
            </a:r>
          </a:p>
        </p:txBody>
      </p:sp>
      <p:sp>
        <p:nvSpPr>
          <p:cNvPr id="6" name="TextBox 5"/>
          <p:cNvSpPr txBox="1"/>
          <p:nvPr/>
        </p:nvSpPr>
        <p:spPr>
          <a:xfrm>
            <a:off x="1905000" y="5876092"/>
            <a:ext cx="5410200" cy="677108"/>
          </a:xfrm>
          <a:prstGeom prst="rect">
            <a:avLst/>
          </a:prstGeom>
          <a:noFill/>
        </p:spPr>
        <p:txBody>
          <a:bodyPr wrap="square" rtlCol="0">
            <a:spAutoFit/>
          </a:bodyPr>
          <a:lstStyle/>
          <a:p>
            <a:pPr algn="ctr"/>
            <a:r>
              <a:rPr lang="en-US" dirty="0"/>
              <a:t>The 7th International </a:t>
            </a:r>
            <a:r>
              <a:rPr lang="en-US" sz="2000" dirty="0"/>
              <a:t>Symposium</a:t>
            </a:r>
            <a:r>
              <a:rPr lang="en-US" dirty="0"/>
              <a:t> on Modern </a:t>
            </a:r>
            <a:r>
              <a:rPr lang="en-US" dirty="0" smtClean="0"/>
              <a:t>Ecology</a:t>
            </a:r>
          </a:p>
          <a:p>
            <a:pPr algn="ctr"/>
            <a:r>
              <a:rPr lang="en-US" dirty="0" smtClean="0"/>
              <a:t>Guangzhou, China, June 10-12, 2013</a:t>
            </a:r>
            <a:endParaRPr lang="en-US" dirty="0"/>
          </a:p>
        </p:txBody>
      </p:sp>
      <p:pic>
        <p:nvPicPr>
          <p:cNvPr id="7" name="Picture 6" descr="chinaDrought_1604505c.jpg"/>
          <p:cNvPicPr>
            <a:picLocks noChangeAspect="1"/>
          </p:cNvPicPr>
          <p:nvPr/>
        </p:nvPicPr>
        <p:blipFill>
          <a:blip r:embed="rId2" cstate="print"/>
          <a:stretch>
            <a:fillRect/>
          </a:stretch>
        </p:blipFill>
        <p:spPr>
          <a:xfrm>
            <a:off x="2108200" y="1350396"/>
            <a:ext cx="4902200" cy="30692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11 at 6.44.52 AM.png"/>
          <p:cNvPicPr>
            <a:picLocks noChangeAspect="1"/>
          </p:cNvPicPr>
          <p:nvPr/>
        </p:nvPicPr>
        <p:blipFill>
          <a:blip r:embed="rId2" cstate="email"/>
          <a:stretch>
            <a:fillRect/>
          </a:stretch>
        </p:blipFill>
        <p:spPr>
          <a:xfrm>
            <a:off x="1143000" y="4800600"/>
            <a:ext cx="1043312" cy="990600"/>
          </a:xfrm>
          <a:prstGeom prst="rect">
            <a:avLst/>
          </a:prstGeom>
        </p:spPr>
      </p:pic>
      <p:pic>
        <p:nvPicPr>
          <p:cNvPr id="5" name="Picture 4" descr="china.jpg"/>
          <p:cNvPicPr>
            <a:picLocks noChangeAspect="1"/>
          </p:cNvPicPr>
          <p:nvPr/>
        </p:nvPicPr>
        <p:blipFill>
          <a:blip r:embed="rId3" cstate="email"/>
          <a:stretch>
            <a:fillRect/>
          </a:stretch>
        </p:blipFill>
        <p:spPr>
          <a:xfrm>
            <a:off x="3229707" y="2895600"/>
            <a:ext cx="2256693" cy="1600200"/>
          </a:xfrm>
          <a:prstGeom prst="rect">
            <a:avLst/>
          </a:prstGeom>
        </p:spPr>
      </p:pic>
      <p:pic>
        <p:nvPicPr>
          <p:cNvPr id="6" name="Picture 5" descr="th.jpg"/>
          <p:cNvPicPr>
            <a:picLocks noChangeAspect="1"/>
          </p:cNvPicPr>
          <p:nvPr/>
        </p:nvPicPr>
        <p:blipFill>
          <a:blip r:embed="rId4" cstate="email"/>
          <a:stretch>
            <a:fillRect/>
          </a:stretch>
        </p:blipFill>
        <p:spPr>
          <a:xfrm>
            <a:off x="6248400" y="381000"/>
            <a:ext cx="2209800" cy="2209800"/>
          </a:xfrm>
          <a:prstGeom prst="rect">
            <a:avLst/>
          </a:prstGeom>
        </p:spPr>
      </p:pic>
      <p:sp>
        <p:nvSpPr>
          <p:cNvPr id="7" name="Up Arrow 6"/>
          <p:cNvSpPr/>
          <p:nvPr/>
        </p:nvSpPr>
        <p:spPr>
          <a:xfrm rot="3000000">
            <a:off x="2603411" y="3880300"/>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rot="3000000">
            <a:off x="5499011" y="1818684"/>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5800" y="6019800"/>
            <a:ext cx="2899627" cy="523220"/>
          </a:xfrm>
          <a:prstGeom prst="rect">
            <a:avLst/>
          </a:prstGeom>
          <a:noFill/>
        </p:spPr>
        <p:txBody>
          <a:bodyPr wrap="none" rtlCol="0">
            <a:spAutoFit/>
          </a:bodyPr>
          <a:lstStyle/>
          <a:p>
            <a:r>
              <a:rPr lang="en-US" altLang="zh-CN" sz="2800" b="1" dirty="0" smtClean="0">
                <a:solidFill>
                  <a:srgbClr val="FF0000"/>
                </a:solidFill>
              </a:rPr>
              <a:t>1.</a:t>
            </a:r>
            <a:r>
              <a:rPr lang="zh-CN" altLang="en-US" sz="2800" b="1" dirty="0" smtClean="0">
                <a:solidFill>
                  <a:srgbClr val="FF0000"/>
                </a:solidFill>
              </a:rPr>
              <a:t> </a:t>
            </a:r>
            <a:r>
              <a:rPr lang="en-US" altLang="zh-CN" sz="2800" b="1" dirty="0" smtClean="0">
                <a:solidFill>
                  <a:srgbClr val="FF0000"/>
                </a:solidFill>
              </a:rPr>
              <a:t>Remote</a:t>
            </a:r>
            <a:r>
              <a:rPr lang="zh-CN" altLang="en-US" sz="2800" b="1" dirty="0" smtClean="0">
                <a:solidFill>
                  <a:srgbClr val="FF0000"/>
                </a:solidFill>
              </a:rPr>
              <a:t> </a:t>
            </a:r>
            <a:r>
              <a:rPr lang="en-US" altLang="zh-CN" sz="2800" b="1" dirty="0" smtClean="0">
                <a:solidFill>
                  <a:srgbClr val="FF0000"/>
                </a:solidFill>
              </a:rPr>
              <a:t>sensing</a:t>
            </a:r>
            <a:endParaRPr lang="en-US" sz="2800" b="1" dirty="0">
              <a:solidFill>
                <a:srgbClr val="FF0000"/>
              </a:solidFill>
            </a:endParaRPr>
          </a:p>
        </p:txBody>
      </p:sp>
      <p:sp>
        <p:nvSpPr>
          <p:cNvPr id="10" name="TextBox 9"/>
          <p:cNvSpPr txBox="1"/>
          <p:nvPr/>
        </p:nvSpPr>
        <p:spPr>
          <a:xfrm>
            <a:off x="3505200" y="4648200"/>
            <a:ext cx="3572888" cy="523220"/>
          </a:xfrm>
          <a:prstGeom prst="rect">
            <a:avLst/>
          </a:prstGeom>
          <a:noFill/>
        </p:spPr>
        <p:txBody>
          <a:bodyPr wrap="none" rtlCol="0">
            <a:spAutoFit/>
          </a:bodyPr>
          <a:lstStyle/>
          <a:p>
            <a:r>
              <a:rPr lang="en-US" altLang="zh-CN" sz="2800" b="1" dirty="0" smtClean="0">
                <a:solidFill>
                  <a:schemeClr val="accent1"/>
                </a:solidFill>
              </a:rPr>
              <a:t>2.</a:t>
            </a:r>
            <a:r>
              <a:rPr lang="zh-CN" altLang="en-US" sz="2800" b="1" dirty="0" smtClean="0">
                <a:solidFill>
                  <a:schemeClr val="accent1"/>
                </a:solidFill>
              </a:rPr>
              <a:t> </a:t>
            </a:r>
            <a:r>
              <a:rPr lang="en-US" altLang="zh-CN" sz="2800" b="1" dirty="0" smtClean="0">
                <a:solidFill>
                  <a:schemeClr val="accent1"/>
                </a:solidFill>
              </a:rPr>
              <a:t>Ecosystem</a:t>
            </a:r>
            <a:r>
              <a:rPr lang="zh-CN" altLang="en-US" sz="2800" b="1" dirty="0" smtClean="0">
                <a:solidFill>
                  <a:schemeClr val="accent1"/>
                </a:solidFill>
              </a:rPr>
              <a:t> </a:t>
            </a:r>
            <a:r>
              <a:rPr lang="en-US" altLang="zh-CN" sz="2800" b="1" dirty="0" smtClean="0">
                <a:solidFill>
                  <a:schemeClr val="accent1"/>
                </a:solidFill>
              </a:rPr>
              <a:t>modeling</a:t>
            </a:r>
            <a:endParaRPr lang="en-US" sz="2800" b="1" dirty="0">
              <a:solidFill>
                <a:schemeClr val="accent1"/>
              </a:solidFill>
            </a:endParaRPr>
          </a:p>
        </p:txBody>
      </p:sp>
      <p:sp>
        <p:nvSpPr>
          <p:cNvPr id="11" name="TextBox 10"/>
          <p:cNvSpPr txBox="1"/>
          <p:nvPr/>
        </p:nvSpPr>
        <p:spPr>
          <a:xfrm>
            <a:off x="6244373" y="2819400"/>
            <a:ext cx="2899627" cy="954107"/>
          </a:xfrm>
          <a:prstGeom prst="rect">
            <a:avLst/>
          </a:prstGeom>
          <a:noFill/>
        </p:spPr>
        <p:txBody>
          <a:bodyPr wrap="square" rtlCol="0">
            <a:spAutoFit/>
          </a:bodyPr>
          <a:lstStyle/>
          <a:p>
            <a:pPr algn="ctr"/>
            <a:r>
              <a:rPr lang="en-US" altLang="zh-CN" sz="2800" b="1" dirty="0" smtClean="0">
                <a:solidFill>
                  <a:schemeClr val="accent1"/>
                </a:solidFill>
              </a:rPr>
              <a:t>3. In-situ data and upscaling</a:t>
            </a:r>
            <a:endParaRPr lang="en-US" sz="2800" b="1" dirty="0">
              <a:solidFill>
                <a:schemeClr val="accent1"/>
              </a:solidFill>
            </a:endParaRPr>
          </a:p>
        </p:txBody>
      </p:sp>
      <p:sp>
        <p:nvSpPr>
          <p:cNvPr id="12" name="Title 1"/>
          <p:cNvSpPr>
            <a:spLocks noGrp="1"/>
          </p:cNvSpPr>
          <p:nvPr>
            <p:ph type="title"/>
          </p:nvPr>
        </p:nvSpPr>
        <p:spPr>
          <a:xfrm>
            <a:off x="228600" y="152400"/>
            <a:ext cx="8229600" cy="1143000"/>
          </a:xfrm>
        </p:spPr>
        <p:txBody>
          <a:bodyPr>
            <a:normAutofit/>
          </a:bodyPr>
          <a:lstStyle/>
          <a:p>
            <a:r>
              <a:rPr lang="en-US" sz="3600" b="1" dirty="0" smtClean="0">
                <a:solidFill>
                  <a:srgbClr val="4F81BD"/>
                </a:solidFill>
                <a:latin typeface="Comic Sans MS"/>
                <a:cs typeface="Comic Sans MS"/>
              </a:rPr>
              <a:t>Case studies</a:t>
            </a:r>
            <a:endParaRPr lang="en-US" sz="3600" b="1" dirty="0">
              <a:solidFill>
                <a:srgbClr val="4F81BD"/>
              </a:solidFill>
              <a:latin typeface="Comic Sans MS"/>
              <a:cs typeface="Comic Sans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11260T1269658484057.jpg"/>
          <p:cNvPicPr>
            <a:picLocks noChangeAspect="1"/>
          </p:cNvPicPr>
          <p:nvPr/>
        </p:nvPicPr>
        <p:blipFill>
          <a:blip r:embed="rId2"/>
          <a:stretch>
            <a:fillRect/>
          </a:stretch>
        </p:blipFill>
        <p:spPr>
          <a:xfrm>
            <a:off x="0" y="3962400"/>
            <a:ext cx="4419600" cy="2900000"/>
          </a:xfrm>
          <a:prstGeom prst="rect">
            <a:avLst/>
          </a:prstGeom>
        </p:spPr>
      </p:pic>
      <p:pic>
        <p:nvPicPr>
          <p:cNvPr id="5" name="Picture 4" descr="90142422776.jpg"/>
          <p:cNvPicPr>
            <a:picLocks noChangeAspect="1"/>
          </p:cNvPicPr>
          <p:nvPr/>
        </p:nvPicPr>
        <p:blipFill>
          <a:blip r:embed="rId3"/>
          <a:stretch>
            <a:fillRect/>
          </a:stretch>
        </p:blipFill>
        <p:spPr>
          <a:xfrm>
            <a:off x="4392000" y="0"/>
            <a:ext cx="4752000" cy="6858000"/>
          </a:xfrm>
          <a:prstGeom prst="rect">
            <a:avLst/>
          </a:prstGeom>
        </p:spPr>
      </p:pic>
      <p:pic>
        <p:nvPicPr>
          <p:cNvPr id="7" name="Picture 6" descr="U2598P1T1D19939080F21DT20100325103218.jpg"/>
          <p:cNvPicPr>
            <a:picLocks noChangeAspect="1"/>
          </p:cNvPicPr>
          <p:nvPr/>
        </p:nvPicPr>
        <p:blipFill>
          <a:blip r:embed="rId4"/>
          <a:stretch>
            <a:fillRect/>
          </a:stretch>
        </p:blipFill>
        <p:spPr>
          <a:xfrm>
            <a:off x="0" y="-1"/>
            <a:ext cx="4419600" cy="578757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977" y="2057400"/>
            <a:ext cx="9118023" cy="4953000"/>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0" y="0"/>
            <a:ext cx="6705600" cy="2268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p:cNvPicPr>
            <a:picLocks noChangeAspect="1" noChangeArrowheads="1"/>
          </p:cNvPicPr>
          <p:nvPr/>
        </p:nvPicPr>
        <p:blipFill>
          <a:blip r:embed="rId2" cstate="print"/>
          <a:srcRect/>
          <a:stretch>
            <a:fillRect/>
          </a:stretch>
        </p:blipFill>
        <p:spPr bwMode="auto">
          <a:xfrm>
            <a:off x="0" y="304800"/>
            <a:ext cx="9152586" cy="6248400"/>
          </a:xfrm>
          <a:prstGeom prst="rect">
            <a:avLst/>
          </a:prstGeom>
          <a:noFill/>
          <a:ln w="9525">
            <a:noFill/>
            <a:miter lim="800000"/>
            <a:headEnd/>
            <a:tailEnd/>
          </a:ln>
        </p:spPr>
      </p:pic>
      <p:sp>
        <p:nvSpPr>
          <p:cNvPr id="3" name="TextBox 2"/>
          <p:cNvSpPr txBox="1"/>
          <p:nvPr/>
        </p:nvSpPr>
        <p:spPr>
          <a:xfrm>
            <a:off x="6553200" y="6488668"/>
            <a:ext cx="2299732" cy="369332"/>
          </a:xfrm>
          <a:prstGeom prst="rect">
            <a:avLst/>
          </a:prstGeom>
          <a:noFill/>
        </p:spPr>
        <p:txBody>
          <a:bodyPr wrap="none" rtlCol="0">
            <a:spAutoFit/>
          </a:bodyPr>
          <a:lstStyle/>
          <a:p>
            <a:r>
              <a:rPr lang="en-US" dirty="0" smtClean="0"/>
              <a:t>Zhang et al., ERL, 2012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email"/>
          <a:srcRect/>
          <a:stretch>
            <a:fillRect/>
          </a:stretch>
        </p:blipFill>
        <p:spPr bwMode="auto">
          <a:xfrm>
            <a:off x="381001" y="76200"/>
            <a:ext cx="3657599" cy="3436130"/>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4419600" y="113081"/>
            <a:ext cx="4191000" cy="3339589"/>
          </a:xfrm>
          <a:prstGeom prst="rect">
            <a:avLst/>
          </a:prstGeom>
          <a:noFill/>
          <a:ln w="9525">
            <a:noFill/>
            <a:miter lim="800000"/>
            <a:headEnd/>
            <a:tailEnd/>
          </a:ln>
        </p:spPr>
      </p:pic>
      <p:pic>
        <p:nvPicPr>
          <p:cNvPr id="95236" name="Picture 4"/>
          <p:cNvPicPr>
            <a:picLocks noChangeAspect="1" noChangeArrowheads="1"/>
          </p:cNvPicPr>
          <p:nvPr/>
        </p:nvPicPr>
        <p:blipFill>
          <a:blip r:embed="rId5" cstate="print"/>
          <a:srcRect/>
          <a:stretch>
            <a:fillRect/>
          </a:stretch>
        </p:blipFill>
        <p:spPr bwMode="auto">
          <a:xfrm>
            <a:off x="219074" y="3505200"/>
            <a:ext cx="8924926" cy="3010926"/>
          </a:xfrm>
          <a:prstGeom prst="rect">
            <a:avLst/>
          </a:prstGeom>
          <a:noFill/>
          <a:ln w="9525">
            <a:noFill/>
            <a:miter lim="800000"/>
            <a:headEnd/>
            <a:tailEnd/>
          </a:ln>
        </p:spPr>
      </p:pic>
      <p:sp>
        <p:nvSpPr>
          <p:cNvPr id="5" name="TextBox 4"/>
          <p:cNvSpPr txBox="1"/>
          <p:nvPr/>
        </p:nvSpPr>
        <p:spPr>
          <a:xfrm>
            <a:off x="6553200" y="6488668"/>
            <a:ext cx="2299732" cy="369332"/>
          </a:xfrm>
          <a:prstGeom prst="rect">
            <a:avLst/>
          </a:prstGeom>
          <a:noFill/>
        </p:spPr>
        <p:txBody>
          <a:bodyPr wrap="none" rtlCol="0">
            <a:spAutoFit/>
          </a:bodyPr>
          <a:lstStyle/>
          <a:p>
            <a:r>
              <a:rPr lang="en-US" dirty="0" smtClean="0"/>
              <a:t>Zhang et al., ERL, 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nvPicPr>
        <p:blipFill>
          <a:blip r:embed="rId2" cstate="print"/>
          <a:srcRect/>
          <a:stretch>
            <a:fillRect/>
          </a:stretch>
        </p:blipFill>
        <p:spPr bwMode="auto">
          <a:xfrm>
            <a:off x="609600" y="0"/>
            <a:ext cx="7897247" cy="3062021"/>
          </a:xfrm>
          <a:prstGeom prst="rect">
            <a:avLst/>
          </a:prstGeom>
          <a:noFill/>
          <a:ln w="9525">
            <a:noFill/>
            <a:miter lim="800000"/>
            <a:headEnd/>
            <a:tailEnd/>
          </a:ln>
        </p:spPr>
      </p:pic>
      <p:sp>
        <p:nvSpPr>
          <p:cNvPr id="4" name="TextBox 3"/>
          <p:cNvSpPr txBox="1"/>
          <p:nvPr/>
        </p:nvSpPr>
        <p:spPr>
          <a:xfrm>
            <a:off x="6691868" y="6488668"/>
            <a:ext cx="2299732" cy="369332"/>
          </a:xfrm>
          <a:prstGeom prst="rect">
            <a:avLst/>
          </a:prstGeom>
          <a:noFill/>
        </p:spPr>
        <p:txBody>
          <a:bodyPr wrap="none" rtlCol="0">
            <a:spAutoFit/>
          </a:bodyPr>
          <a:lstStyle/>
          <a:p>
            <a:r>
              <a:rPr lang="en-US" dirty="0" smtClean="0"/>
              <a:t>Zhang et al., ERL, 2012</a:t>
            </a:r>
            <a:endParaRPr lang="en-US" dirty="0"/>
          </a:p>
        </p:txBody>
      </p:sp>
      <p:sp>
        <p:nvSpPr>
          <p:cNvPr id="7" name="Content Placeholder 2"/>
          <p:cNvSpPr txBox="1">
            <a:spLocks/>
          </p:cNvSpPr>
          <p:nvPr/>
        </p:nvSpPr>
        <p:spPr>
          <a:xfrm>
            <a:off x="228600" y="3170237"/>
            <a:ext cx="8610600" cy="3687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drought reduced regional annual GPP and NPP in 2010 by 65 and 46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 yr−1, respectively. Both annual GPP and NPP in 2010 were the lowest over the period 2000–2010</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negative effects of the drought were partly offset by the high productivity in August and September and the farming practices adopted</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Like summer droughts, spring droughts can also have significant impacts on vegetation productivity and terrestrial carbon cycling</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11 at 6.44.52 AM.png"/>
          <p:cNvPicPr>
            <a:picLocks noChangeAspect="1"/>
          </p:cNvPicPr>
          <p:nvPr/>
        </p:nvPicPr>
        <p:blipFill>
          <a:blip r:embed="rId2" cstate="email"/>
          <a:stretch>
            <a:fillRect/>
          </a:stretch>
        </p:blipFill>
        <p:spPr>
          <a:xfrm>
            <a:off x="1143000" y="4800600"/>
            <a:ext cx="1043312" cy="990600"/>
          </a:xfrm>
          <a:prstGeom prst="rect">
            <a:avLst/>
          </a:prstGeom>
        </p:spPr>
      </p:pic>
      <p:pic>
        <p:nvPicPr>
          <p:cNvPr id="5" name="Picture 4" descr="china.jpg"/>
          <p:cNvPicPr>
            <a:picLocks noChangeAspect="1"/>
          </p:cNvPicPr>
          <p:nvPr/>
        </p:nvPicPr>
        <p:blipFill>
          <a:blip r:embed="rId3" cstate="email"/>
          <a:stretch>
            <a:fillRect/>
          </a:stretch>
        </p:blipFill>
        <p:spPr>
          <a:xfrm>
            <a:off x="3229707" y="2895600"/>
            <a:ext cx="2256693" cy="1600200"/>
          </a:xfrm>
          <a:prstGeom prst="rect">
            <a:avLst/>
          </a:prstGeom>
        </p:spPr>
      </p:pic>
      <p:pic>
        <p:nvPicPr>
          <p:cNvPr id="6" name="Picture 5" descr="th.jpg"/>
          <p:cNvPicPr>
            <a:picLocks noChangeAspect="1"/>
          </p:cNvPicPr>
          <p:nvPr/>
        </p:nvPicPr>
        <p:blipFill>
          <a:blip r:embed="rId4" cstate="email"/>
          <a:stretch>
            <a:fillRect/>
          </a:stretch>
        </p:blipFill>
        <p:spPr>
          <a:xfrm>
            <a:off x="6248400" y="381000"/>
            <a:ext cx="2209800" cy="2209800"/>
          </a:xfrm>
          <a:prstGeom prst="rect">
            <a:avLst/>
          </a:prstGeom>
        </p:spPr>
      </p:pic>
      <p:sp>
        <p:nvSpPr>
          <p:cNvPr id="7" name="Up Arrow 6"/>
          <p:cNvSpPr/>
          <p:nvPr/>
        </p:nvSpPr>
        <p:spPr>
          <a:xfrm rot="3000000">
            <a:off x="2603411" y="3880300"/>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rot="3000000">
            <a:off x="5499011" y="1818684"/>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5800" y="6019800"/>
            <a:ext cx="2899627" cy="523220"/>
          </a:xfrm>
          <a:prstGeom prst="rect">
            <a:avLst/>
          </a:prstGeom>
          <a:noFill/>
        </p:spPr>
        <p:txBody>
          <a:bodyPr wrap="none" rtlCol="0">
            <a:spAutoFit/>
          </a:bodyPr>
          <a:lstStyle/>
          <a:p>
            <a:r>
              <a:rPr lang="en-US" altLang="zh-CN" sz="2800" b="1" dirty="0" smtClean="0">
                <a:solidFill>
                  <a:schemeClr val="accent1"/>
                </a:solidFill>
              </a:rPr>
              <a:t>1.</a:t>
            </a:r>
            <a:r>
              <a:rPr lang="zh-CN" altLang="en-US" sz="2800" b="1" dirty="0" smtClean="0">
                <a:solidFill>
                  <a:schemeClr val="accent1"/>
                </a:solidFill>
              </a:rPr>
              <a:t> </a:t>
            </a:r>
            <a:r>
              <a:rPr lang="en-US" altLang="zh-CN" sz="2800" b="1" dirty="0" smtClean="0">
                <a:solidFill>
                  <a:schemeClr val="accent1"/>
                </a:solidFill>
              </a:rPr>
              <a:t>Remote</a:t>
            </a:r>
            <a:r>
              <a:rPr lang="zh-CN" altLang="en-US" sz="2800" b="1" dirty="0" smtClean="0">
                <a:solidFill>
                  <a:schemeClr val="accent1"/>
                </a:solidFill>
              </a:rPr>
              <a:t> </a:t>
            </a:r>
            <a:r>
              <a:rPr lang="en-US" altLang="zh-CN" sz="2800" b="1" dirty="0" smtClean="0">
                <a:solidFill>
                  <a:schemeClr val="accent1"/>
                </a:solidFill>
              </a:rPr>
              <a:t>sensing</a:t>
            </a:r>
            <a:endParaRPr lang="en-US" sz="2800" b="1" dirty="0">
              <a:solidFill>
                <a:schemeClr val="accent1"/>
              </a:solidFill>
            </a:endParaRPr>
          </a:p>
        </p:txBody>
      </p:sp>
      <p:sp>
        <p:nvSpPr>
          <p:cNvPr id="10" name="TextBox 9"/>
          <p:cNvSpPr txBox="1"/>
          <p:nvPr/>
        </p:nvSpPr>
        <p:spPr>
          <a:xfrm>
            <a:off x="3505200" y="4648200"/>
            <a:ext cx="3572888" cy="523220"/>
          </a:xfrm>
          <a:prstGeom prst="rect">
            <a:avLst/>
          </a:prstGeom>
          <a:noFill/>
        </p:spPr>
        <p:txBody>
          <a:bodyPr wrap="none" rtlCol="0">
            <a:spAutoFit/>
          </a:bodyPr>
          <a:lstStyle/>
          <a:p>
            <a:r>
              <a:rPr lang="en-US" altLang="zh-CN" sz="2800" b="1" dirty="0" smtClean="0">
                <a:solidFill>
                  <a:srgbClr val="FF0000"/>
                </a:solidFill>
              </a:rPr>
              <a:t>2.</a:t>
            </a:r>
            <a:r>
              <a:rPr lang="zh-CN" altLang="en-US" sz="2800" b="1" dirty="0" smtClean="0">
                <a:solidFill>
                  <a:srgbClr val="FF0000"/>
                </a:solidFill>
              </a:rPr>
              <a:t> </a:t>
            </a:r>
            <a:r>
              <a:rPr lang="en-US" altLang="zh-CN" sz="2800" b="1" dirty="0" smtClean="0">
                <a:solidFill>
                  <a:srgbClr val="FF0000"/>
                </a:solidFill>
              </a:rPr>
              <a:t>Ecosystem</a:t>
            </a:r>
            <a:r>
              <a:rPr lang="zh-CN" altLang="en-US" sz="2800" b="1" dirty="0" smtClean="0">
                <a:solidFill>
                  <a:srgbClr val="FF0000"/>
                </a:solidFill>
              </a:rPr>
              <a:t> </a:t>
            </a:r>
            <a:r>
              <a:rPr lang="en-US" altLang="zh-CN" sz="2800" b="1" dirty="0" smtClean="0">
                <a:solidFill>
                  <a:srgbClr val="FF0000"/>
                </a:solidFill>
              </a:rPr>
              <a:t>modeling</a:t>
            </a:r>
            <a:endParaRPr lang="en-US" sz="2800" b="1" dirty="0">
              <a:solidFill>
                <a:srgbClr val="FF0000"/>
              </a:solidFill>
            </a:endParaRPr>
          </a:p>
        </p:txBody>
      </p:sp>
      <p:sp>
        <p:nvSpPr>
          <p:cNvPr id="11" name="TextBox 10"/>
          <p:cNvSpPr txBox="1"/>
          <p:nvPr/>
        </p:nvSpPr>
        <p:spPr>
          <a:xfrm>
            <a:off x="6244373" y="2819400"/>
            <a:ext cx="2899627" cy="954107"/>
          </a:xfrm>
          <a:prstGeom prst="rect">
            <a:avLst/>
          </a:prstGeom>
          <a:noFill/>
        </p:spPr>
        <p:txBody>
          <a:bodyPr wrap="square" rtlCol="0">
            <a:spAutoFit/>
          </a:bodyPr>
          <a:lstStyle/>
          <a:p>
            <a:pPr algn="ctr"/>
            <a:r>
              <a:rPr lang="en-US" altLang="zh-CN" sz="2800" b="1" dirty="0" smtClean="0">
                <a:solidFill>
                  <a:srgbClr val="4F81BD"/>
                </a:solidFill>
              </a:rPr>
              <a:t>3. In-situ data and upscaling</a:t>
            </a:r>
            <a:endParaRPr lang="en-US" sz="2800" b="1" dirty="0">
              <a:solidFill>
                <a:srgbClr val="4F81BD"/>
              </a:solidFill>
            </a:endParaRPr>
          </a:p>
        </p:txBody>
      </p:sp>
      <p:sp>
        <p:nvSpPr>
          <p:cNvPr id="12" name="Title 1"/>
          <p:cNvSpPr>
            <a:spLocks noGrp="1"/>
          </p:cNvSpPr>
          <p:nvPr>
            <p:ph type="title"/>
          </p:nvPr>
        </p:nvSpPr>
        <p:spPr>
          <a:xfrm>
            <a:off x="228600" y="152400"/>
            <a:ext cx="8229600" cy="1143000"/>
          </a:xfrm>
        </p:spPr>
        <p:txBody>
          <a:bodyPr>
            <a:normAutofit/>
          </a:bodyPr>
          <a:lstStyle/>
          <a:p>
            <a:r>
              <a:rPr lang="en-US" sz="3600" b="1" dirty="0" smtClean="0">
                <a:solidFill>
                  <a:srgbClr val="4F81BD"/>
                </a:solidFill>
                <a:latin typeface="Comic Sans MS"/>
                <a:cs typeface="Comic Sans MS"/>
              </a:rPr>
              <a:t>Case studies</a:t>
            </a:r>
            <a:endParaRPr lang="en-US" sz="3600" b="1" dirty="0">
              <a:solidFill>
                <a:srgbClr val="4F81BD"/>
              </a:solidFill>
              <a:latin typeface="Comic Sans MS"/>
              <a:cs typeface="Comic Sans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0"/>
            <a:ext cx="4876800" cy="2015936"/>
          </a:xfrm>
          <a:prstGeom prst="rect">
            <a:avLst/>
          </a:prstGeom>
          <a:noFill/>
        </p:spPr>
        <p:txBody>
          <a:bodyPr wrap="square" rtlCol="0">
            <a:spAutoFit/>
          </a:bodyPr>
          <a:lstStyle/>
          <a:p>
            <a:pPr>
              <a:spcAft>
                <a:spcPts val="3000"/>
              </a:spcAft>
              <a:buFont typeface="Arial" pitchFamily="34" charset="0"/>
              <a:buChar char="•"/>
            </a:pPr>
            <a:r>
              <a:rPr lang="en-US" sz="2000" dirty="0" smtClean="0"/>
              <a:t> A process-based biogeochemical model, the Terrestrial Ecosystem Model (TEM)</a:t>
            </a:r>
          </a:p>
          <a:p>
            <a:pPr>
              <a:spcAft>
                <a:spcPts val="3000"/>
              </a:spcAft>
              <a:buFont typeface="Arial" pitchFamily="34" charset="0"/>
              <a:buChar char="•"/>
            </a:pPr>
            <a:r>
              <a:rPr lang="en-US" sz="2000" dirty="0" smtClean="0"/>
              <a:t> TEM simulates the cycling of carbon, nitrogen, and water among vegetation, soils, and the atmosphere at monthly time steps. </a:t>
            </a:r>
            <a:endParaRPr lang="en-US" sz="2000" dirty="0"/>
          </a:p>
        </p:txBody>
      </p:sp>
      <p:pic>
        <p:nvPicPr>
          <p:cNvPr id="90114" name="Picture 2"/>
          <p:cNvPicPr>
            <a:picLocks noChangeAspect="1" noChangeArrowheads="1"/>
          </p:cNvPicPr>
          <p:nvPr/>
        </p:nvPicPr>
        <p:blipFill>
          <a:blip r:embed="rId3" cstate="print"/>
          <a:srcRect/>
          <a:stretch>
            <a:fillRect/>
          </a:stretch>
        </p:blipFill>
        <p:spPr bwMode="auto">
          <a:xfrm>
            <a:off x="5061051" y="609600"/>
            <a:ext cx="4006749" cy="5257800"/>
          </a:xfrm>
          <a:prstGeom prst="rect">
            <a:avLst/>
          </a:prstGeom>
          <a:noFill/>
          <a:ln w="9525">
            <a:noFill/>
            <a:miter lim="800000"/>
            <a:headEnd/>
            <a:tailEnd/>
          </a:ln>
        </p:spPr>
      </p:pic>
      <p:sp>
        <p:nvSpPr>
          <p:cNvPr id="6" name="Slide Number Placeholder 5"/>
          <p:cNvSpPr>
            <a:spLocks noGrp="1"/>
          </p:cNvSpPr>
          <p:nvPr>
            <p:ph type="sldNum" sz="quarter" idx="12"/>
          </p:nvPr>
        </p:nvSpPr>
        <p:spPr>
          <a:xfrm>
            <a:off x="6553200" y="5937330"/>
            <a:ext cx="2133600" cy="365125"/>
          </a:xfrm>
        </p:spPr>
        <p:txBody>
          <a:bodyPr/>
          <a:lstStyle/>
          <a:p>
            <a:fld id="{4033BD92-9855-4332-A6C6-A2CC676CCC91}" type="slidenum">
              <a:rPr lang="en-US" smtClean="0"/>
              <a:pPr/>
              <a:t>17</a:t>
            </a:fld>
            <a:endParaRPr lang="en-US"/>
          </a:p>
        </p:txBody>
      </p:sp>
      <p:pic>
        <p:nvPicPr>
          <p:cNvPr id="5" name="Picture 2"/>
          <p:cNvPicPr>
            <a:picLocks noChangeAspect="1" noChangeArrowheads="1"/>
          </p:cNvPicPr>
          <p:nvPr/>
        </p:nvPicPr>
        <p:blipFill>
          <a:blip r:embed="rId4" cstate="email"/>
          <a:srcRect/>
          <a:stretch>
            <a:fillRect/>
          </a:stretch>
        </p:blipFill>
        <p:spPr bwMode="auto">
          <a:xfrm>
            <a:off x="247650" y="417244"/>
            <a:ext cx="3790950" cy="2935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876800" y="152400"/>
            <a:ext cx="4145475" cy="6553200"/>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609600" y="0"/>
            <a:ext cx="3657600" cy="3323029"/>
          </a:xfrm>
          <a:prstGeom prst="rect">
            <a:avLst/>
          </a:prstGeom>
          <a:noFill/>
          <a:ln w="9525">
            <a:noFill/>
            <a:miter lim="800000"/>
            <a:headEnd/>
            <a:tailEnd/>
          </a:ln>
        </p:spPr>
      </p:pic>
      <p:pic>
        <p:nvPicPr>
          <p:cNvPr id="4" name="Picture 2"/>
          <p:cNvPicPr>
            <a:picLocks noChangeAspect="1" noChangeArrowheads="1"/>
          </p:cNvPicPr>
          <p:nvPr/>
        </p:nvPicPr>
        <p:blipFill>
          <a:blip r:embed="rId4" cstate="email"/>
          <a:srcRect/>
          <a:stretch>
            <a:fillRect/>
          </a:stretch>
        </p:blipFill>
        <p:spPr bwMode="auto">
          <a:xfrm>
            <a:off x="425823" y="3246023"/>
            <a:ext cx="3993777" cy="3459577"/>
          </a:xfrm>
          <a:prstGeom prst="rect">
            <a:avLst/>
          </a:prstGeom>
          <a:noFill/>
          <a:ln w="9525">
            <a:noFill/>
            <a:miter lim="800000"/>
            <a:headEnd/>
            <a:tailEnd/>
          </a:ln>
        </p:spPr>
      </p:pic>
      <p:sp>
        <p:nvSpPr>
          <p:cNvPr id="5" name="TextBox 4"/>
          <p:cNvSpPr txBox="1"/>
          <p:nvPr/>
        </p:nvSpPr>
        <p:spPr>
          <a:xfrm>
            <a:off x="8077200" y="1066800"/>
            <a:ext cx="1113744" cy="3970318"/>
          </a:xfrm>
          <a:prstGeom prst="rect">
            <a:avLst/>
          </a:prstGeom>
          <a:noFill/>
        </p:spPr>
        <p:txBody>
          <a:bodyPr wrap="none" rtlCol="0">
            <a:spAutoFit/>
          </a:bodyPr>
          <a:lstStyle/>
          <a:p>
            <a:pPr algn="ctr"/>
            <a:r>
              <a:rPr lang="en-US" dirty="0" smtClean="0"/>
              <a:t>Mild</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Moderate</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Severe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email"/>
          <a:srcRect/>
          <a:stretch>
            <a:fillRect/>
          </a:stretch>
        </p:blipFill>
        <p:spPr bwMode="auto">
          <a:xfrm>
            <a:off x="228600" y="0"/>
            <a:ext cx="4260171" cy="6858000"/>
          </a:xfrm>
          <a:prstGeom prst="rect">
            <a:avLst/>
          </a:prstGeom>
          <a:noFill/>
          <a:ln w="9525">
            <a:noFill/>
            <a:miter lim="800000"/>
            <a:headEnd/>
            <a:tailEnd/>
          </a:ln>
        </p:spPr>
      </p:pic>
      <p:pic>
        <p:nvPicPr>
          <p:cNvPr id="92163" name="Picture 3"/>
          <p:cNvPicPr>
            <a:picLocks noChangeAspect="1" noChangeArrowheads="1"/>
          </p:cNvPicPr>
          <p:nvPr/>
        </p:nvPicPr>
        <p:blipFill>
          <a:blip r:embed="rId3" cstate="print"/>
          <a:srcRect/>
          <a:stretch>
            <a:fillRect/>
          </a:stretch>
        </p:blipFill>
        <p:spPr bwMode="auto">
          <a:xfrm>
            <a:off x="4560405" y="0"/>
            <a:ext cx="4354995" cy="670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033BD92-9855-4332-A6C6-A2CC676CCC9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85725" y="1009650"/>
            <a:ext cx="4638675" cy="4933950"/>
          </a:xfrm>
          <a:prstGeom prst="rect">
            <a:avLst/>
          </a:prstGeom>
          <a:noFill/>
          <a:ln w="9525">
            <a:noFill/>
            <a:miter lim="800000"/>
            <a:headEnd/>
            <a:tailEnd/>
          </a:ln>
        </p:spPr>
      </p:pic>
      <p:pic>
        <p:nvPicPr>
          <p:cNvPr id="4" name="Picture 3" descr="Unknown.jpg"/>
          <p:cNvPicPr>
            <a:picLocks noChangeAspect="1"/>
          </p:cNvPicPr>
          <p:nvPr/>
        </p:nvPicPr>
        <p:blipFill>
          <a:blip r:embed="rId3"/>
          <a:stretch>
            <a:fillRect/>
          </a:stretch>
        </p:blipFill>
        <p:spPr>
          <a:xfrm>
            <a:off x="5181600" y="3733800"/>
            <a:ext cx="3517900" cy="2311400"/>
          </a:xfrm>
          <a:prstGeom prst="rect">
            <a:avLst/>
          </a:prstGeom>
        </p:spPr>
      </p:pic>
      <p:pic>
        <p:nvPicPr>
          <p:cNvPr id="5" name="Picture 4" descr="img-about.jpg"/>
          <p:cNvPicPr>
            <a:picLocks noChangeAspect="1"/>
          </p:cNvPicPr>
          <p:nvPr/>
        </p:nvPicPr>
        <p:blipFill>
          <a:blip r:embed="rId4"/>
          <a:stretch>
            <a:fillRect/>
          </a:stretch>
        </p:blipFill>
        <p:spPr>
          <a:xfrm>
            <a:off x="4769069" y="990600"/>
            <a:ext cx="4374931" cy="2819400"/>
          </a:xfrm>
          <a:prstGeom prst="rect">
            <a:avLst/>
          </a:prstGeom>
        </p:spPr>
      </p:pic>
      <p:sp>
        <p:nvSpPr>
          <p:cNvPr id="7" name="TextBox 6"/>
          <p:cNvSpPr txBox="1"/>
          <p:nvPr/>
        </p:nvSpPr>
        <p:spPr>
          <a:xfrm>
            <a:off x="2286000" y="5939135"/>
            <a:ext cx="4909677" cy="461665"/>
          </a:xfrm>
          <a:prstGeom prst="rect">
            <a:avLst/>
          </a:prstGeom>
          <a:noFill/>
        </p:spPr>
        <p:txBody>
          <a:bodyPr wrap="none" rtlCol="0">
            <a:spAutoFit/>
          </a:bodyPr>
          <a:lstStyle/>
          <a:p>
            <a:pPr algn="ctr"/>
            <a:r>
              <a:rPr lang="en-US" sz="2400" dirty="0" smtClean="0"/>
              <a:t>Where are New Hampshire and UNH?</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114300" y="1343025"/>
            <a:ext cx="4686300" cy="5210175"/>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4780266" y="85725"/>
            <a:ext cx="4363734" cy="6696075"/>
          </a:xfrm>
          <a:prstGeom prst="rect">
            <a:avLst/>
          </a:prstGeom>
          <a:noFill/>
          <a:ln w="9525">
            <a:noFill/>
            <a:miter lim="800000"/>
            <a:headEnd/>
            <a:tailEnd/>
          </a:ln>
        </p:spPr>
      </p:pic>
      <p:sp>
        <p:nvSpPr>
          <p:cNvPr id="4" name="TextBox 3"/>
          <p:cNvSpPr txBox="1"/>
          <p:nvPr/>
        </p:nvSpPr>
        <p:spPr>
          <a:xfrm>
            <a:off x="533400" y="533400"/>
            <a:ext cx="4119036" cy="523220"/>
          </a:xfrm>
          <a:prstGeom prst="rect">
            <a:avLst/>
          </a:prstGeom>
          <a:noFill/>
        </p:spPr>
        <p:txBody>
          <a:bodyPr wrap="none" rtlCol="0">
            <a:spAutoFit/>
          </a:bodyPr>
          <a:lstStyle/>
          <a:p>
            <a:r>
              <a:rPr lang="en-US" altLang="zh-CN" sz="2800" b="1" dirty="0" smtClean="0">
                <a:solidFill>
                  <a:schemeClr val="accent1"/>
                </a:solidFill>
                <a:latin typeface="Comic Sans MS"/>
                <a:cs typeface="Comic Sans MS"/>
              </a:rPr>
              <a:t>Tree-ring</a:t>
            </a:r>
            <a:r>
              <a:rPr lang="zh-CN" altLang="en-US" sz="2800" b="1" dirty="0" smtClean="0">
                <a:solidFill>
                  <a:schemeClr val="accent1"/>
                </a:solidFill>
                <a:latin typeface="Comic Sans MS"/>
                <a:cs typeface="Comic Sans MS"/>
              </a:rPr>
              <a:t> </a:t>
            </a:r>
            <a:r>
              <a:rPr lang="en-US" altLang="zh-CN" sz="2800" b="1" dirty="0" smtClean="0">
                <a:solidFill>
                  <a:schemeClr val="accent1"/>
                </a:solidFill>
                <a:latin typeface="Comic Sans MS"/>
                <a:cs typeface="Comic Sans MS"/>
              </a:rPr>
              <a:t>chronologies</a:t>
            </a:r>
            <a:endParaRPr lang="en-US" sz="2800" b="1" dirty="0">
              <a:solidFill>
                <a:schemeClr val="accent1"/>
              </a:solidFill>
              <a:latin typeface="Comic Sans MS"/>
              <a:cs typeface="Comic Sans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2" cstate="email"/>
          <a:srcRect/>
          <a:stretch>
            <a:fillRect/>
          </a:stretch>
        </p:blipFill>
        <p:spPr bwMode="auto">
          <a:xfrm>
            <a:off x="76200" y="609600"/>
            <a:ext cx="9029700" cy="2085975"/>
          </a:xfrm>
          <a:prstGeom prst="rect">
            <a:avLst/>
          </a:prstGeom>
          <a:noFill/>
          <a:ln w="9525">
            <a:noFill/>
            <a:miter lim="800000"/>
            <a:headEnd/>
            <a:tailEnd/>
          </a:ln>
        </p:spPr>
      </p:pic>
      <p:sp>
        <p:nvSpPr>
          <p:cNvPr id="4" name="TextBox 3"/>
          <p:cNvSpPr txBox="1"/>
          <p:nvPr/>
        </p:nvSpPr>
        <p:spPr>
          <a:xfrm>
            <a:off x="152400" y="2981504"/>
            <a:ext cx="8686800" cy="3631763"/>
          </a:xfrm>
          <a:prstGeom prst="rect">
            <a:avLst/>
          </a:prstGeom>
          <a:noFill/>
        </p:spPr>
        <p:txBody>
          <a:bodyPr wrap="square" rtlCol="0">
            <a:spAutoFit/>
          </a:bodyPr>
          <a:lstStyle/>
          <a:p>
            <a:pPr>
              <a:spcBef>
                <a:spcPts val="1200"/>
              </a:spcBef>
              <a:spcAft>
                <a:spcPts val="1200"/>
              </a:spcAft>
              <a:buFont typeface="Arial" pitchFamily="34" charset="0"/>
              <a:buChar char="•"/>
            </a:pPr>
            <a:r>
              <a:rPr lang="en-US" sz="2000" dirty="0" smtClean="0"/>
              <a:t> Most droughts generally reduced NPP and NEP in large parts of drought-affected areas.</a:t>
            </a:r>
          </a:p>
          <a:p>
            <a:pPr>
              <a:spcBef>
                <a:spcPts val="1200"/>
              </a:spcBef>
              <a:spcAft>
                <a:spcPts val="1200"/>
              </a:spcAft>
              <a:buFont typeface="Arial" pitchFamily="34" charset="0"/>
              <a:buChar char="•"/>
            </a:pPr>
            <a:r>
              <a:rPr lang="en-US" sz="2000" dirty="0" smtClean="0"/>
              <a:t> Out of the seven droughts, three (1920–30, 1965–68, and 1978–80) caused the countrywide terrestrial ecosystems to switch from a carbon sink to a source, and one (1960–63) substantially reduced the magnitude of the countrywide terrestrial carbon sink.</a:t>
            </a:r>
          </a:p>
          <a:p>
            <a:pPr>
              <a:spcBef>
                <a:spcPts val="1200"/>
              </a:spcBef>
              <a:spcAft>
                <a:spcPts val="1200"/>
              </a:spcAft>
              <a:buFont typeface="Arial" pitchFamily="34" charset="0"/>
              <a:buChar char="•"/>
            </a:pPr>
            <a:r>
              <a:rPr lang="en-US" sz="2000" dirty="0" smtClean="0"/>
              <a:t> Strong decreases in NPP were mainly responsible for the anomalies in annual NEP during these drought periods.</a:t>
            </a:r>
          </a:p>
          <a:p>
            <a:pPr>
              <a:spcAft>
                <a:spcPts val="1200"/>
              </a:spcAft>
            </a:pPr>
            <a:endParaRPr lang="en-US" sz="2000" dirty="0"/>
          </a:p>
        </p:txBody>
      </p:sp>
      <p:sp>
        <p:nvSpPr>
          <p:cNvPr id="5" name="Slide Number Placeholder 4"/>
          <p:cNvSpPr>
            <a:spLocks noGrp="1"/>
          </p:cNvSpPr>
          <p:nvPr>
            <p:ph type="sldNum" sz="quarter" idx="12"/>
          </p:nvPr>
        </p:nvSpPr>
        <p:spPr/>
        <p:txBody>
          <a:bodyPr/>
          <a:lstStyle/>
          <a:p>
            <a:r>
              <a:rPr lang="en-US" dirty="0" smtClean="0"/>
              <a:t>35</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11 at 6.44.52 AM.png"/>
          <p:cNvPicPr>
            <a:picLocks noChangeAspect="1"/>
          </p:cNvPicPr>
          <p:nvPr/>
        </p:nvPicPr>
        <p:blipFill>
          <a:blip r:embed="rId2" cstate="email"/>
          <a:stretch>
            <a:fillRect/>
          </a:stretch>
        </p:blipFill>
        <p:spPr>
          <a:xfrm>
            <a:off x="1143000" y="4800600"/>
            <a:ext cx="1043312" cy="990600"/>
          </a:xfrm>
          <a:prstGeom prst="rect">
            <a:avLst/>
          </a:prstGeom>
        </p:spPr>
      </p:pic>
      <p:pic>
        <p:nvPicPr>
          <p:cNvPr id="5" name="Picture 4" descr="china.jpg"/>
          <p:cNvPicPr>
            <a:picLocks noChangeAspect="1"/>
          </p:cNvPicPr>
          <p:nvPr/>
        </p:nvPicPr>
        <p:blipFill>
          <a:blip r:embed="rId3" cstate="email"/>
          <a:stretch>
            <a:fillRect/>
          </a:stretch>
        </p:blipFill>
        <p:spPr>
          <a:xfrm>
            <a:off x="3229707" y="2895600"/>
            <a:ext cx="2256693" cy="1600200"/>
          </a:xfrm>
          <a:prstGeom prst="rect">
            <a:avLst/>
          </a:prstGeom>
        </p:spPr>
      </p:pic>
      <p:pic>
        <p:nvPicPr>
          <p:cNvPr id="6" name="Picture 5" descr="th.jpg"/>
          <p:cNvPicPr>
            <a:picLocks noChangeAspect="1"/>
          </p:cNvPicPr>
          <p:nvPr/>
        </p:nvPicPr>
        <p:blipFill>
          <a:blip r:embed="rId4" cstate="email"/>
          <a:stretch>
            <a:fillRect/>
          </a:stretch>
        </p:blipFill>
        <p:spPr>
          <a:xfrm>
            <a:off x="6248400" y="381000"/>
            <a:ext cx="2209800" cy="2209800"/>
          </a:xfrm>
          <a:prstGeom prst="rect">
            <a:avLst/>
          </a:prstGeom>
        </p:spPr>
      </p:pic>
      <p:sp>
        <p:nvSpPr>
          <p:cNvPr id="7" name="Up Arrow 6"/>
          <p:cNvSpPr/>
          <p:nvPr/>
        </p:nvSpPr>
        <p:spPr>
          <a:xfrm rot="3000000">
            <a:off x="2603411" y="3880300"/>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rot="3000000">
            <a:off x="5499011" y="1818684"/>
            <a:ext cx="578598" cy="129744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5800" y="6019800"/>
            <a:ext cx="2899627" cy="523220"/>
          </a:xfrm>
          <a:prstGeom prst="rect">
            <a:avLst/>
          </a:prstGeom>
          <a:noFill/>
        </p:spPr>
        <p:txBody>
          <a:bodyPr wrap="none" rtlCol="0">
            <a:spAutoFit/>
          </a:bodyPr>
          <a:lstStyle/>
          <a:p>
            <a:r>
              <a:rPr lang="en-US" altLang="zh-CN" sz="2800" b="1" dirty="0" smtClean="0">
                <a:solidFill>
                  <a:schemeClr val="accent1"/>
                </a:solidFill>
              </a:rPr>
              <a:t>1.</a:t>
            </a:r>
            <a:r>
              <a:rPr lang="zh-CN" altLang="en-US" sz="2800" b="1" dirty="0" smtClean="0">
                <a:solidFill>
                  <a:schemeClr val="accent1"/>
                </a:solidFill>
              </a:rPr>
              <a:t> </a:t>
            </a:r>
            <a:r>
              <a:rPr lang="en-US" altLang="zh-CN" sz="2800" b="1" dirty="0" smtClean="0">
                <a:solidFill>
                  <a:schemeClr val="accent1"/>
                </a:solidFill>
              </a:rPr>
              <a:t>Remote</a:t>
            </a:r>
            <a:r>
              <a:rPr lang="zh-CN" altLang="en-US" sz="2800" b="1" dirty="0" smtClean="0">
                <a:solidFill>
                  <a:schemeClr val="accent1"/>
                </a:solidFill>
              </a:rPr>
              <a:t> </a:t>
            </a:r>
            <a:r>
              <a:rPr lang="en-US" altLang="zh-CN" sz="2800" b="1" dirty="0" smtClean="0">
                <a:solidFill>
                  <a:schemeClr val="accent1"/>
                </a:solidFill>
              </a:rPr>
              <a:t>sensing</a:t>
            </a:r>
            <a:endParaRPr lang="en-US" sz="2800" b="1" dirty="0">
              <a:solidFill>
                <a:schemeClr val="accent1"/>
              </a:solidFill>
            </a:endParaRPr>
          </a:p>
        </p:txBody>
      </p:sp>
      <p:sp>
        <p:nvSpPr>
          <p:cNvPr id="10" name="TextBox 9"/>
          <p:cNvSpPr txBox="1"/>
          <p:nvPr/>
        </p:nvSpPr>
        <p:spPr>
          <a:xfrm>
            <a:off x="3505200" y="4648200"/>
            <a:ext cx="3572888" cy="523220"/>
          </a:xfrm>
          <a:prstGeom prst="rect">
            <a:avLst/>
          </a:prstGeom>
          <a:noFill/>
        </p:spPr>
        <p:txBody>
          <a:bodyPr wrap="none" rtlCol="0">
            <a:spAutoFit/>
          </a:bodyPr>
          <a:lstStyle/>
          <a:p>
            <a:r>
              <a:rPr lang="en-US" altLang="zh-CN" sz="2800" b="1" dirty="0" smtClean="0">
                <a:solidFill>
                  <a:schemeClr val="accent1"/>
                </a:solidFill>
              </a:rPr>
              <a:t>2.</a:t>
            </a:r>
            <a:r>
              <a:rPr lang="zh-CN" altLang="en-US" sz="2800" b="1" dirty="0" smtClean="0">
                <a:solidFill>
                  <a:schemeClr val="accent1"/>
                </a:solidFill>
              </a:rPr>
              <a:t> </a:t>
            </a:r>
            <a:r>
              <a:rPr lang="en-US" altLang="zh-CN" sz="2800" b="1" dirty="0" smtClean="0">
                <a:solidFill>
                  <a:schemeClr val="accent1"/>
                </a:solidFill>
              </a:rPr>
              <a:t>Ecosystem</a:t>
            </a:r>
            <a:r>
              <a:rPr lang="zh-CN" altLang="en-US" sz="2800" b="1" dirty="0" smtClean="0">
                <a:solidFill>
                  <a:schemeClr val="accent1"/>
                </a:solidFill>
              </a:rPr>
              <a:t> </a:t>
            </a:r>
            <a:r>
              <a:rPr lang="en-US" altLang="zh-CN" sz="2800" b="1" dirty="0" smtClean="0">
                <a:solidFill>
                  <a:schemeClr val="accent1"/>
                </a:solidFill>
              </a:rPr>
              <a:t>modeling</a:t>
            </a:r>
            <a:endParaRPr lang="en-US" sz="2800" b="1" dirty="0">
              <a:solidFill>
                <a:schemeClr val="accent1"/>
              </a:solidFill>
            </a:endParaRPr>
          </a:p>
        </p:txBody>
      </p:sp>
      <p:sp>
        <p:nvSpPr>
          <p:cNvPr id="11" name="TextBox 10"/>
          <p:cNvSpPr txBox="1"/>
          <p:nvPr/>
        </p:nvSpPr>
        <p:spPr>
          <a:xfrm>
            <a:off x="6244373" y="2819400"/>
            <a:ext cx="2899627" cy="954107"/>
          </a:xfrm>
          <a:prstGeom prst="rect">
            <a:avLst/>
          </a:prstGeom>
          <a:noFill/>
        </p:spPr>
        <p:txBody>
          <a:bodyPr wrap="square" rtlCol="0">
            <a:spAutoFit/>
          </a:bodyPr>
          <a:lstStyle/>
          <a:p>
            <a:pPr algn="ctr"/>
            <a:r>
              <a:rPr lang="en-US" altLang="zh-CN" sz="2800" b="1" dirty="0" smtClean="0">
                <a:solidFill>
                  <a:srgbClr val="FF0000"/>
                </a:solidFill>
              </a:rPr>
              <a:t>3. In-situ data and upscaling</a:t>
            </a:r>
            <a:endParaRPr lang="en-US" sz="2800" b="1" dirty="0">
              <a:solidFill>
                <a:srgbClr val="FF0000"/>
              </a:solidFill>
            </a:endParaRPr>
          </a:p>
        </p:txBody>
      </p:sp>
      <p:sp>
        <p:nvSpPr>
          <p:cNvPr id="12" name="Title 1"/>
          <p:cNvSpPr>
            <a:spLocks noGrp="1"/>
          </p:cNvSpPr>
          <p:nvPr>
            <p:ph type="title"/>
          </p:nvPr>
        </p:nvSpPr>
        <p:spPr>
          <a:xfrm>
            <a:off x="228600" y="152400"/>
            <a:ext cx="8229600" cy="1143000"/>
          </a:xfrm>
        </p:spPr>
        <p:txBody>
          <a:bodyPr>
            <a:normAutofit/>
          </a:bodyPr>
          <a:lstStyle/>
          <a:p>
            <a:r>
              <a:rPr lang="en-US" sz="3600" b="1" dirty="0" smtClean="0">
                <a:solidFill>
                  <a:srgbClr val="4F81BD"/>
                </a:solidFill>
                <a:latin typeface="Comic Sans MS"/>
                <a:cs typeface="Comic Sans MS"/>
              </a:rPr>
              <a:t>Case studies</a:t>
            </a:r>
            <a:endParaRPr lang="en-US" sz="3600" b="1" dirty="0">
              <a:solidFill>
                <a:srgbClr val="4F81BD"/>
              </a:solidFill>
              <a:latin typeface="Comic Sans MS"/>
              <a:cs typeface="Comic Sans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srcRect/>
          <a:stretch>
            <a:fillRect/>
          </a:stretch>
        </p:blipFill>
        <p:spPr bwMode="auto">
          <a:xfrm>
            <a:off x="381000" y="838200"/>
            <a:ext cx="8458200" cy="3214116"/>
          </a:xfrm>
          <a:prstGeom prst="rect">
            <a:avLst/>
          </a:prstGeom>
          <a:noFill/>
          <a:ln w="9525">
            <a:noFill/>
            <a:miter lim="800000"/>
            <a:headEnd/>
            <a:tailEnd/>
          </a:ln>
        </p:spPr>
      </p:pic>
      <p:graphicFrame>
        <p:nvGraphicFramePr>
          <p:cNvPr id="5" name="Object 2"/>
          <p:cNvGraphicFramePr>
            <a:graphicFrameLocks noChangeAspect="1"/>
          </p:cNvGraphicFramePr>
          <p:nvPr>
            <p:ph/>
          </p:nvPr>
        </p:nvGraphicFramePr>
        <p:xfrm>
          <a:off x="5024437" y="4191000"/>
          <a:ext cx="1828800" cy="1828800"/>
        </p:xfrm>
        <a:graphic>
          <a:graphicData uri="http://schemas.openxmlformats.org/presentationml/2006/ole">
            <p:oleObj spid="_x0000_s3074" name="Bitmap Image" r:id="rId4" imgW="2809524" imgH="2809524" progId="PBrush">
              <p:embed/>
            </p:oleObj>
          </a:graphicData>
        </a:graphic>
      </p:graphicFrame>
      <p:graphicFrame>
        <p:nvGraphicFramePr>
          <p:cNvPr id="6" name="Object 3"/>
          <p:cNvGraphicFramePr>
            <a:graphicFrameLocks noChangeAspect="1"/>
          </p:cNvGraphicFramePr>
          <p:nvPr>
            <p:ph sz="quarter" idx="4294967295"/>
          </p:nvPr>
        </p:nvGraphicFramePr>
        <p:xfrm>
          <a:off x="452437" y="4191000"/>
          <a:ext cx="1905000" cy="1828800"/>
        </p:xfrm>
        <a:graphic>
          <a:graphicData uri="http://schemas.openxmlformats.org/presentationml/2006/ole">
            <p:oleObj spid="_x0000_s3075" name="Bitmap Image" r:id="rId5" imgW="2790476" imgH="2762636" progId="PBrush">
              <p:embed/>
            </p:oleObj>
          </a:graphicData>
        </a:graphic>
      </p:graphicFrame>
      <p:graphicFrame>
        <p:nvGraphicFramePr>
          <p:cNvPr id="7" name="Object 4"/>
          <p:cNvGraphicFramePr>
            <a:graphicFrameLocks noChangeAspect="1"/>
          </p:cNvGraphicFramePr>
          <p:nvPr>
            <p:ph sz="quarter" idx="4294967295"/>
          </p:nvPr>
        </p:nvGraphicFramePr>
        <p:xfrm>
          <a:off x="2649537" y="4191000"/>
          <a:ext cx="2057400" cy="1817688"/>
        </p:xfrm>
        <a:graphic>
          <a:graphicData uri="http://schemas.openxmlformats.org/presentationml/2006/ole">
            <p:oleObj spid="_x0000_s3076" name="Bitmap Image" r:id="rId6" imgW="2790476" imgH="2781688" progId="PBrush">
              <p:embed/>
            </p:oleObj>
          </a:graphicData>
        </a:graphic>
      </p:graphicFrame>
      <p:pic>
        <p:nvPicPr>
          <p:cNvPr id="8" name="Picture 17"/>
          <p:cNvPicPr>
            <a:picLocks noChangeAspect="1" noChangeArrowheads="1"/>
          </p:cNvPicPr>
          <p:nvPr/>
        </p:nvPicPr>
        <p:blipFill>
          <a:blip r:embed="rId7" cstate="email"/>
          <a:srcRect/>
          <a:stretch>
            <a:fillRect/>
          </a:stretch>
        </p:blipFill>
        <p:spPr bwMode="auto">
          <a:xfrm>
            <a:off x="7086600" y="4191000"/>
            <a:ext cx="1824037" cy="1828800"/>
          </a:xfrm>
          <a:prstGeom prst="rect">
            <a:avLst/>
          </a:prstGeom>
          <a:noFill/>
          <a:ln w="9525">
            <a:noFill/>
            <a:miter lim="800000"/>
            <a:headEnd/>
            <a:tailEnd/>
          </a:ln>
        </p:spPr>
      </p:pic>
      <p:sp>
        <p:nvSpPr>
          <p:cNvPr id="9" name="Text Box 6"/>
          <p:cNvSpPr txBox="1">
            <a:spLocks noChangeArrowheads="1"/>
          </p:cNvSpPr>
          <p:nvPr/>
        </p:nvSpPr>
        <p:spPr bwMode="auto">
          <a:xfrm>
            <a:off x="5276850" y="6110288"/>
            <a:ext cx="1225550" cy="366712"/>
          </a:xfrm>
          <a:prstGeom prst="rect">
            <a:avLst/>
          </a:prstGeom>
          <a:noFill/>
          <a:ln w="9525">
            <a:noFill/>
            <a:miter lim="800000"/>
            <a:headEnd/>
            <a:tailEnd/>
          </a:ln>
        </p:spPr>
        <p:txBody>
          <a:bodyPr wrap="none">
            <a:prstTxWarp prst="textNoShape">
              <a:avLst/>
            </a:prstTxWarp>
            <a:spAutoFit/>
          </a:bodyPr>
          <a:lstStyle/>
          <a:p>
            <a:r>
              <a:rPr lang="en-US" sz="1800"/>
              <a:t>SOO (CA)</a:t>
            </a:r>
          </a:p>
        </p:txBody>
      </p:sp>
      <p:sp>
        <p:nvSpPr>
          <p:cNvPr id="10" name="Text Box 9"/>
          <p:cNvSpPr txBox="1">
            <a:spLocks noChangeArrowheads="1"/>
          </p:cNvSpPr>
          <p:nvPr/>
        </p:nvSpPr>
        <p:spPr bwMode="auto">
          <a:xfrm>
            <a:off x="781050" y="6108700"/>
            <a:ext cx="1428750" cy="366713"/>
          </a:xfrm>
          <a:prstGeom prst="rect">
            <a:avLst/>
          </a:prstGeom>
          <a:noFill/>
          <a:ln w="9525">
            <a:noFill/>
            <a:miter lim="800000"/>
            <a:headEnd/>
            <a:tailEnd/>
          </a:ln>
        </p:spPr>
        <p:txBody>
          <a:bodyPr>
            <a:prstTxWarp prst="textNoShape">
              <a:avLst/>
            </a:prstTxWarp>
            <a:spAutoFit/>
          </a:bodyPr>
          <a:lstStyle/>
          <a:p>
            <a:r>
              <a:rPr lang="en-US" sz="1800" dirty="0"/>
              <a:t>UMBS (MI)</a:t>
            </a:r>
          </a:p>
        </p:txBody>
      </p:sp>
      <p:sp>
        <p:nvSpPr>
          <p:cNvPr id="11" name="Text Box 12"/>
          <p:cNvSpPr txBox="1">
            <a:spLocks noChangeArrowheads="1"/>
          </p:cNvSpPr>
          <p:nvPr/>
        </p:nvSpPr>
        <p:spPr bwMode="auto">
          <a:xfrm>
            <a:off x="2825750" y="6110288"/>
            <a:ext cx="1708150" cy="366712"/>
          </a:xfrm>
          <a:prstGeom prst="rect">
            <a:avLst/>
          </a:prstGeom>
          <a:noFill/>
          <a:ln w="9525">
            <a:noFill/>
            <a:miter lim="800000"/>
            <a:headEnd/>
            <a:tailEnd/>
          </a:ln>
        </p:spPr>
        <p:txBody>
          <a:bodyPr wrap="none">
            <a:prstTxWarp prst="textNoShape">
              <a:avLst/>
            </a:prstTxWarp>
            <a:spAutoFit/>
          </a:bodyPr>
          <a:lstStyle/>
          <a:p>
            <a:r>
              <a:rPr lang="en-US" sz="1800"/>
              <a:t>Fort Peck (MT)</a:t>
            </a:r>
          </a:p>
        </p:txBody>
      </p:sp>
      <p:sp>
        <p:nvSpPr>
          <p:cNvPr id="12" name="Text Box 18"/>
          <p:cNvSpPr txBox="1">
            <a:spLocks noChangeArrowheads="1"/>
          </p:cNvSpPr>
          <p:nvPr/>
        </p:nvSpPr>
        <p:spPr bwMode="auto">
          <a:xfrm>
            <a:off x="6940550" y="6110288"/>
            <a:ext cx="2203450" cy="366712"/>
          </a:xfrm>
          <a:prstGeom prst="rect">
            <a:avLst/>
          </a:prstGeom>
          <a:noFill/>
          <a:ln w="9525">
            <a:noFill/>
            <a:miter lim="800000"/>
            <a:headEnd/>
            <a:tailEnd/>
          </a:ln>
        </p:spPr>
        <p:txBody>
          <a:bodyPr wrap="none">
            <a:prstTxWarp prst="textNoShape">
              <a:avLst/>
            </a:prstTxWarp>
            <a:spAutoFit/>
          </a:bodyPr>
          <a:lstStyle/>
          <a:p>
            <a:r>
              <a:rPr lang="en-US" sz="1800" dirty="0"/>
              <a:t>Mead Rotation (NE)</a:t>
            </a:r>
          </a:p>
        </p:txBody>
      </p:sp>
      <p:sp>
        <p:nvSpPr>
          <p:cNvPr id="14" name="TextBox 13"/>
          <p:cNvSpPr txBox="1"/>
          <p:nvPr/>
        </p:nvSpPr>
        <p:spPr>
          <a:xfrm>
            <a:off x="356647" y="162580"/>
            <a:ext cx="8558753" cy="461665"/>
          </a:xfrm>
          <a:prstGeom prst="rect">
            <a:avLst/>
          </a:prstGeom>
          <a:noFill/>
        </p:spPr>
        <p:txBody>
          <a:bodyPr wrap="none" rtlCol="0">
            <a:spAutoFit/>
          </a:bodyPr>
          <a:lstStyle/>
          <a:p>
            <a:r>
              <a:rPr lang="en-US" altLang="zh-CN" sz="2400" b="1" dirty="0" smtClean="0">
                <a:solidFill>
                  <a:schemeClr val="accent1"/>
                </a:solidFill>
                <a:latin typeface="Comic Sans MS"/>
              </a:rPr>
              <a:t>AmeriFlux, other regional flux networks, and FLUXNET</a:t>
            </a:r>
            <a:endParaRPr lang="en-US" sz="2400" b="1" dirty="0">
              <a:solidFill>
                <a:schemeClr val="accent1"/>
              </a:solidFill>
              <a:latin typeface="Comic Sans MS"/>
            </a:endParaRPr>
          </a:p>
        </p:txBody>
      </p:sp>
      <p:sp>
        <p:nvSpPr>
          <p:cNvPr id="13" name="Slide Number Placeholder 12"/>
          <p:cNvSpPr>
            <a:spLocks noGrp="1"/>
          </p:cNvSpPr>
          <p:nvPr>
            <p:ph type="sldNum" sz="quarter" idx="12"/>
          </p:nvPr>
        </p:nvSpPr>
        <p:spPr/>
        <p:txBody>
          <a:bodyPr/>
          <a:lstStyle/>
          <a:p>
            <a:fld id="{4033BD92-9855-4332-A6C6-A2CC676CCC9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0" name="Picture 18"/>
          <p:cNvPicPr>
            <a:picLocks noChangeAspect="1" noChangeArrowheads="1"/>
          </p:cNvPicPr>
          <p:nvPr/>
        </p:nvPicPr>
        <p:blipFill>
          <a:blip r:embed="rId2" cstate="print"/>
          <a:srcRect/>
          <a:stretch>
            <a:fillRect/>
          </a:stretch>
        </p:blipFill>
        <p:spPr bwMode="auto">
          <a:xfrm>
            <a:off x="762000" y="1025525"/>
            <a:ext cx="7505700" cy="5359400"/>
          </a:xfrm>
          <a:prstGeom prst="rect">
            <a:avLst/>
          </a:prstGeom>
          <a:noFill/>
          <a:ln w="9525">
            <a:noFill/>
            <a:miter lim="800000"/>
            <a:headEnd/>
            <a:tailEnd/>
          </a:ln>
        </p:spPr>
      </p:pic>
      <p:sp>
        <p:nvSpPr>
          <p:cNvPr id="17" name="Oval 16"/>
          <p:cNvSpPr/>
          <p:nvPr/>
        </p:nvSpPr>
        <p:spPr>
          <a:xfrm>
            <a:off x="5410200" y="1584325"/>
            <a:ext cx="2667000" cy="889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Gridded flux fields</a:t>
            </a:r>
            <a:endParaRPr lang="en-US" sz="2400" b="1" dirty="0">
              <a:solidFill>
                <a:schemeClr val="bg1"/>
              </a:solidFill>
            </a:endParaRPr>
          </a:p>
        </p:txBody>
      </p:sp>
      <p:sp>
        <p:nvSpPr>
          <p:cNvPr id="19" name="Oval 18"/>
          <p:cNvSpPr/>
          <p:nvPr/>
        </p:nvSpPr>
        <p:spPr>
          <a:xfrm>
            <a:off x="1752600" y="1660525"/>
            <a:ext cx="1600200" cy="3860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Eddy flux</a:t>
            </a:r>
            <a:endParaRPr lang="en-US" sz="2400" b="1" dirty="0">
              <a:solidFill>
                <a:schemeClr val="bg1"/>
              </a:solidFill>
            </a:endParaRPr>
          </a:p>
        </p:txBody>
      </p:sp>
      <p:grpSp>
        <p:nvGrpSpPr>
          <p:cNvPr id="2" name="Group 9"/>
          <p:cNvGrpSpPr/>
          <p:nvPr/>
        </p:nvGrpSpPr>
        <p:grpSpPr>
          <a:xfrm>
            <a:off x="3124200" y="1863725"/>
            <a:ext cx="1413217" cy="1390746"/>
            <a:chOff x="3124200" y="1422400"/>
            <a:chExt cx="1413217" cy="1390746"/>
          </a:xfrm>
        </p:grpSpPr>
        <p:sp>
          <p:nvSpPr>
            <p:cNvPr id="20" name="Right Arrow 19"/>
            <p:cNvSpPr/>
            <p:nvPr/>
          </p:nvSpPr>
          <p:spPr>
            <a:xfrm rot="19200000">
              <a:off x="3586219" y="2215988"/>
              <a:ext cx="948081" cy="597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24200" y="1422400"/>
              <a:ext cx="1413217" cy="461665"/>
            </a:xfrm>
            <a:prstGeom prst="rect">
              <a:avLst/>
            </a:prstGeom>
            <a:noFill/>
          </p:spPr>
          <p:txBody>
            <a:bodyPr wrap="none" rtlCol="0">
              <a:spAutoFit/>
            </a:bodyPr>
            <a:lstStyle/>
            <a:p>
              <a:r>
                <a:rPr lang="en-US" sz="2400" b="1" dirty="0" smtClean="0">
                  <a:solidFill>
                    <a:srgbClr val="FF0000"/>
                  </a:solidFill>
                </a:rPr>
                <a:t>Upscaling</a:t>
              </a:r>
              <a:endParaRPr lang="en-US" sz="2400" b="1" dirty="0">
                <a:solidFill>
                  <a:srgbClr val="FF0000"/>
                </a:solidFill>
              </a:endParaRPr>
            </a:p>
          </p:txBody>
        </p:sp>
      </p:grpSp>
      <p:sp>
        <p:nvSpPr>
          <p:cNvPr id="22" name="Oval 21"/>
          <p:cNvSpPr/>
          <p:nvPr/>
        </p:nvSpPr>
        <p:spPr>
          <a:xfrm>
            <a:off x="2743200" y="3336925"/>
            <a:ext cx="5257800" cy="2057400"/>
          </a:xfrm>
          <a:prstGeom prst="ellipse">
            <a:avLst/>
          </a:prstGeom>
          <a:solidFill>
            <a:srgbClr val="00B050">
              <a:alpha val="8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MODIS data, climate data, and other spatial data</a:t>
            </a:r>
            <a:endParaRPr lang="en-US" sz="2400" b="1" dirty="0">
              <a:solidFill>
                <a:schemeClr val="bg1"/>
              </a:solidFill>
            </a:endParaRPr>
          </a:p>
        </p:txBody>
      </p:sp>
      <p:sp>
        <p:nvSpPr>
          <p:cNvPr id="9" name="TextBox 8"/>
          <p:cNvSpPr txBox="1"/>
          <p:nvPr/>
        </p:nvSpPr>
        <p:spPr>
          <a:xfrm>
            <a:off x="838200" y="6324600"/>
            <a:ext cx="7977389" cy="400110"/>
          </a:xfrm>
          <a:prstGeom prst="rect">
            <a:avLst/>
          </a:prstGeom>
          <a:noFill/>
        </p:spPr>
        <p:txBody>
          <a:bodyPr wrap="none" rtlCol="0">
            <a:spAutoFit/>
          </a:bodyPr>
          <a:lstStyle/>
          <a:p>
            <a:r>
              <a:rPr lang="en-US" sz="2000" dirty="0" smtClean="0"/>
              <a:t>Conceptual framework for upscaling of fluxes from towers to broad regions</a:t>
            </a:r>
            <a:endParaRPr lang="en-US" sz="2000" dirty="0"/>
          </a:p>
        </p:txBody>
      </p:sp>
      <p:sp>
        <p:nvSpPr>
          <p:cNvPr id="10" name="Slide Number Placeholder 9"/>
          <p:cNvSpPr>
            <a:spLocks noGrp="1"/>
          </p:cNvSpPr>
          <p:nvPr>
            <p:ph type="sldNum" sz="quarter" idx="12"/>
          </p:nvPr>
        </p:nvSpPr>
        <p:spPr>
          <a:xfrm>
            <a:off x="6553200" y="6797675"/>
            <a:ext cx="2133600" cy="365125"/>
          </a:xfrm>
        </p:spPr>
        <p:txBody>
          <a:bodyPr/>
          <a:lstStyle/>
          <a:p>
            <a:fld id="{4033BD92-9855-4332-A6C6-A2CC676CCC91}" type="slidenum">
              <a:rPr lang="en-US" smtClean="0"/>
              <a:pPr/>
              <a:t>24</a:t>
            </a:fld>
            <a:endParaRPr lang="en-US"/>
          </a:p>
        </p:txBody>
      </p:sp>
      <p:sp>
        <p:nvSpPr>
          <p:cNvPr id="11" name="TextBox 10"/>
          <p:cNvSpPr txBox="1"/>
          <p:nvPr/>
        </p:nvSpPr>
        <p:spPr>
          <a:xfrm>
            <a:off x="2355703" y="152400"/>
            <a:ext cx="4578497" cy="584776"/>
          </a:xfrm>
          <a:prstGeom prst="rect">
            <a:avLst/>
          </a:prstGeom>
          <a:noFill/>
        </p:spPr>
        <p:txBody>
          <a:bodyPr wrap="none" rtlCol="0">
            <a:spAutoFit/>
          </a:bodyPr>
          <a:lstStyle/>
          <a:p>
            <a:r>
              <a:rPr lang="en-US" sz="3200" b="1" dirty="0" smtClean="0">
                <a:solidFill>
                  <a:schemeClr val="accent1"/>
                </a:solidFill>
                <a:cs typeface="Comic Sans MS"/>
              </a:rPr>
              <a:t>EC-MOD upscaling system</a:t>
            </a:r>
            <a:endParaRPr lang="en-US" sz="3200" b="1" dirty="0">
              <a:solidFill>
                <a:schemeClr val="accent1"/>
              </a:solidFill>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610600" cy="523220"/>
          </a:xfrm>
          <a:prstGeom prst="rect">
            <a:avLst/>
          </a:prstGeom>
          <a:noFill/>
        </p:spPr>
        <p:txBody>
          <a:bodyPr wrap="square" rtlCol="0">
            <a:spAutoFit/>
          </a:bodyPr>
          <a:lstStyle/>
          <a:p>
            <a:pPr algn="ctr"/>
            <a:r>
              <a:rPr lang="en-US" sz="2800" b="1" dirty="0" smtClean="0">
                <a:solidFill>
                  <a:schemeClr val="accent1"/>
                </a:solidFill>
                <a:latin typeface="Comic Sans MS" pitchFamily="66" charset="0"/>
              </a:rPr>
              <a:t>Upscaling AmeriFlux data to the national scale</a:t>
            </a:r>
          </a:p>
        </p:txBody>
      </p:sp>
      <p:pic>
        <p:nvPicPr>
          <p:cNvPr id="4" name="Picture 3"/>
          <p:cNvPicPr>
            <a:picLocks noChangeAspect="1" noChangeArrowheads="1"/>
          </p:cNvPicPr>
          <p:nvPr/>
        </p:nvPicPr>
        <p:blipFill>
          <a:blip r:embed="rId2" cstate="email"/>
          <a:srcRect/>
          <a:stretch>
            <a:fillRect/>
          </a:stretch>
        </p:blipFill>
        <p:spPr bwMode="auto">
          <a:xfrm>
            <a:off x="5334000" y="3505200"/>
            <a:ext cx="3124200" cy="2545126"/>
          </a:xfrm>
          <a:prstGeom prst="rect">
            <a:avLst/>
          </a:prstGeom>
          <a:noFill/>
          <a:ln w="9525">
            <a:noFill/>
            <a:miter lim="800000"/>
            <a:headEnd/>
            <a:tailEnd/>
          </a:ln>
        </p:spPr>
      </p:pic>
      <p:pic>
        <p:nvPicPr>
          <p:cNvPr id="5" name="Picture 4"/>
          <p:cNvPicPr>
            <a:picLocks noChangeAspect="1" noChangeArrowheads="1"/>
          </p:cNvPicPr>
          <p:nvPr/>
        </p:nvPicPr>
        <p:blipFill>
          <a:blip r:embed="rId3" cstate="email"/>
          <a:srcRect/>
          <a:stretch>
            <a:fillRect/>
          </a:stretch>
        </p:blipFill>
        <p:spPr bwMode="auto">
          <a:xfrm>
            <a:off x="5410200" y="990600"/>
            <a:ext cx="2971800" cy="2314106"/>
          </a:xfrm>
          <a:prstGeom prst="rect">
            <a:avLst/>
          </a:prstGeom>
          <a:noFill/>
          <a:ln w="9525">
            <a:noFill/>
            <a:miter lim="800000"/>
            <a:headEnd/>
            <a:tailEnd/>
          </a:ln>
        </p:spPr>
      </p:pic>
      <p:sp>
        <p:nvSpPr>
          <p:cNvPr id="8" name="TextBox 7"/>
          <p:cNvSpPr txBox="1"/>
          <p:nvPr/>
        </p:nvSpPr>
        <p:spPr>
          <a:xfrm>
            <a:off x="914400" y="6290846"/>
            <a:ext cx="7086600" cy="338554"/>
          </a:xfrm>
          <a:prstGeom prst="rect">
            <a:avLst/>
          </a:prstGeom>
          <a:noFill/>
        </p:spPr>
        <p:txBody>
          <a:bodyPr wrap="square" rtlCol="0">
            <a:spAutoFit/>
          </a:bodyPr>
          <a:lstStyle/>
          <a:p>
            <a:r>
              <a:rPr lang="en-US" sz="1600" i="1" dirty="0" smtClean="0"/>
              <a:t>Xiao et al., Agri. For. Met., 2008; Remote Sens. Environ., 2010; Agri. For. Met., 2011</a:t>
            </a:r>
            <a:endParaRPr lang="en-US" sz="1600" i="1" dirty="0"/>
          </a:p>
        </p:txBody>
      </p:sp>
      <p:pic>
        <p:nvPicPr>
          <p:cNvPr id="52225" name="Picture 1"/>
          <p:cNvPicPr>
            <a:picLocks noChangeAspect="1" noChangeArrowheads="1"/>
          </p:cNvPicPr>
          <p:nvPr/>
        </p:nvPicPr>
        <p:blipFill>
          <a:blip r:embed="rId4" cstate="print"/>
          <a:srcRect/>
          <a:stretch>
            <a:fillRect/>
          </a:stretch>
        </p:blipFill>
        <p:spPr bwMode="auto">
          <a:xfrm>
            <a:off x="533400" y="990600"/>
            <a:ext cx="4191000" cy="2895866"/>
          </a:xfrm>
          <a:prstGeom prst="rect">
            <a:avLst/>
          </a:prstGeom>
          <a:noFill/>
          <a:ln w="9525">
            <a:noFill/>
            <a:miter lim="800000"/>
            <a:headEnd/>
            <a:tailEnd/>
          </a:ln>
        </p:spPr>
      </p:pic>
      <p:sp>
        <p:nvSpPr>
          <p:cNvPr id="9" name="TextBox 8"/>
          <p:cNvSpPr txBox="1"/>
          <p:nvPr/>
        </p:nvSpPr>
        <p:spPr>
          <a:xfrm>
            <a:off x="685800" y="3962400"/>
            <a:ext cx="4027962" cy="2308324"/>
          </a:xfrm>
          <a:prstGeom prst="rect">
            <a:avLst/>
          </a:prstGeom>
          <a:noFill/>
        </p:spPr>
        <p:txBody>
          <a:bodyPr wrap="none" rtlCol="0">
            <a:spAutoFit/>
          </a:bodyPr>
          <a:lstStyle/>
          <a:p>
            <a:pPr>
              <a:lnSpc>
                <a:spcPct val="150000"/>
              </a:lnSpc>
              <a:buFont typeface="Arial" pitchFamily="34" charset="0"/>
              <a:buChar char="•"/>
            </a:pPr>
            <a:r>
              <a:rPr lang="en-US" sz="2400" dirty="0" smtClean="0"/>
              <a:t> Observations from 42 towers</a:t>
            </a:r>
          </a:p>
          <a:p>
            <a:pPr>
              <a:lnSpc>
                <a:spcPct val="150000"/>
              </a:lnSpc>
              <a:buFont typeface="Arial" pitchFamily="34" charset="0"/>
              <a:buChar char="•"/>
            </a:pPr>
            <a:r>
              <a:rPr lang="en-US" sz="2400" dirty="0" smtClean="0"/>
              <a:t> Data-driven approach</a:t>
            </a:r>
          </a:p>
          <a:p>
            <a:pPr>
              <a:lnSpc>
                <a:spcPct val="150000"/>
              </a:lnSpc>
              <a:buFont typeface="Arial" pitchFamily="34" charset="0"/>
              <a:buChar char="•"/>
            </a:pPr>
            <a:r>
              <a:rPr lang="en-US" sz="2400" dirty="0" smtClean="0"/>
              <a:t> MODIS data streams</a:t>
            </a:r>
          </a:p>
          <a:p>
            <a:pPr>
              <a:lnSpc>
                <a:spcPct val="150000"/>
              </a:lnSpc>
              <a:buFont typeface="Arial" pitchFamily="34" charset="0"/>
              <a:buChar char="•"/>
            </a:pPr>
            <a:r>
              <a:rPr lang="en-US" sz="2400" dirty="0" smtClean="0"/>
              <a:t> Gridded EC-MOD flux dataset</a:t>
            </a:r>
          </a:p>
        </p:txBody>
      </p:sp>
      <p:sp>
        <p:nvSpPr>
          <p:cNvPr id="10" name="Slide Number Placeholder 9"/>
          <p:cNvSpPr>
            <a:spLocks noGrp="1"/>
          </p:cNvSpPr>
          <p:nvPr>
            <p:ph type="sldNum" sz="quarter" idx="12"/>
          </p:nvPr>
        </p:nvSpPr>
        <p:spPr/>
        <p:txBody>
          <a:bodyPr/>
          <a:lstStyle/>
          <a:p>
            <a:fld id="{4033BD92-9855-4332-A6C6-A2CC676CCC9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email"/>
          <a:srcRect/>
          <a:stretch>
            <a:fillRect/>
          </a:stretch>
        </p:blipFill>
        <p:spPr bwMode="auto">
          <a:xfrm>
            <a:off x="2733675" y="155575"/>
            <a:ext cx="2676525" cy="3119438"/>
          </a:xfrm>
          <a:prstGeom prst="rect">
            <a:avLst/>
          </a:prstGeom>
          <a:noFill/>
          <a:ln w="9525">
            <a:noFill/>
            <a:miter lim="800000"/>
            <a:headEnd/>
            <a:tailEnd/>
          </a:ln>
        </p:spPr>
      </p:pic>
      <p:pic>
        <p:nvPicPr>
          <p:cNvPr id="2" name="Picture 2"/>
          <p:cNvPicPr>
            <a:picLocks noChangeAspect="1" noChangeArrowheads="1"/>
          </p:cNvPicPr>
          <p:nvPr/>
        </p:nvPicPr>
        <p:blipFill>
          <a:blip r:embed="rId3" cstate="email"/>
          <a:srcRect/>
          <a:stretch>
            <a:fillRect/>
          </a:stretch>
        </p:blipFill>
        <p:spPr bwMode="auto">
          <a:xfrm>
            <a:off x="0" y="152400"/>
            <a:ext cx="2671763" cy="3095625"/>
          </a:xfrm>
          <a:prstGeom prst="rect">
            <a:avLst/>
          </a:prstGeom>
          <a:noFill/>
          <a:ln w="9525">
            <a:noFill/>
            <a:miter lim="800000"/>
            <a:headEnd/>
            <a:tailEnd/>
          </a:ln>
        </p:spPr>
      </p:pic>
      <p:pic>
        <p:nvPicPr>
          <p:cNvPr id="3" name="Picture 4"/>
          <p:cNvPicPr>
            <a:picLocks noChangeAspect="1" noChangeArrowheads="1"/>
          </p:cNvPicPr>
          <p:nvPr/>
        </p:nvPicPr>
        <p:blipFill>
          <a:blip r:embed="rId4" cstate="email"/>
          <a:srcRect/>
          <a:stretch>
            <a:fillRect/>
          </a:stretch>
        </p:blipFill>
        <p:spPr bwMode="auto">
          <a:xfrm>
            <a:off x="5562600" y="155575"/>
            <a:ext cx="3571875" cy="2757488"/>
          </a:xfrm>
          <a:prstGeom prst="rect">
            <a:avLst/>
          </a:prstGeom>
          <a:noFill/>
          <a:ln w="9525">
            <a:noFill/>
            <a:miter lim="800000"/>
            <a:headEnd/>
            <a:tailEnd/>
          </a:ln>
        </p:spPr>
      </p:pic>
      <p:pic>
        <p:nvPicPr>
          <p:cNvPr id="4" name="Picture 6"/>
          <p:cNvPicPr>
            <a:picLocks noChangeAspect="1" noChangeArrowheads="1"/>
          </p:cNvPicPr>
          <p:nvPr/>
        </p:nvPicPr>
        <p:blipFill>
          <a:blip r:embed="rId5" cstate="email"/>
          <a:srcRect/>
          <a:stretch>
            <a:fillRect/>
          </a:stretch>
        </p:blipFill>
        <p:spPr bwMode="auto">
          <a:xfrm>
            <a:off x="5410200" y="3508375"/>
            <a:ext cx="3724275" cy="2819400"/>
          </a:xfrm>
          <a:prstGeom prst="rect">
            <a:avLst/>
          </a:prstGeom>
          <a:noFill/>
          <a:ln w="9525">
            <a:noFill/>
            <a:miter lim="800000"/>
            <a:headEnd/>
            <a:tailEnd/>
          </a:ln>
        </p:spPr>
      </p:pic>
      <p:pic>
        <p:nvPicPr>
          <p:cNvPr id="5" name="Picture 7"/>
          <p:cNvPicPr>
            <a:picLocks noChangeAspect="1" noChangeArrowheads="1"/>
          </p:cNvPicPr>
          <p:nvPr/>
        </p:nvPicPr>
        <p:blipFill>
          <a:blip r:embed="rId6" cstate="email"/>
          <a:srcRect/>
          <a:stretch>
            <a:fillRect/>
          </a:stretch>
        </p:blipFill>
        <p:spPr bwMode="auto">
          <a:xfrm>
            <a:off x="0" y="3508375"/>
            <a:ext cx="2667000" cy="3081337"/>
          </a:xfrm>
          <a:prstGeom prst="rect">
            <a:avLst/>
          </a:prstGeom>
          <a:noFill/>
          <a:ln w="9525">
            <a:noFill/>
            <a:miter lim="800000"/>
            <a:headEnd/>
            <a:tailEnd/>
          </a:ln>
        </p:spPr>
      </p:pic>
      <p:pic>
        <p:nvPicPr>
          <p:cNvPr id="6" name="Picture 8"/>
          <p:cNvPicPr>
            <a:picLocks noChangeAspect="1" noChangeArrowheads="1"/>
          </p:cNvPicPr>
          <p:nvPr/>
        </p:nvPicPr>
        <p:blipFill>
          <a:blip r:embed="rId7" cstate="email"/>
          <a:srcRect/>
          <a:stretch>
            <a:fillRect/>
          </a:stretch>
        </p:blipFill>
        <p:spPr bwMode="auto">
          <a:xfrm>
            <a:off x="2733675" y="3544887"/>
            <a:ext cx="2676525" cy="3100387"/>
          </a:xfrm>
          <a:prstGeom prst="rect">
            <a:avLst/>
          </a:prstGeom>
          <a:noFill/>
          <a:ln w="9525">
            <a:noFill/>
            <a:miter lim="800000"/>
            <a:headEnd/>
            <a:tailEnd/>
          </a:ln>
        </p:spPr>
      </p:pic>
      <p:sp>
        <p:nvSpPr>
          <p:cNvPr id="7" name="TextBox 171"/>
          <p:cNvSpPr txBox="1">
            <a:spLocks noChangeArrowheads="1"/>
          </p:cNvSpPr>
          <p:nvPr/>
        </p:nvSpPr>
        <p:spPr bwMode="auto">
          <a:xfrm>
            <a:off x="982663" y="6480175"/>
            <a:ext cx="3421843" cy="307777"/>
          </a:xfrm>
          <a:prstGeom prst="rect">
            <a:avLst/>
          </a:prstGeom>
          <a:noFill/>
          <a:ln w="9525">
            <a:noFill/>
            <a:miter lim="800000"/>
            <a:headEnd/>
            <a:tailEnd/>
          </a:ln>
        </p:spPr>
        <p:txBody>
          <a:bodyPr wrap="none">
            <a:prstTxWarp prst="textNoShape">
              <a:avLst/>
            </a:prstTxWarp>
            <a:spAutoFit/>
          </a:bodyPr>
          <a:lstStyle/>
          <a:p>
            <a:r>
              <a:rPr lang="en-US" sz="1400" b="1" dirty="0"/>
              <a:t>      GPP                                              </a:t>
            </a:r>
            <a:r>
              <a:rPr lang="en-US" sz="1400" b="1" dirty="0" smtClean="0"/>
              <a:t>             </a:t>
            </a:r>
            <a:r>
              <a:rPr lang="en-US" sz="1400" b="1" dirty="0"/>
              <a:t>NEE </a:t>
            </a:r>
          </a:p>
        </p:txBody>
      </p:sp>
      <p:sp>
        <p:nvSpPr>
          <p:cNvPr id="8" name="TextBox 173"/>
          <p:cNvSpPr txBox="1">
            <a:spLocks noChangeArrowheads="1"/>
          </p:cNvSpPr>
          <p:nvPr/>
        </p:nvSpPr>
        <p:spPr bwMode="auto">
          <a:xfrm>
            <a:off x="990600" y="3197225"/>
            <a:ext cx="3421843" cy="307777"/>
          </a:xfrm>
          <a:prstGeom prst="rect">
            <a:avLst/>
          </a:prstGeom>
          <a:noFill/>
          <a:ln w="9525">
            <a:noFill/>
            <a:miter lim="800000"/>
            <a:headEnd/>
            <a:tailEnd/>
          </a:ln>
        </p:spPr>
        <p:txBody>
          <a:bodyPr wrap="none">
            <a:prstTxWarp prst="textNoShape">
              <a:avLst/>
            </a:prstTxWarp>
            <a:spAutoFit/>
          </a:bodyPr>
          <a:lstStyle/>
          <a:p>
            <a:r>
              <a:rPr lang="en-US" sz="1400" b="1" dirty="0"/>
              <a:t>      GPP                                              </a:t>
            </a:r>
            <a:r>
              <a:rPr lang="en-US" sz="1400" b="1" dirty="0" smtClean="0"/>
              <a:t>             </a:t>
            </a:r>
            <a:r>
              <a:rPr lang="en-US" sz="1400" b="1" dirty="0"/>
              <a:t>NEE </a:t>
            </a:r>
          </a:p>
        </p:txBody>
      </p:sp>
      <p:sp>
        <p:nvSpPr>
          <p:cNvPr id="9" name="TextBox 99"/>
          <p:cNvSpPr txBox="1">
            <a:spLocks noChangeArrowheads="1"/>
          </p:cNvSpPr>
          <p:nvPr/>
        </p:nvSpPr>
        <p:spPr bwMode="auto">
          <a:xfrm>
            <a:off x="295275" y="2435225"/>
            <a:ext cx="3226176" cy="307777"/>
          </a:xfrm>
          <a:prstGeom prst="rect">
            <a:avLst/>
          </a:prstGeom>
          <a:noFill/>
          <a:ln w="9525">
            <a:noFill/>
            <a:miter lim="800000"/>
            <a:headEnd/>
            <a:tailEnd/>
          </a:ln>
        </p:spPr>
        <p:txBody>
          <a:bodyPr wrap="none">
            <a:prstTxWarp prst="textNoShape">
              <a:avLst/>
            </a:prstTxWarp>
            <a:spAutoFit/>
          </a:bodyPr>
          <a:lstStyle/>
          <a:p>
            <a:r>
              <a:rPr lang="en-US" sz="1400" dirty="0"/>
              <a:t>2006                                             </a:t>
            </a:r>
            <a:r>
              <a:rPr lang="en-US" sz="1400" dirty="0" smtClean="0"/>
              <a:t>            </a:t>
            </a:r>
            <a:r>
              <a:rPr lang="en-US" sz="1400" dirty="0"/>
              <a:t>2006                    </a:t>
            </a:r>
          </a:p>
        </p:txBody>
      </p:sp>
      <p:sp>
        <p:nvSpPr>
          <p:cNvPr id="10" name="TextBox 100"/>
          <p:cNvSpPr txBox="1">
            <a:spLocks noChangeArrowheads="1"/>
          </p:cNvSpPr>
          <p:nvPr/>
        </p:nvSpPr>
        <p:spPr bwMode="auto">
          <a:xfrm>
            <a:off x="295275" y="5870575"/>
            <a:ext cx="3266765" cy="307777"/>
          </a:xfrm>
          <a:prstGeom prst="rect">
            <a:avLst/>
          </a:prstGeom>
          <a:noFill/>
          <a:ln w="9525">
            <a:noFill/>
            <a:miter lim="800000"/>
            <a:headEnd/>
            <a:tailEnd/>
          </a:ln>
        </p:spPr>
        <p:txBody>
          <a:bodyPr wrap="none">
            <a:prstTxWarp prst="textNoShape">
              <a:avLst/>
            </a:prstTxWarp>
            <a:spAutoFit/>
          </a:bodyPr>
          <a:lstStyle/>
          <a:p>
            <a:r>
              <a:rPr lang="en-US" sz="1400" dirty="0"/>
              <a:t>2009                                               </a:t>
            </a:r>
            <a:r>
              <a:rPr lang="en-US" sz="1400" dirty="0" smtClean="0"/>
              <a:t>           2009                    </a:t>
            </a:r>
            <a:endParaRPr lang="en-US" sz="1400" dirty="0"/>
          </a:p>
        </p:txBody>
      </p:sp>
      <p:sp>
        <p:nvSpPr>
          <p:cNvPr id="21" name="TextBox 20"/>
          <p:cNvSpPr txBox="1"/>
          <p:nvPr/>
        </p:nvSpPr>
        <p:spPr>
          <a:xfrm>
            <a:off x="5257800" y="6488668"/>
            <a:ext cx="2360680" cy="369332"/>
          </a:xfrm>
          <a:prstGeom prst="rect">
            <a:avLst/>
          </a:prstGeom>
          <a:noFill/>
        </p:spPr>
        <p:txBody>
          <a:bodyPr wrap="none" rtlCol="0">
            <a:spAutoFit/>
          </a:bodyPr>
          <a:lstStyle/>
          <a:p>
            <a:r>
              <a:rPr lang="en-US" i="1" dirty="0" smtClean="0"/>
              <a:t>Xiao et al. unpublished</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ppanmean_figure.tif"/>
          <p:cNvPicPr>
            <a:picLocks noChangeAspect="1" noChangeArrowheads="1"/>
          </p:cNvPicPr>
          <p:nvPr/>
        </p:nvPicPr>
        <p:blipFill>
          <a:blip r:embed="rId2" cstate="email"/>
          <a:srcRect/>
          <a:stretch>
            <a:fillRect/>
          </a:stretch>
        </p:blipFill>
        <p:spPr bwMode="auto">
          <a:xfrm>
            <a:off x="258879" y="1119299"/>
            <a:ext cx="4160721" cy="2519709"/>
          </a:xfrm>
          <a:prstGeom prst="rect">
            <a:avLst/>
          </a:prstGeom>
          <a:noFill/>
          <a:ln w="9525">
            <a:noFill/>
            <a:miter lim="800000"/>
            <a:headEnd/>
            <a:tailEnd/>
          </a:ln>
        </p:spPr>
      </p:pic>
      <p:pic>
        <p:nvPicPr>
          <p:cNvPr id="16387" name="Picture 2" descr="neeanmean_figure.tif"/>
          <p:cNvPicPr>
            <a:picLocks noChangeAspect="1" noChangeArrowheads="1"/>
          </p:cNvPicPr>
          <p:nvPr/>
        </p:nvPicPr>
        <p:blipFill>
          <a:blip r:embed="rId3" cstate="email"/>
          <a:srcRect/>
          <a:stretch>
            <a:fillRect/>
          </a:stretch>
        </p:blipFill>
        <p:spPr bwMode="auto">
          <a:xfrm>
            <a:off x="4754678" y="1143870"/>
            <a:ext cx="4160721" cy="2470246"/>
          </a:xfrm>
          <a:prstGeom prst="rect">
            <a:avLst/>
          </a:prstGeom>
          <a:noFill/>
          <a:ln w="9525">
            <a:noFill/>
            <a:miter lim="800000"/>
            <a:headEnd/>
            <a:tailEnd/>
          </a:ln>
        </p:spPr>
      </p:pic>
      <p:pic>
        <p:nvPicPr>
          <p:cNvPr id="16388" name="Picture 7" descr="reanmean_figure.tif"/>
          <p:cNvPicPr>
            <a:picLocks noChangeAspect="1" noChangeArrowheads="1"/>
          </p:cNvPicPr>
          <p:nvPr/>
        </p:nvPicPr>
        <p:blipFill>
          <a:blip r:embed="rId4" cstate="email"/>
          <a:srcRect/>
          <a:stretch>
            <a:fillRect/>
          </a:stretch>
        </p:blipFill>
        <p:spPr bwMode="auto">
          <a:xfrm>
            <a:off x="258879" y="3766516"/>
            <a:ext cx="4160721" cy="2449879"/>
          </a:xfrm>
          <a:prstGeom prst="rect">
            <a:avLst/>
          </a:prstGeom>
          <a:noFill/>
          <a:ln w="9525">
            <a:noFill/>
            <a:miter lim="800000"/>
            <a:headEnd/>
            <a:tailEnd/>
          </a:ln>
        </p:spPr>
      </p:pic>
      <p:pic>
        <p:nvPicPr>
          <p:cNvPr id="16389" name="Picture 9" descr="leanmean_figure.tif"/>
          <p:cNvPicPr>
            <a:picLocks noChangeAspect="1" noChangeArrowheads="1"/>
          </p:cNvPicPr>
          <p:nvPr/>
        </p:nvPicPr>
        <p:blipFill>
          <a:blip r:embed="rId5" cstate="email"/>
          <a:srcRect/>
          <a:stretch>
            <a:fillRect/>
          </a:stretch>
        </p:blipFill>
        <p:spPr bwMode="auto">
          <a:xfrm>
            <a:off x="4754679" y="3766516"/>
            <a:ext cx="4160721" cy="2481884"/>
          </a:xfrm>
          <a:prstGeom prst="rect">
            <a:avLst/>
          </a:prstGeom>
          <a:noFill/>
          <a:ln w="9525">
            <a:noFill/>
            <a:miter lim="800000"/>
            <a:headEnd/>
            <a:tailEnd/>
          </a:ln>
        </p:spPr>
      </p:pic>
      <p:sp>
        <p:nvSpPr>
          <p:cNvPr id="7" name="TextBox 6"/>
          <p:cNvSpPr txBox="1"/>
          <p:nvPr/>
        </p:nvSpPr>
        <p:spPr>
          <a:xfrm>
            <a:off x="533400" y="2643299"/>
            <a:ext cx="685800" cy="369332"/>
          </a:xfrm>
          <a:prstGeom prst="rect">
            <a:avLst/>
          </a:prstGeom>
          <a:noFill/>
        </p:spPr>
        <p:txBody>
          <a:bodyPr wrap="square" rtlCol="0">
            <a:spAutoFit/>
          </a:bodyPr>
          <a:lstStyle/>
          <a:p>
            <a:r>
              <a:rPr lang="en-US" b="1" dirty="0" smtClean="0"/>
              <a:t>GPP</a:t>
            </a:r>
            <a:endParaRPr lang="en-US" b="1" dirty="0"/>
          </a:p>
        </p:txBody>
      </p:sp>
      <p:sp>
        <p:nvSpPr>
          <p:cNvPr id="8" name="TextBox 7"/>
          <p:cNvSpPr txBox="1"/>
          <p:nvPr/>
        </p:nvSpPr>
        <p:spPr>
          <a:xfrm>
            <a:off x="5029200" y="2643299"/>
            <a:ext cx="685800" cy="369332"/>
          </a:xfrm>
          <a:prstGeom prst="rect">
            <a:avLst/>
          </a:prstGeom>
          <a:noFill/>
        </p:spPr>
        <p:txBody>
          <a:bodyPr wrap="square" rtlCol="0">
            <a:spAutoFit/>
          </a:bodyPr>
          <a:lstStyle/>
          <a:p>
            <a:r>
              <a:rPr lang="en-US" b="1" dirty="0" smtClean="0"/>
              <a:t>NEE</a:t>
            </a:r>
            <a:endParaRPr lang="en-US" b="1" dirty="0"/>
          </a:p>
        </p:txBody>
      </p:sp>
      <p:sp>
        <p:nvSpPr>
          <p:cNvPr id="9" name="TextBox 8"/>
          <p:cNvSpPr txBox="1"/>
          <p:nvPr/>
        </p:nvSpPr>
        <p:spPr>
          <a:xfrm>
            <a:off x="533400" y="5234099"/>
            <a:ext cx="685800" cy="369332"/>
          </a:xfrm>
          <a:prstGeom prst="rect">
            <a:avLst/>
          </a:prstGeom>
          <a:noFill/>
        </p:spPr>
        <p:txBody>
          <a:bodyPr wrap="square" rtlCol="0">
            <a:spAutoFit/>
          </a:bodyPr>
          <a:lstStyle/>
          <a:p>
            <a:r>
              <a:rPr lang="en-US" b="1" dirty="0" smtClean="0"/>
              <a:t>ER</a:t>
            </a:r>
            <a:endParaRPr lang="en-US" b="1" dirty="0"/>
          </a:p>
        </p:txBody>
      </p:sp>
      <p:sp>
        <p:nvSpPr>
          <p:cNvPr id="10" name="TextBox 9"/>
          <p:cNvSpPr txBox="1"/>
          <p:nvPr/>
        </p:nvSpPr>
        <p:spPr>
          <a:xfrm>
            <a:off x="5029200" y="5234099"/>
            <a:ext cx="685800" cy="369332"/>
          </a:xfrm>
          <a:prstGeom prst="rect">
            <a:avLst/>
          </a:prstGeom>
          <a:noFill/>
        </p:spPr>
        <p:txBody>
          <a:bodyPr wrap="square" rtlCol="0">
            <a:spAutoFit/>
          </a:bodyPr>
          <a:lstStyle/>
          <a:p>
            <a:r>
              <a:rPr lang="en-US" b="1" dirty="0" smtClean="0"/>
              <a:t>ET</a:t>
            </a:r>
            <a:endParaRPr lang="en-US" b="1" dirty="0"/>
          </a:p>
        </p:txBody>
      </p:sp>
      <p:sp>
        <p:nvSpPr>
          <p:cNvPr id="12" name="TextBox 11"/>
          <p:cNvSpPr txBox="1"/>
          <p:nvPr/>
        </p:nvSpPr>
        <p:spPr>
          <a:xfrm>
            <a:off x="959289" y="314980"/>
            <a:ext cx="7575111" cy="523220"/>
          </a:xfrm>
          <a:prstGeom prst="rect">
            <a:avLst/>
          </a:prstGeom>
          <a:noFill/>
        </p:spPr>
        <p:txBody>
          <a:bodyPr wrap="none" rtlCol="0">
            <a:spAutoFit/>
          </a:bodyPr>
          <a:lstStyle/>
          <a:p>
            <a:r>
              <a:rPr lang="en-US" sz="2800" b="1" dirty="0" smtClean="0">
                <a:solidFill>
                  <a:schemeClr val="accent1"/>
                </a:solidFill>
                <a:latin typeface="Comic Sans MS" pitchFamily="66" charset="0"/>
              </a:rPr>
              <a:t>G</a:t>
            </a:r>
            <a:r>
              <a:rPr lang="en-US" altLang="zh-CN" sz="2800" b="1" dirty="0" smtClean="0">
                <a:solidFill>
                  <a:schemeClr val="accent1"/>
                </a:solidFill>
                <a:latin typeface="Comic Sans MS" pitchFamily="66" charset="0"/>
              </a:rPr>
              <a:t>lobal flux fields – EC-MOD (2000-2010)</a:t>
            </a:r>
            <a:endParaRPr lang="en-US" sz="2800" b="1" dirty="0">
              <a:solidFill>
                <a:schemeClr val="accent1"/>
              </a:solidFill>
              <a:latin typeface="Comic Sans MS" pitchFamily="66" charset="0"/>
            </a:endParaRPr>
          </a:p>
        </p:txBody>
      </p:sp>
      <p:sp>
        <p:nvSpPr>
          <p:cNvPr id="14" name="TextBox 13"/>
          <p:cNvSpPr txBox="1"/>
          <p:nvPr/>
        </p:nvSpPr>
        <p:spPr>
          <a:xfrm>
            <a:off x="6707120" y="6248400"/>
            <a:ext cx="2360680" cy="369332"/>
          </a:xfrm>
          <a:prstGeom prst="rect">
            <a:avLst/>
          </a:prstGeom>
          <a:noFill/>
        </p:spPr>
        <p:txBody>
          <a:bodyPr wrap="none" rtlCol="0">
            <a:spAutoFit/>
          </a:bodyPr>
          <a:lstStyle/>
          <a:p>
            <a:r>
              <a:rPr lang="en-US" i="1" dirty="0" smtClean="0"/>
              <a:t>Xiao et al. unpublished</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p:cNvPicPr>
            <a:picLocks noChangeAspect="1" noChangeArrowheads="1"/>
          </p:cNvPicPr>
          <p:nvPr/>
        </p:nvPicPr>
        <p:blipFill>
          <a:blip r:embed="rId2" cstate="email"/>
          <a:srcRect/>
          <a:stretch>
            <a:fillRect/>
          </a:stretch>
        </p:blipFill>
        <p:spPr bwMode="auto">
          <a:xfrm>
            <a:off x="182505" y="3810000"/>
            <a:ext cx="4367022" cy="2493645"/>
          </a:xfrm>
          <a:prstGeom prst="rect">
            <a:avLst/>
          </a:prstGeom>
          <a:noFill/>
          <a:ln w="9525">
            <a:noFill/>
            <a:miter lim="800000"/>
            <a:headEnd/>
            <a:tailEnd/>
          </a:ln>
        </p:spPr>
      </p:pic>
      <p:sp>
        <p:nvSpPr>
          <p:cNvPr id="3" name="TextBox 2"/>
          <p:cNvSpPr txBox="1"/>
          <p:nvPr/>
        </p:nvSpPr>
        <p:spPr>
          <a:xfrm>
            <a:off x="4114800" y="228600"/>
            <a:ext cx="915635" cy="523220"/>
          </a:xfrm>
          <a:prstGeom prst="rect">
            <a:avLst/>
          </a:prstGeom>
          <a:noFill/>
        </p:spPr>
        <p:txBody>
          <a:bodyPr wrap="none" rtlCol="0">
            <a:spAutoFit/>
          </a:bodyPr>
          <a:lstStyle/>
          <a:p>
            <a:r>
              <a:rPr lang="en-US" sz="2800" b="1" dirty="0" smtClean="0"/>
              <a:t>2002</a:t>
            </a:r>
            <a:endParaRPr lang="en-US" sz="2800" b="1" dirty="0"/>
          </a:p>
        </p:txBody>
      </p:sp>
      <p:sp>
        <p:nvSpPr>
          <p:cNvPr id="4" name="TextBox 3"/>
          <p:cNvSpPr txBox="1"/>
          <p:nvPr/>
        </p:nvSpPr>
        <p:spPr>
          <a:xfrm>
            <a:off x="352914" y="5498068"/>
            <a:ext cx="409086" cy="369332"/>
          </a:xfrm>
          <a:prstGeom prst="rect">
            <a:avLst/>
          </a:prstGeom>
          <a:noFill/>
        </p:spPr>
        <p:txBody>
          <a:bodyPr wrap="none" rtlCol="0">
            <a:spAutoFit/>
          </a:bodyPr>
          <a:lstStyle/>
          <a:p>
            <a:r>
              <a:rPr lang="en-US" dirty="0" smtClean="0"/>
              <a:t>ET</a:t>
            </a:r>
            <a:endParaRPr lang="en-US" dirty="0"/>
          </a:p>
        </p:txBody>
      </p:sp>
      <p:pic>
        <p:nvPicPr>
          <p:cNvPr id="61443" name="Picture 3"/>
          <p:cNvPicPr>
            <a:picLocks noChangeAspect="1" noChangeArrowheads="1"/>
          </p:cNvPicPr>
          <p:nvPr/>
        </p:nvPicPr>
        <p:blipFill>
          <a:blip r:embed="rId3" cstate="email"/>
          <a:srcRect/>
          <a:stretch>
            <a:fillRect/>
          </a:stretch>
        </p:blipFill>
        <p:spPr bwMode="auto">
          <a:xfrm>
            <a:off x="4648200" y="914400"/>
            <a:ext cx="4393179" cy="2514600"/>
          </a:xfrm>
          <a:prstGeom prst="rect">
            <a:avLst/>
          </a:prstGeom>
          <a:noFill/>
          <a:ln w="9525">
            <a:noFill/>
            <a:miter lim="800000"/>
            <a:headEnd/>
            <a:tailEnd/>
          </a:ln>
        </p:spPr>
      </p:pic>
      <p:sp>
        <p:nvSpPr>
          <p:cNvPr id="6" name="TextBox 5"/>
          <p:cNvSpPr txBox="1"/>
          <p:nvPr/>
        </p:nvSpPr>
        <p:spPr>
          <a:xfrm>
            <a:off x="4800600" y="2590800"/>
            <a:ext cx="558166" cy="369332"/>
          </a:xfrm>
          <a:prstGeom prst="rect">
            <a:avLst/>
          </a:prstGeom>
          <a:noFill/>
        </p:spPr>
        <p:txBody>
          <a:bodyPr wrap="none" rtlCol="0">
            <a:spAutoFit/>
          </a:bodyPr>
          <a:lstStyle/>
          <a:p>
            <a:r>
              <a:rPr lang="en-US" dirty="0" smtClean="0"/>
              <a:t>NEE</a:t>
            </a:r>
            <a:endParaRPr lang="en-US" dirty="0"/>
          </a:p>
        </p:txBody>
      </p:sp>
      <p:pic>
        <p:nvPicPr>
          <p:cNvPr id="61444" name="Picture 4"/>
          <p:cNvPicPr>
            <a:picLocks noChangeAspect="1" noChangeArrowheads="1"/>
          </p:cNvPicPr>
          <p:nvPr/>
        </p:nvPicPr>
        <p:blipFill>
          <a:blip r:embed="rId4" cstate="email"/>
          <a:srcRect/>
          <a:stretch>
            <a:fillRect/>
          </a:stretch>
        </p:blipFill>
        <p:spPr bwMode="auto">
          <a:xfrm>
            <a:off x="152400" y="914400"/>
            <a:ext cx="4393179" cy="2514600"/>
          </a:xfrm>
          <a:prstGeom prst="rect">
            <a:avLst/>
          </a:prstGeom>
          <a:noFill/>
          <a:ln w="9525">
            <a:noFill/>
            <a:miter lim="800000"/>
            <a:headEnd/>
            <a:tailEnd/>
          </a:ln>
        </p:spPr>
      </p:pic>
      <p:sp>
        <p:nvSpPr>
          <p:cNvPr id="8" name="TextBox 7"/>
          <p:cNvSpPr txBox="1"/>
          <p:nvPr/>
        </p:nvSpPr>
        <p:spPr>
          <a:xfrm>
            <a:off x="304800" y="2590800"/>
            <a:ext cx="567784" cy="369332"/>
          </a:xfrm>
          <a:prstGeom prst="rect">
            <a:avLst/>
          </a:prstGeom>
          <a:noFill/>
        </p:spPr>
        <p:txBody>
          <a:bodyPr wrap="none" rtlCol="0">
            <a:spAutoFit/>
          </a:bodyPr>
          <a:lstStyle/>
          <a:p>
            <a:r>
              <a:rPr lang="en-US" dirty="0" smtClean="0"/>
              <a:t>GPP</a:t>
            </a:r>
            <a:endParaRPr lang="en-US" dirty="0"/>
          </a:p>
        </p:txBody>
      </p:sp>
      <p:pic>
        <p:nvPicPr>
          <p:cNvPr id="61448" name="Picture 8"/>
          <p:cNvPicPr>
            <a:picLocks noChangeAspect="1" noChangeArrowheads="1"/>
          </p:cNvPicPr>
          <p:nvPr/>
        </p:nvPicPr>
        <p:blipFill>
          <a:blip r:embed="rId5" cstate="email"/>
          <a:srcRect/>
          <a:stretch>
            <a:fillRect/>
          </a:stretch>
        </p:blipFill>
        <p:spPr bwMode="auto">
          <a:xfrm>
            <a:off x="4648200" y="3810000"/>
            <a:ext cx="4371213" cy="2493645"/>
          </a:xfrm>
          <a:prstGeom prst="rect">
            <a:avLst/>
          </a:prstGeom>
          <a:noFill/>
          <a:ln w="9525">
            <a:noFill/>
            <a:miter lim="800000"/>
            <a:headEnd/>
            <a:tailEnd/>
          </a:ln>
        </p:spPr>
      </p:pic>
      <p:sp>
        <p:nvSpPr>
          <p:cNvPr id="14" name="TextBox 13"/>
          <p:cNvSpPr txBox="1"/>
          <p:nvPr/>
        </p:nvSpPr>
        <p:spPr>
          <a:xfrm>
            <a:off x="4800738" y="5486400"/>
            <a:ext cx="609462" cy="369332"/>
          </a:xfrm>
          <a:prstGeom prst="rect">
            <a:avLst/>
          </a:prstGeom>
          <a:noFill/>
        </p:spPr>
        <p:txBody>
          <a:bodyPr wrap="none" rtlCol="0">
            <a:spAutoFit/>
          </a:bodyPr>
          <a:lstStyle/>
          <a:p>
            <a:r>
              <a:rPr lang="en-US" dirty="0" smtClean="0"/>
              <a:t>PDSI</a:t>
            </a:r>
            <a:endParaRPr lang="en-US" dirty="0"/>
          </a:p>
        </p:txBody>
      </p:sp>
      <p:sp>
        <p:nvSpPr>
          <p:cNvPr id="11" name="TextBox 10"/>
          <p:cNvSpPr txBox="1"/>
          <p:nvPr/>
        </p:nvSpPr>
        <p:spPr>
          <a:xfrm>
            <a:off x="5638800" y="6336268"/>
            <a:ext cx="2360680" cy="369332"/>
          </a:xfrm>
          <a:prstGeom prst="rect">
            <a:avLst/>
          </a:prstGeom>
          <a:noFill/>
        </p:spPr>
        <p:txBody>
          <a:bodyPr wrap="none" rtlCol="0">
            <a:spAutoFit/>
          </a:bodyPr>
          <a:lstStyle/>
          <a:p>
            <a:r>
              <a:rPr lang="en-US" i="1" dirty="0" smtClean="0"/>
              <a:t>Xiao et al. unpublished</a:t>
            </a:r>
            <a:endParaRPr lang="en-US" i="1" dirty="0"/>
          </a:p>
        </p:txBody>
      </p:sp>
      <p:sp>
        <p:nvSpPr>
          <p:cNvPr id="12" name="Slide Number Placeholder 11"/>
          <p:cNvSpPr>
            <a:spLocks noGrp="1"/>
          </p:cNvSpPr>
          <p:nvPr>
            <p:ph type="sldNum" sz="quarter" idx="12"/>
          </p:nvPr>
        </p:nvSpPr>
        <p:spPr/>
        <p:txBody>
          <a:bodyPr/>
          <a:lstStyle/>
          <a:p>
            <a:fld id="{4033BD92-9855-4332-A6C6-A2CC676CCC9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p:cNvPicPr>
            <a:picLocks noChangeAspect="1" noChangeArrowheads="1"/>
          </p:cNvPicPr>
          <p:nvPr/>
        </p:nvPicPr>
        <p:blipFill>
          <a:blip r:embed="rId2" cstate="email"/>
          <a:srcRect/>
          <a:stretch>
            <a:fillRect/>
          </a:stretch>
        </p:blipFill>
        <p:spPr bwMode="auto">
          <a:xfrm>
            <a:off x="152400" y="3801618"/>
            <a:ext cx="4379595" cy="2493645"/>
          </a:xfrm>
          <a:prstGeom prst="rect">
            <a:avLst/>
          </a:prstGeom>
          <a:noFill/>
          <a:ln w="9525">
            <a:noFill/>
            <a:miter lim="800000"/>
            <a:headEnd/>
            <a:tailEnd/>
          </a:ln>
        </p:spPr>
      </p:pic>
      <p:pic>
        <p:nvPicPr>
          <p:cNvPr id="62467" name="Picture 3"/>
          <p:cNvPicPr>
            <a:picLocks noChangeAspect="1" noChangeArrowheads="1"/>
          </p:cNvPicPr>
          <p:nvPr/>
        </p:nvPicPr>
        <p:blipFill>
          <a:blip r:embed="rId3" cstate="email"/>
          <a:srcRect/>
          <a:stretch>
            <a:fillRect/>
          </a:stretch>
        </p:blipFill>
        <p:spPr bwMode="auto">
          <a:xfrm>
            <a:off x="4648200" y="914400"/>
            <a:ext cx="4367022" cy="2506218"/>
          </a:xfrm>
          <a:prstGeom prst="rect">
            <a:avLst/>
          </a:prstGeom>
          <a:noFill/>
          <a:ln w="9525">
            <a:noFill/>
            <a:miter lim="800000"/>
            <a:headEnd/>
            <a:tailEnd/>
          </a:ln>
        </p:spPr>
      </p:pic>
      <p:pic>
        <p:nvPicPr>
          <p:cNvPr id="62468" name="Picture 4"/>
          <p:cNvPicPr>
            <a:picLocks noChangeAspect="1" noChangeArrowheads="1"/>
          </p:cNvPicPr>
          <p:nvPr/>
        </p:nvPicPr>
        <p:blipFill>
          <a:blip r:embed="rId4" cstate="email"/>
          <a:srcRect/>
          <a:stretch>
            <a:fillRect/>
          </a:stretch>
        </p:blipFill>
        <p:spPr bwMode="auto">
          <a:xfrm>
            <a:off x="128778" y="939546"/>
            <a:ext cx="4367022" cy="2481072"/>
          </a:xfrm>
          <a:prstGeom prst="rect">
            <a:avLst/>
          </a:prstGeom>
          <a:noFill/>
          <a:ln w="9525">
            <a:noFill/>
            <a:miter lim="800000"/>
            <a:headEnd/>
            <a:tailEnd/>
          </a:ln>
        </p:spPr>
      </p:pic>
      <p:pic>
        <p:nvPicPr>
          <p:cNvPr id="62471" name="Picture 7"/>
          <p:cNvPicPr>
            <a:picLocks noChangeAspect="1" noChangeArrowheads="1"/>
          </p:cNvPicPr>
          <p:nvPr/>
        </p:nvPicPr>
        <p:blipFill>
          <a:blip r:embed="rId5" cstate="email"/>
          <a:srcRect/>
          <a:stretch>
            <a:fillRect/>
          </a:stretch>
        </p:blipFill>
        <p:spPr bwMode="auto">
          <a:xfrm>
            <a:off x="4652391" y="3801618"/>
            <a:ext cx="4362831" cy="2489454"/>
          </a:xfrm>
          <a:prstGeom prst="rect">
            <a:avLst/>
          </a:prstGeom>
          <a:noFill/>
          <a:ln w="9525">
            <a:noFill/>
            <a:miter lim="800000"/>
            <a:headEnd/>
            <a:tailEnd/>
          </a:ln>
        </p:spPr>
      </p:pic>
      <p:sp>
        <p:nvSpPr>
          <p:cNvPr id="12" name="TextBox 11"/>
          <p:cNvSpPr txBox="1"/>
          <p:nvPr/>
        </p:nvSpPr>
        <p:spPr>
          <a:xfrm>
            <a:off x="4114800" y="228600"/>
            <a:ext cx="915635" cy="523220"/>
          </a:xfrm>
          <a:prstGeom prst="rect">
            <a:avLst/>
          </a:prstGeom>
          <a:noFill/>
        </p:spPr>
        <p:txBody>
          <a:bodyPr wrap="none" rtlCol="0">
            <a:spAutoFit/>
          </a:bodyPr>
          <a:lstStyle/>
          <a:p>
            <a:r>
              <a:rPr lang="en-US" sz="2800" b="1" dirty="0" smtClean="0"/>
              <a:t>2005</a:t>
            </a:r>
            <a:endParaRPr lang="en-US" sz="2800" b="1" dirty="0"/>
          </a:p>
        </p:txBody>
      </p:sp>
      <p:sp>
        <p:nvSpPr>
          <p:cNvPr id="13" name="TextBox 12"/>
          <p:cNvSpPr txBox="1"/>
          <p:nvPr/>
        </p:nvSpPr>
        <p:spPr>
          <a:xfrm>
            <a:off x="352914" y="5498068"/>
            <a:ext cx="409086" cy="369332"/>
          </a:xfrm>
          <a:prstGeom prst="rect">
            <a:avLst/>
          </a:prstGeom>
          <a:noFill/>
        </p:spPr>
        <p:txBody>
          <a:bodyPr wrap="none" rtlCol="0">
            <a:spAutoFit/>
          </a:bodyPr>
          <a:lstStyle/>
          <a:p>
            <a:r>
              <a:rPr lang="en-US" dirty="0" smtClean="0"/>
              <a:t>ET</a:t>
            </a:r>
            <a:endParaRPr lang="en-US" dirty="0"/>
          </a:p>
        </p:txBody>
      </p:sp>
      <p:sp>
        <p:nvSpPr>
          <p:cNvPr id="14" name="TextBox 13"/>
          <p:cNvSpPr txBox="1"/>
          <p:nvPr/>
        </p:nvSpPr>
        <p:spPr>
          <a:xfrm>
            <a:off x="4800600" y="2590800"/>
            <a:ext cx="558166" cy="369332"/>
          </a:xfrm>
          <a:prstGeom prst="rect">
            <a:avLst/>
          </a:prstGeom>
          <a:noFill/>
        </p:spPr>
        <p:txBody>
          <a:bodyPr wrap="none" rtlCol="0">
            <a:spAutoFit/>
          </a:bodyPr>
          <a:lstStyle/>
          <a:p>
            <a:r>
              <a:rPr lang="en-US" dirty="0" smtClean="0"/>
              <a:t>NEE</a:t>
            </a:r>
            <a:endParaRPr lang="en-US" dirty="0"/>
          </a:p>
        </p:txBody>
      </p:sp>
      <p:sp>
        <p:nvSpPr>
          <p:cNvPr id="15" name="TextBox 14"/>
          <p:cNvSpPr txBox="1"/>
          <p:nvPr/>
        </p:nvSpPr>
        <p:spPr>
          <a:xfrm>
            <a:off x="304800" y="2590800"/>
            <a:ext cx="567784" cy="369332"/>
          </a:xfrm>
          <a:prstGeom prst="rect">
            <a:avLst/>
          </a:prstGeom>
          <a:noFill/>
        </p:spPr>
        <p:txBody>
          <a:bodyPr wrap="none" rtlCol="0">
            <a:spAutoFit/>
          </a:bodyPr>
          <a:lstStyle/>
          <a:p>
            <a:r>
              <a:rPr lang="en-US" dirty="0" smtClean="0"/>
              <a:t>GPP</a:t>
            </a:r>
            <a:endParaRPr lang="en-US" dirty="0"/>
          </a:p>
        </p:txBody>
      </p:sp>
      <p:sp>
        <p:nvSpPr>
          <p:cNvPr id="16" name="TextBox 15"/>
          <p:cNvSpPr txBox="1"/>
          <p:nvPr/>
        </p:nvSpPr>
        <p:spPr>
          <a:xfrm>
            <a:off x="4800738" y="5486400"/>
            <a:ext cx="609462" cy="369332"/>
          </a:xfrm>
          <a:prstGeom prst="rect">
            <a:avLst/>
          </a:prstGeom>
          <a:noFill/>
        </p:spPr>
        <p:txBody>
          <a:bodyPr wrap="none" rtlCol="0">
            <a:spAutoFit/>
          </a:bodyPr>
          <a:lstStyle/>
          <a:p>
            <a:r>
              <a:rPr lang="en-US" dirty="0" smtClean="0"/>
              <a:t>PDSI</a:t>
            </a:r>
            <a:endParaRPr lang="en-US" dirty="0"/>
          </a:p>
        </p:txBody>
      </p:sp>
      <p:sp>
        <p:nvSpPr>
          <p:cNvPr id="11" name="TextBox 10"/>
          <p:cNvSpPr txBox="1"/>
          <p:nvPr/>
        </p:nvSpPr>
        <p:spPr>
          <a:xfrm>
            <a:off x="5638800" y="6336268"/>
            <a:ext cx="2360680" cy="369332"/>
          </a:xfrm>
          <a:prstGeom prst="rect">
            <a:avLst/>
          </a:prstGeom>
          <a:noFill/>
        </p:spPr>
        <p:txBody>
          <a:bodyPr wrap="none" rtlCol="0">
            <a:spAutoFit/>
          </a:bodyPr>
          <a:lstStyle/>
          <a:p>
            <a:r>
              <a:rPr lang="en-US" i="1" dirty="0" smtClean="0"/>
              <a:t>Xiao et al. unpublished</a:t>
            </a:r>
            <a:endParaRPr lang="en-US" i="1" dirty="0"/>
          </a:p>
        </p:txBody>
      </p:sp>
      <p:sp>
        <p:nvSpPr>
          <p:cNvPr id="17" name="Slide Number Placeholder 16"/>
          <p:cNvSpPr>
            <a:spLocks noGrp="1"/>
          </p:cNvSpPr>
          <p:nvPr>
            <p:ph type="sldNum" sz="quarter" idx="12"/>
          </p:nvPr>
        </p:nvSpPr>
        <p:spPr/>
        <p:txBody>
          <a:bodyPr/>
          <a:lstStyle/>
          <a:p>
            <a:fld id="{4033BD92-9855-4332-A6C6-A2CC676CCC91}"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85725" y="1009650"/>
            <a:ext cx="4638675" cy="4933950"/>
          </a:xfrm>
          <a:prstGeom prst="rect">
            <a:avLst/>
          </a:prstGeom>
          <a:noFill/>
          <a:ln w="9525">
            <a:noFill/>
            <a:miter lim="800000"/>
            <a:headEnd/>
            <a:tailEnd/>
          </a:ln>
        </p:spPr>
      </p:pic>
      <p:pic>
        <p:nvPicPr>
          <p:cNvPr id="3" name="Picture 2" descr="images.jpg"/>
          <p:cNvPicPr>
            <a:picLocks noChangeAspect="1"/>
          </p:cNvPicPr>
          <p:nvPr/>
        </p:nvPicPr>
        <p:blipFill>
          <a:blip r:embed="rId3" cstate="print"/>
          <a:stretch>
            <a:fillRect/>
          </a:stretch>
        </p:blipFill>
        <p:spPr>
          <a:xfrm>
            <a:off x="4572000" y="838200"/>
            <a:ext cx="2295525" cy="1990725"/>
          </a:xfrm>
          <a:prstGeom prst="rect">
            <a:avLst/>
          </a:prstGeom>
        </p:spPr>
      </p:pic>
      <p:pic>
        <p:nvPicPr>
          <p:cNvPr id="4" name="Picture 3" descr="images2.jpg"/>
          <p:cNvPicPr>
            <a:picLocks noChangeAspect="1"/>
          </p:cNvPicPr>
          <p:nvPr/>
        </p:nvPicPr>
        <p:blipFill>
          <a:blip r:embed="rId4" cstate="print"/>
          <a:stretch>
            <a:fillRect/>
          </a:stretch>
        </p:blipFill>
        <p:spPr>
          <a:xfrm>
            <a:off x="6677025" y="838200"/>
            <a:ext cx="2466975" cy="1847850"/>
          </a:xfrm>
          <a:prstGeom prst="rect">
            <a:avLst/>
          </a:prstGeom>
        </p:spPr>
      </p:pic>
      <p:pic>
        <p:nvPicPr>
          <p:cNvPr id="5" name="Picture 4" descr="Steel3.bmp"/>
          <p:cNvPicPr>
            <a:picLocks noChangeAspect="1"/>
          </p:cNvPicPr>
          <p:nvPr/>
        </p:nvPicPr>
        <p:blipFill>
          <a:blip r:embed="rId5" cstate="print"/>
          <a:stretch>
            <a:fillRect/>
          </a:stretch>
        </p:blipFill>
        <p:spPr>
          <a:xfrm>
            <a:off x="4800600" y="3047999"/>
            <a:ext cx="4343400" cy="2895601"/>
          </a:xfrm>
          <a:prstGeom prst="rect">
            <a:avLst/>
          </a:prstGeom>
        </p:spPr>
      </p:pic>
      <p:sp>
        <p:nvSpPr>
          <p:cNvPr id="6" name="TextBox 5"/>
          <p:cNvSpPr txBox="1"/>
          <p:nvPr/>
        </p:nvSpPr>
        <p:spPr>
          <a:xfrm>
            <a:off x="2286000" y="5939135"/>
            <a:ext cx="4909677" cy="461665"/>
          </a:xfrm>
          <a:prstGeom prst="rect">
            <a:avLst/>
          </a:prstGeom>
          <a:noFill/>
        </p:spPr>
        <p:txBody>
          <a:bodyPr wrap="none" rtlCol="0">
            <a:spAutoFit/>
          </a:bodyPr>
          <a:lstStyle/>
          <a:p>
            <a:pPr algn="ctr"/>
            <a:r>
              <a:rPr lang="en-US" sz="2400" dirty="0" smtClean="0"/>
              <a:t>Where are New Hampshire and UNH?</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PP_NEE_ET_v2_final.tif"/>
          <p:cNvPicPr>
            <a:picLocks noChangeAspect="1"/>
          </p:cNvPicPr>
          <p:nvPr/>
        </p:nvPicPr>
        <p:blipFill>
          <a:blip r:embed="rId2" cstate="email"/>
          <a:stretch>
            <a:fillRect/>
          </a:stretch>
        </p:blipFill>
        <p:spPr>
          <a:xfrm>
            <a:off x="445008" y="717804"/>
            <a:ext cx="8253984" cy="5422392"/>
          </a:xfrm>
          <a:prstGeom prst="rect">
            <a:avLst/>
          </a:prstGeom>
        </p:spPr>
      </p:pic>
      <p:sp>
        <p:nvSpPr>
          <p:cNvPr id="3" name="TextBox 2"/>
          <p:cNvSpPr txBox="1"/>
          <p:nvPr/>
        </p:nvSpPr>
        <p:spPr>
          <a:xfrm>
            <a:off x="914400" y="392668"/>
            <a:ext cx="2177456" cy="369332"/>
          </a:xfrm>
          <a:prstGeom prst="rect">
            <a:avLst/>
          </a:prstGeom>
          <a:noFill/>
        </p:spPr>
        <p:txBody>
          <a:bodyPr wrap="none" rtlCol="0">
            <a:spAutoFit/>
          </a:bodyPr>
          <a:lstStyle/>
          <a:p>
            <a:r>
              <a:rPr lang="en-US" b="1" dirty="0" smtClean="0"/>
              <a:t>GPP (South America)</a:t>
            </a:r>
            <a:endParaRPr lang="en-US" b="1" dirty="0"/>
          </a:p>
        </p:txBody>
      </p:sp>
      <p:sp>
        <p:nvSpPr>
          <p:cNvPr id="4" name="TextBox 3"/>
          <p:cNvSpPr txBox="1"/>
          <p:nvPr/>
        </p:nvSpPr>
        <p:spPr>
          <a:xfrm>
            <a:off x="3656000" y="381000"/>
            <a:ext cx="2159822" cy="369332"/>
          </a:xfrm>
          <a:prstGeom prst="rect">
            <a:avLst/>
          </a:prstGeom>
          <a:noFill/>
        </p:spPr>
        <p:txBody>
          <a:bodyPr wrap="none" rtlCol="0">
            <a:spAutoFit/>
          </a:bodyPr>
          <a:lstStyle/>
          <a:p>
            <a:r>
              <a:rPr lang="en-US" b="1" dirty="0" smtClean="0"/>
              <a:t>NEE (South America)</a:t>
            </a:r>
            <a:endParaRPr lang="en-US" b="1" dirty="0"/>
          </a:p>
        </p:txBody>
      </p:sp>
      <p:sp>
        <p:nvSpPr>
          <p:cNvPr id="5" name="TextBox 4"/>
          <p:cNvSpPr txBox="1"/>
          <p:nvPr/>
        </p:nvSpPr>
        <p:spPr>
          <a:xfrm>
            <a:off x="6481697" y="381000"/>
            <a:ext cx="2009140" cy="369332"/>
          </a:xfrm>
          <a:prstGeom prst="rect">
            <a:avLst/>
          </a:prstGeom>
          <a:noFill/>
        </p:spPr>
        <p:txBody>
          <a:bodyPr wrap="none" rtlCol="0">
            <a:spAutoFit/>
          </a:bodyPr>
          <a:lstStyle/>
          <a:p>
            <a:r>
              <a:rPr lang="en-US" b="1" dirty="0" smtClean="0"/>
              <a:t>ET (South America)</a:t>
            </a:r>
            <a:endParaRPr lang="en-US" b="1" dirty="0"/>
          </a:p>
        </p:txBody>
      </p:sp>
      <p:sp>
        <p:nvSpPr>
          <p:cNvPr id="6" name="TextBox 5"/>
          <p:cNvSpPr txBox="1"/>
          <p:nvPr/>
        </p:nvSpPr>
        <p:spPr>
          <a:xfrm>
            <a:off x="1442152" y="3276600"/>
            <a:ext cx="1171411" cy="369332"/>
          </a:xfrm>
          <a:prstGeom prst="rect">
            <a:avLst/>
          </a:prstGeom>
          <a:noFill/>
        </p:spPr>
        <p:txBody>
          <a:bodyPr wrap="none" rtlCol="0">
            <a:spAutoFit/>
          </a:bodyPr>
          <a:lstStyle/>
          <a:p>
            <a:r>
              <a:rPr lang="en-US" b="1" dirty="0" smtClean="0"/>
              <a:t>ET vs. GPP</a:t>
            </a:r>
            <a:endParaRPr lang="en-US" b="1" dirty="0"/>
          </a:p>
        </p:txBody>
      </p:sp>
      <p:sp>
        <p:nvSpPr>
          <p:cNvPr id="7" name="TextBox 6"/>
          <p:cNvSpPr txBox="1"/>
          <p:nvPr/>
        </p:nvSpPr>
        <p:spPr>
          <a:xfrm>
            <a:off x="4114800" y="3276600"/>
            <a:ext cx="1153777" cy="369332"/>
          </a:xfrm>
          <a:prstGeom prst="rect">
            <a:avLst/>
          </a:prstGeom>
          <a:noFill/>
        </p:spPr>
        <p:txBody>
          <a:bodyPr wrap="none" rtlCol="0">
            <a:spAutoFit/>
          </a:bodyPr>
          <a:lstStyle/>
          <a:p>
            <a:r>
              <a:rPr lang="en-US" b="1" dirty="0" smtClean="0"/>
              <a:t>ET vs. NEE</a:t>
            </a:r>
            <a:endParaRPr lang="en-US" b="1" dirty="0"/>
          </a:p>
        </p:txBody>
      </p:sp>
      <p:sp>
        <p:nvSpPr>
          <p:cNvPr id="8" name="TextBox 7"/>
          <p:cNvSpPr txBox="1"/>
          <p:nvPr/>
        </p:nvSpPr>
        <p:spPr>
          <a:xfrm>
            <a:off x="6843426" y="3288268"/>
            <a:ext cx="1324402" cy="369332"/>
          </a:xfrm>
          <a:prstGeom prst="rect">
            <a:avLst/>
          </a:prstGeom>
          <a:noFill/>
        </p:spPr>
        <p:txBody>
          <a:bodyPr wrap="none" rtlCol="0">
            <a:spAutoFit/>
          </a:bodyPr>
          <a:lstStyle/>
          <a:p>
            <a:r>
              <a:rPr lang="en-US" b="1" dirty="0" smtClean="0"/>
              <a:t>NEE (Globe)</a:t>
            </a:r>
            <a:endParaRPr lang="en-US" b="1" dirty="0"/>
          </a:p>
        </p:txBody>
      </p:sp>
      <p:sp>
        <p:nvSpPr>
          <p:cNvPr id="10" name="Slide Number Placeholder 9"/>
          <p:cNvSpPr>
            <a:spLocks noGrp="1"/>
          </p:cNvSpPr>
          <p:nvPr>
            <p:ph type="sldNum" sz="quarter" idx="12"/>
          </p:nvPr>
        </p:nvSpPr>
        <p:spPr/>
        <p:txBody>
          <a:bodyPr/>
          <a:lstStyle/>
          <a:p>
            <a:fld id="{4033BD92-9855-4332-A6C6-A2CC676CCC91}" type="slidenum">
              <a:rPr lang="en-US" smtClean="0"/>
              <a:pPr/>
              <a:t>30</a:t>
            </a:fld>
            <a:endParaRPr lang="en-US"/>
          </a:p>
        </p:txBody>
      </p:sp>
      <p:sp>
        <p:nvSpPr>
          <p:cNvPr id="11" name="TextBox 10"/>
          <p:cNvSpPr txBox="1"/>
          <p:nvPr/>
        </p:nvSpPr>
        <p:spPr>
          <a:xfrm>
            <a:off x="5410200" y="6324600"/>
            <a:ext cx="2360680" cy="369332"/>
          </a:xfrm>
          <a:prstGeom prst="rect">
            <a:avLst/>
          </a:prstGeom>
          <a:noFill/>
        </p:spPr>
        <p:txBody>
          <a:bodyPr wrap="none" rtlCol="0">
            <a:spAutoFit/>
          </a:bodyPr>
          <a:lstStyle/>
          <a:p>
            <a:r>
              <a:rPr lang="en-US" i="1" dirty="0" smtClean="0"/>
              <a:t>Xiao et al. unpublished</a:t>
            </a: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09600" y="0"/>
            <a:ext cx="3657600" cy="1725976"/>
          </a:xfrm>
          <a:prstGeom prst="rect">
            <a:avLst/>
          </a:prstGeom>
          <a:noFill/>
          <a:ln w="9525">
            <a:noFill/>
            <a:miter lim="800000"/>
            <a:headEnd/>
            <a:tailEnd/>
          </a:ln>
        </p:spPr>
      </p:pic>
      <p:pic>
        <p:nvPicPr>
          <p:cNvPr id="7" name="Picture 6" descr="20121017_4175.jpg"/>
          <p:cNvPicPr>
            <a:picLocks noChangeAspect="1"/>
          </p:cNvPicPr>
          <p:nvPr/>
        </p:nvPicPr>
        <p:blipFill>
          <a:blip r:embed="rId3" cstate="email"/>
          <a:stretch>
            <a:fillRect/>
          </a:stretch>
        </p:blipFill>
        <p:spPr>
          <a:xfrm>
            <a:off x="5076825" y="609600"/>
            <a:ext cx="3990975" cy="2181225"/>
          </a:xfrm>
          <a:prstGeom prst="rect">
            <a:avLst/>
          </a:prstGeom>
        </p:spPr>
      </p:pic>
      <p:sp>
        <p:nvSpPr>
          <p:cNvPr id="9" name="TextBox 8"/>
          <p:cNvSpPr txBox="1"/>
          <p:nvPr/>
        </p:nvSpPr>
        <p:spPr>
          <a:xfrm>
            <a:off x="0" y="990600"/>
            <a:ext cx="652643" cy="369332"/>
          </a:xfrm>
          <a:prstGeom prst="rect">
            <a:avLst/>
          </a:prstGeom>
          <a:noFill/>
        </p:spPr>
        <p:txBody>
          <a:bodyPr wrap="none" rtlCol="0">
            <a:spAutoFit/>
          </a:bodyPr>
          <a:lstStyle/>
          <a:p>
            <a:r>
              <a:rPr lang="en-US" altLang="zh-CN" dirty="0" smtClean="0">
                <a:solidFill>
                  <a:srgbClr val="FF0000"/>
                </a:solidFill>
              </a:rPr>
              <a:t>2007</a:t>
            </a:r>
            <a:endParaRPr lang="en-US" dirty="0">
              <a:solidFill>
                <a:srgbClr val="FF0000"/>
              </a:solidFill>
            </a:endParaRPr>
          </a:p>
        </p:txBody>
      </p:sp>
      <p:grpSp>
        <p:nvGrpSpPr>
          <p:cNvPr id="12" name="Group 11"/>
          <p:cNvGrpSpPr/>
          <p:nvPr/>
        </p:nvGrpSpPr>
        <p:grpSpPr>
          <a:xfrm>
            <a:off x="228600" y="1752600"/>
            <a:ext cx="4722025" cy="2743200"/>
            <a:chOff x="228600" y="1752600"/>
            <a:chExt cx="4722025" cy="2743200"/>
          </a:xfrm>
        </p:grpSpPr>
        <p:pic>
          <p:nvPicPr>
            <p:cNvPr id="5" name="Picture 3"/>
            <p:cNvPicPr>
              <a:picLocks noChangeAspect="1" noChangeArrowheads="1"/>
            </p:cNvPicPr>
            <p:nvPr/>
          </p:nvPicPr>
          <p:blipFill>
            <a:blip r:embed="rId4" cstate="print"/>
            <a:srcRect/>
            <a:stretch>
              <a:fillRect/>
            </a:stretch>
          </p:blipFill>
          <p:spPr bwMode="auto">
            <a:xfrm>
              <a:off x="762000" y="1752600"/>
              <a:ext cx="4188625" cy="2743200"/>
            </a:xfrm>
            <a:prstGeom prst="rect">
              <a:avLst/>
            </a:prstGeom>
            <a:noFill/>
            <a:ln w="9525">
              <a:noFill/>
              <a:miter lim="800000"/>
              <a:headEnd/>
              <a:tailEnd/>
            </a:ln>
          </p:spPr>
        </p:pic>
        <p:sp>
          <p:nvSpPr>
            <p:cNvPr id="10" name="TextBox 9"/>
            <p:cNvSpPr txBox="1"/>
            <p:nvPr/>
          </p:nvSpPr>
          <p:spPr>
            <a:xfrm>
              <a:off x="228600" y="2362200"/>
              <a:ext cx="652643" cy="369332"/>
            </a:xfrm>
            <a:prstGeom prst="rect">
              <a:avLst/>
            </a:prstGeom>
            <a:noFill/>
          </p:spPr>
          <p:txBody>
            <a:bodyPr wrap="none" rtlCol="0">
              <a:spAutoFit/>
            </a:bodyPr>
            <a:lstStyle/>
            <a:p>
              <a:r>
                <a:rPr lang="en-US" altLang="zh-CN" dirty="0" smtClean="0">
                  <a:solidFill>
                    <a:srgbClr val="FF0000"/>
                  </a:solidFill>
                </a:rPr>
                <a:t>2009</a:t>
              </a:r>
              <a:endParaRPr lang="en-US" dirty="0">
                <a:solidFill>
                  <a:srgbClr val="FF0000"/>
                </a:solidFill>
              </a:endParaRPr>
            </a:p>
          </p:txBody>
        </p:sp>
      </p:grpSp>
      <p:grpSp>
        <p:nvGrpSpPr>
          <p:cNvPr id="13" name="Group 12"/>
          <p:cNvGrpSpPr/>
          <p:nvPr/>
        </p:nvGrpSpPr>
        <p:grpSpPr>
          <a:xfrm>
            <a:off x="762000" y="4495800"/>
            <a:ext cx="7315200" cy="1914525"/>
            <a:chOff x="762000" y="4495800"/>
            <a:chExt cx="7315200" cy="1914525"/>
          </a:xfrm>
        </p:grpSpPr>
        <p:pic>
          <p:nvPicPr>
            <p:cNvPr id="6" name="Picture 4"/>
            <p:cNvPicPr>
              <a:picLocks noChangeAspect="1" noChangeArrowheads="1"/>
            </p:cNvPicPr>
            <p:nvPr/>
          </p:nvPicPr>
          <p:blipFill>
            <a:blip r:embed="rId5" cstate="email"/>
            <a:srcRect/>
            <a:stretch>
              <a:fillRect/>
            </a:stretch>
          </p:blipFill>
          <p:spPr bwMode="auto">
            <a:xfrm>
              <a:off x="1190625" y="4495800"/>
              <a:ext cx="6886575" cy="1914525"/>
            </a:xfrm>
            <a:prstGeom prst="rect">
              <a:avLst/>
            </a:prstGeom>
            <a:noFill/>
            <a:ln w="9525">
              <a:noFill/>
              <a:miter lim="800000"/>
              <a:headEnd/>
              <a:tailEnd/>
            </a:ln>
          </p:spPr>
        </p:pic>
        <p:sp>
          <p:nvSpPr>
            <p:cNvPr id="11" name="TextBox 10"/>
            <p:cNvSpPr txBox="1"/>
            <p:nvPr/>
          </p:nvSpPr>
          <p:spPr>
            <a:xfrm>
              <a:off x="762000" y="5562600"/>
              <a:ext cx="652643" cy="369332"/>
            </a:xfrm>
            <a:prstGeom prst="rect">
              <a:avLst/>
            </a:prstGeom>
            <a:noFill/>
          </p:spPr>
          <p:txBody>
            <a:bodyPr wrap="none" rtlCol="0">
              <a:spAutoFit/>
            </a:bodyPr>
            <a:lstStyle/>
            <a:p>
              <a:r>
                <a:rPr lang="en-US" altLang="zh-CN" dirty="0" smtClean="0">
                  <a:solidFill>
                    <a:srgbClr val="FF0000"/>
                  </a:solidFill>
                </a:rPr>
                <a:t>2010</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819400"/>
            <a:ext cx="3247478" cy="646331"/>
          </a:xfrm>
          <a:prstGeom prst="rect">
            <a:avLst/>
          </a:prstGeom>
          <a:noFill/>
        </p:spPr>
        <p:txBody>
          <a:bodyPr wrap="none" rtlCol="0">
            <a:spAutoFit/>
          </a:bodyPr>
          <a:lstStyle/>
          <a:p>
            <a:r>
              <a:rPr lang="en-US" sz="3600" b="1" dirty="0" smtClean="0">
                <a:solidFill>
                  <a:srgbClr val="4F81BD"/>
                </a:solidFill>
              </a:rPr>
              <a:t>Indirect effects?</a:t>
            </a:r>
            <a:endParaRPr lang="en-US" sz="3600" b="1" dirty="0">
              <a:solidFill>
                <a:srgbClr val="4F81BD"/>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6-10 at 10.57.41 AM.png"/>
          <p:cNvPicPr>
            <a:picLocks noChangeAspect="1"/>
          </p:cNvPicPr>
          <p:nvPr/>
        </p:nvPicPr>
        <p:blipFill>
          <a:blip r:embed="rId2" cstate="email"/>
          <a:stretch>
            <a:fillRect/>
          </a:stretch>
        </p:blipFill>
        <p:spPr>
          <a:xfrm>
            <a:off x="0" y="1"/>
            <a:ext cx="5334000" cy="1533758"/>
          </a:xfrm>
          <a:prstGeom prst="rect">
            <a:avLst/>
          </a:prstGeom>
        </p:spPr>
      </p:pic>
      <p:pic>
        <p:nvPicPr>
          <p:cNvPr id="3" name="Picture 2" descr="Screen Shot 2013-06-10 at 11.06.27 AM.png"/>
          <p:cNvPicPr>
            <a:picLocks noChangeAspect="1"/>
          </p:cNvPicPr>
          <p:nvPr/>
        </p:nvPicPr>
        <p:blipFill>
          <a:blip r:embed="rId3"/>
          <a:stretch>
            <a:fillRect/>
          </a:stretch>
        </p:blipFill>
        <p:spPr>
          <a:xfrm>
            <a:off x="5181600" y="0"/>
            <a:ext cx="4009668" cy="6858000"/>
          </a:xfrm>
          <a:prstGeom prst="rect">
            <a:avLst/>
          </a:prstGeom>
        </p:spPr>
      </p:pic>
      <p:pic>
        <p:nvPicPr>
          <p:cNvPr id="5" name="Picture 4" descr="155228-flames-engulf-vegetation-near-bastrop-state-park-as-a-wildfire-burns-o.jpg"/>
          <p:cNvPicPr>
            <a:picLocks noChangeAspect="1"/>
          </p:cNvPicPr>
          <p:nvPr/>
        </p:nvPicPr>
        <p:blipFill>
          <a:blip r:embed="rId4" cstate="email"/>
          <a:stretch>
            <a:fillRect/>
          </a:stretch>
        </p:blipFill>
        <p:spPr>
          <a:xfrm>
            <a:off x="76200" y="1972378"/>
            <a:ext cx="5104973" cy="480942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6-10 at 11.18.32 AM.png"/>
          <p:cNvPicPr>
            <a:picLocks noChangeAspect="1"/>
          </p:cNvPicPr>
          <p:nvPr/>
        </p:nvPicPr>
        <p:blipFill>
          <a:blip r:embed="rId2"/>
          <a:stretch>
            <a:fillRect/>
          </a:stretch>
        </p:blipFill>
        <p:spPr>
          <a:xfrm>
            <a:off x="152400" y="1905000"/>
            <a:ext cx="4208973" cy="4267200"/>
          </a:xfrm>
          <a:prstGeom prst="rect">
            <a:avLst/>
          </a:prstGeom>
        </p:spPr>
      </p:pic>
      <p:pic>
        <p:nvPicPr>
          <p:cNvPr id="3" name="Picture 2" descr="Screen Shot 2013-06-10 at 11.20.10 AM.png"/>
          <p:cNvPicPr>
            <a:picLocks noChangeAspect="1"/>
          </p:cNvPicPr>
          <p:nvPr/>
        </p:nvPicPr>
        <p:blipFill>
          <a:blip r:embed="rId3"/>
          <a:stretch>
            <a:fillRect/>
          </a:stretch>
        </p:blipFill>
        <p:spPr>
          <a:xfrm>
            <a:off x="4439073" y="1905000"/>
            <a:ext cx="4628727" cy="4191000"/>
          </a:xfrm>
          <a:prstGeom prst="rect">
            <a:avLst/>
          </a:prstGeom>
        </p:spPr>
      </p:pic>
      <p:pic>
        <p:nvPicPr>
          <p:cNvPr id="4" name="Picture 3" descr="Screen Shot 2013-06-10 at 10.57.41 AM.png"/>
          <p:cNvPicPr>
            <a:picLocks noChangeAspect="1"/>
          </p:cNvPicPr>
          <p:nvPr/>
        </p:nvPicPr>
        <p:blipFill>
          <a:blip r:embed="rId4" cstate="email"/>
          <a:stretch>
            <a:fillRect/>
          </a:stretch>
        </p:blipFill>
        <p:spPr>
          <a:xfrm>
            <a:off x="0" y="1"/>
            <a:ext cx="5334000" cy="153375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6-10 at 11.25.12 AM.png"/>
          <p:cNvPicPr>
            <a:picLocks noChangeAspect="1"/>
          </p:cNvPicPr>
          <p:nvPr/>
        </p:nvPicPr>
        <p:blipFill>
          <a:blip r:embed="rId2"/>
          <a:stretch>
            <a:fillRect/>
          </a:stretch>
        </p:blipFill>
        <p:spPr>
          <a:xfrm>
            <a:off x="1236688" y="0"/>
            <a:ext cx="6670623"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Comic Sans MS"/>
                <a:cs typeface="Comic Sans MS"/>
              </a:rPr>
              <a:t>Summary</a:t>
            </a:r>
            <a:endParaRPr lang="en-US" sz="3600" b="1" dirty="0">
              <a:solidFill>
                <a:schemeClr val="accent1"/>
              </a:solidFill>
              <a:latin typeface="Comic Sans MS"/>
              <a:cs typeface="Comic Sans MS"/>
            </a:endParaRPr>
          </a:p>
        </p:txBody>
      </p:sp>
      <p:sp>
        <p:nvSpPr>
          <p:cNvPr id="3" name="Content Placeholder 2"/>
          <p:cNvSpPr>
            <a:spLocks noGrp="1"/>
          </p:cNvSpPr>
          <p:nvPr>
            <p:ph idx="1"/>
          </p:nvPr>
        </p:nvSpPr>
        <p:spPr>
          <a:xfrm>
            <a:off x="152400" y="1600200"/>
            <a:ext cx="8763000" cy="4525963"/>
          </a:xfrm>
        </p:spPr>
        <p:txBody>
          <a:bodyPr>
            <a:normAutofit fontScale="92500" lnSpcReduction="10000"/>
          </a:bodyPr>
          <a:lstStyle/>
          <a:p>
            <a:pPr>
              <a:spcAft>
                <a:spcPts val="1200"/>
              </a:spcAft>
            </a:pPr>
            <a:r>
              <a:rPr lang="en-US" sz="2800" dirty="0" smtClean="0"/>
              <a:t>Drought has significant effects on plant growth and carbon fluxes</a:t>
            </a:r>
          </a:p>
          <a:p>
            <a:pPr>
              <a:spcAft>
                <a:spcPts val="1200"/>
              </a:spcAft>
            </a:pPr>
            <a:r>
              <a:rPr lang="en-US" sz="2800" dirty="0" smtClean="0"/>
              <a:t>Severe extended droughts could substantially reduce net carbon uptake or even lead to carbon sources</a:t>
            </a:r>
          </a:p>
          <a:p>
            <a:pPr>
              <a:spcAft>
                <a:spcPts val="1200"/>
              </a:spcAft>
            </a:pPr>
            <a:r>
              <a:rPr lang="en-US" sz="2800" dirty="0" smtClean="0"/>
              <a:t>Strong decreases in NPP were mainly responsible for the anomalies in annual NEP during drought periods</a:t>
            </a:r>
            <a:endParaRPr lang="en-US" altLang="zh-CN" sz="2800" dirty="0" smtClean="0"/>
          </a:p>
          <a:p>
            <a:pPr>
              <a:spcAft>
                <a:spcPts val="1200"/>
              </a:spcAft>
            </a:pPr>
            <a:r>
              <a:rPr lang="en-US" altLang="zh-CN" sz="2800" dirty="0" smtClean="0"/>
              <a:t>The</a:t>
            </a:r>
            <a:r>
              <a:rPr lang="zh-CN" altLang="en-US" sz="2800" dirty="0" smtClean="0"/>
              <a:t> </a:t>
            </a:r>
            <a:r>
              <a:rPr lang="en-US" altLang="zh-CN" sz="2800" dirty="0" smtClean="0"/>
              <a:t>different</a:t>
            </a:r>
            <a:r>
              <a:rPr lang="zh-CN" altLang="en-US" sz="2800" dirty="0" smtClean="0"/>
              <a:t> </a:t>
            </a:r>
            <a:r>
              <a:rPr lang="en-US" sz="2800" dirty="0" smtClean="0"/>
              <a:t>methods are useful and complementary </a:t>
            </a:r>
          </a:p>
          <a:p>
            <a:pPr>
              <a:spcAft>
                <a:spcPts val="1200"/>
              </a:spcAft>
            </a:pPr>
            <a:r>
              <a:rPr lang="en-US" sz="2800" dirty="0" smtClean="0"/>
              <a:t>Future droughts will likely have larger positive feedbacks to the climate system</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solidFill>
                  <a:srgbClr val="FF0000"/>
                </a:solidFill>
              </a:rPr>
              <a:t>Soil hydrology and respiration</a:t>
            </a:r>
          </a:p>
          <a:p>
            <a:pPr>
              <a:spcAft>
                <a:spcPts val="1800"/>
              </a:spcAft>
            </a:pPr>
            <a:r>
              <a:rPr lang="en-US" dirty="0" smtClean="0"/>
              <a:t>Tree mortality</a:t>
            </a:r>
            <a:r>
              <a:rPr lang="zh-CN" altLang="en-US" dirty="0" smtClean="0"/>
              <a:t> </a:t>
            </a:r>
            <a:r>
              <a:rPr lang="en-US" altLang="zh-CN" dirty="0" smtClean="0"/>
              <a:t>and</a:t>
            </a:r>
            <a:r>
              <a:rPr lang="zh-CN" altLang="en-US" dirty="0" smtClean="0"/>
              <a:t> </a:t>
            </a:r>
            <a:r>
              <a:rPr lang="en-US" altLang="zh-CN" dirty="0" smtClean="0"/>
              <a:t>fire</a:t>
            </a:r>
            <a:endParaRPr lang="en-US" dirty="0" smtClean="0"/>
          </a:p>
          <a:p>
            <a:pPr>
              <a:spcAft>
                <a:spcPts val="1800"/>
              </a:spcAft>
            </a:pPr>
            <a:r>
              <a:rPr lang="en-US" dirty="0" smtClean="0"/>
              <a:t>Droughts vs. heat waves</a:t>
            </a:r>
          </a:p>
          <a:p>
            <a:pPr>
              <a:spcAft>
                <a:spcPts val="1800"/>
              </a:spcAft>
            </a:pPr>
            <a:r>
              <a:rPr lang="en-US" dirty="0" smtClean="0"/>
              <a:t>Uncertainty</a:t>
            </a:r>
          </a:p>
          <a:p>
            <a:pPr>
              <a:spcAft>
                <a:spcPts val="1800"/>
              </a:spcAft>
            </a:pPr>
            <a:r>
              <a:rPr lang="en-US" dirty="0" smtClean="0"/>
              <a:t>Food security</a:t>
            </a:r>
          </a:p>
          <a:p>
            <a:pPr>
              <a:spcAft>
                <a:spcPts val="1800"/>
              </a:spcAft>
            </a:pPr>
            <a:r>
              <a:rPr lang="en-US" dirty="0" smtClean="0"/>
              <a:t>Team effort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t>Soil hydrology and respiration</a:t>
            </a:r>
          </a:p>
          <a:p>
            <a:pPr>
              <a:spcAft>
                <a:spcPts val="1800"/>
              </a:spcAft>
            </a:pPr>
            <a:r>
              <a:rPr lang="en-US" dirty="0" smtClean="0">
                <a:solidFill>
                  <a:srgbClr val="FF0000"/>
                </a:solidFill>
              </a:rPr>
              <a:t>Tree mortality</a:t>
            </a:r>
            <a:r>
              <a:rPr lang="zh-CN" altLang="en-US" dirty="0" smtClean="0">
                <a:solidFill>
                  <a:srgbClr val="FF0000"/>
                </a:solidFill>
              </a:rPr>
              <a:t> </a:t>
            </a:r>
            <a:r>
              <a:rPr lang="en-US" altLang="zh-CN" dirty="0" smtClean="0">
                <a:solidFill>
                  <a:srgbClr val="FF0000"/>
                </a:solidFill>
              </a:rPr>
              <a:t>and fire</a:t>
            </a:r>
            <a:endParaRPr lang="en-US" dirty="0" smtClean="0">
              <a:solidFill>
                <a:srgbClr val="FF0000"/>
              </a:solidFill>
            </a:endParaRPr>
          </a:p>
          <a:p>
            <a:pPr>
              <a:spcAft>
                <a:spcPts val="1800"/>
              </a:spcAft>
            </a:pPr>
            <a:r>
              <a:rPr lang="en-US" dirty="0" smtClean="0"/>
              <a:t>Droughts vs. heat waves</a:t>
            </a:r>
          </a:p>
          <a:p>
            <a:pPr>
              <a:spcAft>
                <a:spcPts val="1800"/>
              </a:spcAft>
            </a:pPr>
            <a:r>
              <a:rPr lang="en-US" dirty="0" smtClean="0"/>
              <a:t>Uncertainty</a:t>
            </a:r>
          </a:p>
          <a:p>
            <a:pPr>
              <a:spcAft>
                <a:spcPts val="1800"/>
              </a:spcAft>
            </a:pPr>
            <a:r>
              <a:rPr lang="en-US" dirty="0" smtClean="0"/>
              <a:t>Food security</a:t>
            </a:r>
          </a:p>
          <a:p>
            <a:pPr>
              <a:spcAft>
                <a:spcPts val="1800"/>
              </a:spcAft>
            </a:pPr>
            <a:r>
              <a:rPr lang="en-US" dirty="0" smtClean="0"/>
              <a:t>Team effort</a:t>
            </a:r>
          </a:p>
        </p:txBody>
      </p:sp>
      <p:pic>
        <p:nvPicPr>
          <p:cNvPr id="11" name="Picture 10" descr="nature11756-f1.2.jpg"/>
          <p:cNvPicPr>
            <a:picLocks noChangeAspect="1"/>
          </p:cNvPicPr>
          <p:nvPr/>
        </p:nvPicPr>
        <p:blipFill>
          <a:blip r:embed="rId2" cstate="email"/>
          <a:stretch>
            <a:fillRect/>
          </a:stretch>
        </p:blipFill>
        <p:spPr>
          <a:xfrm>
            <a:off x="4572000" y="3018519"/>
            <a:ext cx="4339842" cy="2848881"/>
          </a:xfrm>
          <a:prstGeom prst="rect">
            <a:avLst/>
          </a:prstGeom>
        </p:spPr>
      </p:pic>
      <p:sp>
        <p:nvSpPr>
          <p:cNvPr id="7" name="Title 1"/>
          <p:cNvSpPr>
            <a:spLocks noGrp="1"/>
          </p:cNvSpPr>
          <p:nvPr>
            <p:ph type="title"/>
          </p:nvPr>
        </p:nvSpPr>
        <p:spPr>
          <a:xfrm>
            <a:off x="457200" y="274638"/>
            <a:ext cx="8229600" cy="1143000"/>
          </a:xfrm>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t>Soil hydrology and respiration</a:t>
            </a:r>
          </a:p>
          <a:p>
            <a:pPr>
              <a:spcAft>
                <a:spcPts val="1800"/>
              </a:spcAft>
            </a:pPr>
            <a:r>
              <a:rPr lang="en-US" dirty="0" smtClean="0"/>
              <a:t>Tree mortality and fire</a:t>
            </a:r>
          </a:p>
          <a:p>
            <a:pPr>
              <a:spcAft>
                <a:spcPts val="1800"/>
              </a:spcAft>
            </a:pPr>
            <a:r>
              <a:rPr lang="en-US" dirty="0" smtClean="0">
                <a:solidFill>
                  <a:srgbClr val="FF0000"/>
                </a:solidFill>
              </a:rPr>
              <a:t>Droughts vs. heat waves</a:t>
            </a:r>
          </a:p>
          <a:p>
            <a:pPr>
              <a:spcAft>
                <a:spcPts val="1800"/>
              </a:spcAft>
            </a:pPr>
            <a:r>
              <a:rPr lang="en-US" dirty="0" smtClean="0"/>
              <a:t>Uncertainty</a:t>
            </a:r>
          </a:p>
          <a:p>
            <a:pPr>
              <a:spcAft>
                <a:spcPts val="1800"/>
              </a:spcAft>
            </a:pPr>
            <a:r>
              <a:rPr lang="en-US" dirty="0" smtClean="0"/>
              <a:t>Food security</a:t>
            </a:r>
          </a:p>
          <a:p>
            <a:pPr>
              <a:spcAft>
                <a:spcPts val="1800"/>
              </a:spcAft>
            </a:pPr>
            <a:r>
              <a:rPr lang="en-US" dirty="0" smtClean="0"/>
              <a:t>Team effort</a:t>
            </a:r>
          </a:p>
        </p:txBody>
      </p:sp>
      <p:pic>
        <p:nvPicPr>
          <p:cNvPr id="9" name="Picture 8" descr="fcons3"/>
          <p:cNvPicPr>
            <a:picLocks noChangeAspect="1" noChangeArrowheads="1"/>
          </p:cNvPicPr>
          <p:nvPr/>
        </p:nvPicPr>
        <p:blipFill>
          <a:blip r:embed="rId2"/>
          <a:srcRect/>
          <a:stretch>
            <a:fillRect/>
          </a:stretch>
        </p:blipFill>
        <p:spPr bwMode="auto">
          <a:xfrm>
            <a:off x="4953000" y="3276600"/>
            <a:ext cx="3938954" cy="2590800"/>
          </a:xfrm>
          <a:prstGeom prst="rect">
            <a:avLst/>
          </a:prstGeom>
          <a:noFill/>
        </p:spPr>
      </p:pic>
      <p:sp>
        <p:nvSpPr>
          <p:cNvPr id="7" name="Title 1"/>
          <p:cNvSpPr>
            <a:spLocks noGrp="1"/>
          </p:cNvSpPr>
          <p:nvPr>
            <p:ph type="title"/>
          </p:nvPr>
        </p:nvSpPr>
        <p:spPr>
          <a:xfrm>
            <a:off x="457200" y="274638"/>
            <a:ext cx="8229600" cy="1143000"/>
          </a:xfrm>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772483"/>
            <a:ext cx="8382000" cy="4247317"/>
          </a:xfrm>
          <a:prstGeom prst="rect">
            <a:avLst/>
          </a:prstGeom>
          <a:noFill/>
        </p:spPr>
        <p:txBody>
          <a:bodyPr wrap="square" rtlCol="0">
            <a:spAutoFit/>
          </a:bodyPr>
          <a:lstStyle/>
          <a:p>
            <a:pPr>
              <a:buFont typeface="Arial" pitchFamily="34" charset="0"/>
              <a:buChar char="•"/>
            </a:pPr>
            <a:r>
              <a:rPr lang="en-US" sz="2000" dirty="0" smtClean="0"/>
              <a:t> “</a:t>
            </a:r>
            <a:r>
              <a:rPr lang="en-US" sz="2000" dirty="0">
                <a:solidFill>
                  <a:schemeClr val="accent1"/>
                </a:solidFill>
              </a:rPr>
              <a:t>a significant deviation from the normal hydrological conditions of an area</a:t>
            </a:r>
            <a:r>
              <a:rPr lang="en-US" sz="2000" dirty="0" smtClean="0"/>
              <a:t>” – </a:t>
            </a:r>
            <a:r>
              <a:rPr lang="en-US" sz="2000" i="1" dirty="0" smtClean="0"/>
              <a:t>Palmer 1965</a:t>
            </a:r>
          </a:p>
          <a:p>
            <a:pPr>
              <a:spcBef>
                <a:spcPts val="1200"/>
              </a:spcBef>
              <a:buFont typeface="Arial" pitchFamily="34" charset="0"/>
              <a:buChar char="•"/>
            </a:pPr>
            <a:r>
              <a:rPr lang="en-US" sz="2000" dirty="0"/>
              <a:t> </a:t>
            </a:r>
            <a:r>
              <a:rPr lang="en-US" sz="2000" dirty="0" smtClean="0"/>
              <a:t>“</a:t>
            </a:r>
            <a:r>
              <a:rPr lang="en-US" sz="2000" dirty="0" smtClean="0">
                <a:solidFill>
                  <a:srgbClr val="4F81BD"/>
                </a:solidFill>
              </a:rPr>
              <a:t>drought </a:t>
            </a:r>
            <a:r>
              <a:rPr lang="en-US" sz="2000" dirty="0">
                <a:solidFill>
                  <a:srgbClr val="4F81BD"/>
                </a:solidFill>
              </a:rPr>
              <a:t>means a sustained, extended deficiency in </a:t>
            </a:r>
            <a:r>
              <a:rPr lang="en-US" sz="2000" dirty="0" smtClean="0">
                <a:solidFill>
                  <a:srgbClr val="4F81BD"/>
                </a:solidFill>
              </a:rPr>
              <a:t>precipitation” </a:t>
            </a:r>
            <a:r>
              <a:rPr lang="en-US" sz="2000" dirty="0" smtClean="0"/>
              <a:t>- </a:t>
            </a:r>
            <a:r>
              <a:rPr lang="en-US" sz="2000" i="1" dirty="0" smtClean="0"/>
              <a:t>The World Meteorological Organization (WMO 1986)</a:t>
            </a:r>
            <a:endParaRPr lang="en-US" sz="2000" i="1" dirty="0"/>
          </a:p>
          <a:p>
            <a:pPr>
              <a:spcBef>
                <a:spcPts val="1200"/>
              </a:spcBef>
              <a:buFont typeface="Arial" pitchFamily="34" charset="0"/>
              <a:buChar char="•"/>
            </a:pPr>
            <a:r>
              <a:rPr lang="en-US" sz="2000" dirty="0" smtClean="0"/>
              <a:t> “</a:t>
            </a:r>
            <a:r>
              <a:rPr lang="en-US" sz="2000" dirty="0">
                <a:solidFill>
                  <a:schemeClr val="accent1"/>
                </a:solidFill>
              </a:rPr>
              <a:t>drought means the naturally occurring phenomenon that exists when precipitation has been significantly below normal recorded levels, causing serious hydrological imbalances that adversely affect land resource production systems</a:t>
            </a:r>
            <a:r>
              <a:rPr lang="en-US" sz="2000" dirty="0" smtClean="0"/>
              <a:t>” - </a:t>
            </a:r>
            <a:r>
              <a:rPr lang="en-US" sz="2000" i="1" dirty="0" smtClean="0"/>
              <a:t>The UN Convention to Combat Drought and Desertification (UN Secretariat General 1994)</a:t>
            </a:r>
            <a:endParaRPr lang="en-US" sz="2000" i="1" dirty="0"/>
          </a:p>
          <a:p>
            <a:pPr>
              <a:spcBef>
                <a:spcPts val="1200"/>
              </a:spcBef>
              <a:buFont typeface="Arial" pitchFamily="34" charset="0"/>
              <a:buChar char="•"/>
            </a:pPr>
            <a:r>
              <a:rPr lang="en-US" sz="2000" dirty="0" smtClean="0"/>
              <a:t> “</a:t>
            </a:r>
            <a:r>
              <a:rPr lang="en-US" sz="2000" dirty="0">
                <a:solidFill>
                  <a:srgbClr val="4F81BD"/>
                </a:solidFill>
              </a:rPr>
              <a:t>the percentage of years when crops fail from the lack of moisture</a:t>
            </a:r>
            <a:r>
              <a:rPr lang="en-US" sz="2000" dirty="0" smtClean="0"/>
              <a:t>” – </a:t>
            </a:r>
            <a:r>
              <a:rPr lang="en-US" sz="2000" i="1" dirty="0" smtClean="0"/>
              <a:t>FAO 1983 </a:t>
            </a:r>
          </a:p>
          <a:p>
            <a:endParaRPr lang="en-US" sz="2000" dirty="0"/>
          </a:p>
        </p:txBody>
      </p:sp>
      <p:sp>
        <p:nvSpPr>
          <p:cNvPr id="7" name="TextBox 6"/>
          <p:cNvSpPr txBox="1"/>
          <p:nvPr/>
        </p:nvSpPr>
        <p:spPr>
          <a:xfrm>
            <a:off x="0" y="762000"/>
            <a:ext cx="8763000" cy="523220"/>
          </a:xfrm>
          <a:prstGeom prst="rect">
            <a:avLst/>
          </a:prstGeom>
          <a:noFill/>
        </p:spPr>
        <p:txBody>
          <a:bodyPr wrap="square" rtlCol="0">
            <a:spAutoFit/>
          </a:bodyPr>
          <a:lstStyle/>
          <a:p>
            <a:pPr algn="ctr"/>
            <a:r>
              <a:rPr lang="en-US" sz="2800" b="1" dirty="0" smtClean="0">
                <a:solidFill>
                  <a:schemeClr val="accent1"/>
                </a:solidFill>
                <a:latin typeface="Comic Sans MS" pitchFamily="66" charset="0"/>
              </a:rPr>
              <a:t>Definitions of drought</a:t>
            </a:r>
            <a:endParaRPr lang="en-US" sz="2800"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t>Soil hydrology and respiration</a:t>
            </a:r>
          </a:p>
          <a:p>
            <a:pPr>
              <a:spcAft>
                <a:spcPts val="1800"/>
              </a:spcAft>
            </a:pPr>
            <a:r>
              <a:rPr lang="en-US" dirty="0" smtClean="0"/>
              <a:t>Tree mortality and fire</a:t>
            </a:r>
          </a:p>
          <a:p>
            <a:pPr>
              <a:spcAft>
                <a:spcPts val="1800"/>
              </a:spcAft>
            </a:pPr>
            <a:r>
              <a:rPr lang="en-US" dirty="0" smtClean="0"/>
              <a:t>Droughts vs. heat waves</a:t>
            </a:r>
          </a:p>
          <a:p>
            <a:pPr>
              <a:spcAft>
                <a:spcPts val="1800"/>
              </a:spcAft>
            </a:pPr>
            <a:r>
              <a:rPr lang="en-US" dirty="0" smtClean="0">
                <a:solidFill>
                  <a:srgbClr val="FF0000"/>
                </a:solidFill>
              </a:rPr>
              <a:t>Uncertainty</a:t>
            </a:r>
          </a:p>
          <a:p>
            <a:pPr>
              <a:spcAft>
                <a:spcPts val="1800"/>
              </a:spcAft>
            </a:pPr>
            <a:r>
              <a:rPr lang="en-US" dirty="0" smtClean="0"/>
              <a:t>Food security</a:t>
            </a:r>
          </a:p>
          <a:p>
            <a:pPr>
              <a:spcAft>
                <a:spcPts val="1800"/>
              </a:spcAft>
            </a:pPr>
            <a:r>
              <a:rPr lang="en-US" dirty="0" smtClean="0"/>
              <a:t>Team effort</a:t>
            </a:r>
          </a:p>
        </p:txBody>
      </p:sp>
      <p:pic>
        <p:nvPicPr>
          <p:cNvPr id="10" name="Picture 6"/>
          <p:cNvPicPr>
            <a:picLocks noChangeAspect="1" noChangeArrowheads="1"/>
          </p:cNvPicPr>
          <p:nvPr/>
        </p:nvPicPr>
        <p:blipFill>
          <a:blip r:embed="rId2" cstate="print"/>
          <a:srcRect/>
          <a:stretch>
            <a:fillRect/>
          </a:stretch>
        </p:blipFill>
        <p:spPr bwMode="auto">
          <a:xfrm>
            <a:off x="4648200" y="2667000"/>
            <a:ext cx="4497908" cy="2895600"/>
          </a:xfrm>
          <a:prstGeom prst="rect">
            <a:avLst/>
          </a:prstGeom>
          <a:noFill/>
          <a:ln w="9525">
            <a:noFill/>
            <a:miter lim="800000"/>
            <a:headEnd/>
            <a:tailEnd/>
          </a:ln>
        </p:spPr>
      </p:pic>
      <p:sp>
        <p:nvSpPr>
          <p:cNvPr id="6" name="Title 1"/>
          <p:cNvSpPr>
            <a:spLocks noGrp="1"/>
          </p:cNvSpPr>
          <p:nvPr>
            <p:ph type="title"/>
          </p:nvPr>
        </p:nvSpPr>
        <p:spPr>
          <a:xfrm>
            <a:off x="457200" y="274638"/>
            <a:ext cx="8229600" cy="1143000"/>
          </a:xfrm>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t>Soil hydrology and respiration</a:t>
            </a:r>
          </a:p>
          <a:p>
            <a:pPr>
              <a:spcAft>
                <a:spcPts val="1800"/>
              </a:spcAft>
            </a:pPr>
            <a:r>
              <a:rPr lang="en-US" dirty="0" smtClean="0"/>
              <a:t>Tree mortality and fire</a:t>
            </a:r>
          </a:p>
          <a:p>
            <a:pPr>
              <a:spcAft>
                <a:spcPts val="1800"/>
              </a:spcAft>
            </a:pPr>
            <a:r>
              <a:rPr lang="en-US" dirty="0" smtClean="0"/>
              <a:t>Droughts vs. heat waves</a:t>
            </a:r>
          </a:p>
          <a:p>
            <a:pPr>
              <a:spcAft>
                <a:spcPts val="1800"/>
              </a:spcAft>
            </a:pPr>
            <a:r>
              <a:rPr lang="en-US" dirty="0" smtClean="0"/>
              <a:t>Uncertainty</a:t>
            </a:r>
          </a:p>
          <a:p>
            <a:pPr>
              <a:spcAft>
                <a:spcPts val="1800"/>
              </a:spcAft>
            </a:pPr>
            <a:r>
              <a:rPr lang="en-US" dirty="0" smtClean="0">
                <a:solidFill>
                  <a:srgbClr val="FF0000"/>
                </a:solidFill>
              </a:rPr>
              <a:t>Food security</a:t>
            </a:r>
          </a:p>
          <a:p>
            <a:pPr>
              <a:spcAft>
                <a:spcPts val="1800"/>
              </a:spcAft>
            </a:pPr>
            <a:r>
              <a:rPr lang="en-US" dirty="0" smtClean="0"/>
              <a:t>Team effort</a:t>
            </a:r>
          </a:p>
        </p:txBody>
      </p:sp>
      <p:grpSp>
        <p:nvGrpSpPr>
          <p:cNvPr id="4" name="Group 8"/>
          <p:cNvGrpSpPr/>
          <p:nvPr/>
        </p:nvGrpSpPr>
        <p:grpSpPr>
          <a:xfrm>
            <a:off x="4800600" y="1959530"/>
            <a:ext cx="4049176" cy="3907870"/>
            <a:chOff x="4876800" y="1871662"/>
            <a:chExt cx="4049176" cy="3907870"/>
          </a:xfrm>
        </p:grpSpPr>
        <p:pic>
          <p:nvPicPr>
            <p:cNvPr id="6" name="Picture 3" descr="us_drought_paper_apr018_yu_Fig1"/>
            <p:cNvPicPr>
              <a:picLocks noChangeAspect="1" noChangeArrowheads="1"/>
            </p:cNvPicPr>
            <p:nvPr/>
          </p:nvPicPr>
          <p:blipFill>
            <a:blip r:embed="rId2" cstate="print"/>
            <a:srcRect/>
            <a:stretch>
              <a:fillRect/>
            </a:stretch>
          </p:blipFill>
          <p:spPr bwMode="auto">
            <a:xfrm>
              <a:off x="4876800" y="1871662"/>
              <a:ext cx="4049176" cy="3233738"/>
            </a:xfrm>
            <a:prstGeom prst="rect">
              <a:avLst/>
            </a:prstGeom>
            <a:noFill/>
          </p:spPr>
        </p:pic>
        <p:sp>
          <p:nvSpPr>
            <p:cNvPr id="8" name="TextBox 7"/>
            <p:cNvSpPr txBox="1"/>
            <p:nvPr/>
          </p:nvSpPr>
          <p:spPr>
            <a:xfrm>
              <a:off x="5943600" y="5410200"/>
              <a:ext cx="2651462" cy="369332"/>
            </a:xfrm>
            <a:prstGeom prst="rect">
              <a:avLst/>
            </a:prstGeom>
            <a:noFill/>
          </p:spPr>
          <p:txBody>
            <a:bodyPr wrap="none" rtlCol="0">
              <a:spAutoFit/>
            </a:bodyPr>
            <a:lstStyle/>
            <a:p>
              <a:r>
                <a:rPr lang="en-US" dirty="0" smtClean="0"/>
                <a:t>Courtesy of </a:t>
              </a:r>
              <a:r>
                <a:rPr lang="en-US" dirty="0" err="1" smtClean="0"/>
                <a:t>Changsheng</a:t>
              </a:r>
              <a:r>
                <a:rPr lang="en-US" dirty="0" smtClean="0"/>
                <a:t> Li</a:t>
              </a:r>
              <a:endParaRPr lang="en-US" dirty="0"/>
            </a:p>
          </p:txBody>
        </p:sp>
      </p:grpSp>
      <p:sp>
        <p:nvSpPr>
          <p:cNvPr id="10" name="Title 1"/>
          <p:cNvSpPr>
            <a:spLocks noGrp="1"/>
          </p:cNvSpPr>
          <p:nvPr>
            <p:ph type="title"/>
          </p:nvPr>
        </p:nvSpPr>
        <p:spPr>
          <a:xfrm>
            <a:off x="457200" y="274638"/>
            <a:ext cx="8229600" cy="1143000"/>
          </a:xfrm>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00600" cy="4191000"/>
          </a:xfrm>
        </p:spPr>
        <p:txBody>
          <a:bodyPr>
            <a:normAutofit fontScale="85000" lnSpcReduction="10000"/>
          </a:bodyPr>
          <a:lstStyle/>
          <a:p>
            <a:pPr>
              <a:spcAft>
                <a:spcPts val="1800"/>
              </a:spcAft>
            </a:pPr>
            <a:r>
              <a:rPr lang="en-US" dirty="0" smtClean="0"/>
              <a:t>Soil hydrology and respiration</a:t>
            </a:r>
          </a:p>
          <a:p>
            <a:pPr>
              <a:spcAft>
                <a:spcPts val="1800"/>
              </a:spcAft>
            </a:pPr>
            <a:r>
              <a:rPr lang="en-US" dirty="0" smtClean="0"/>
              <a:t>Tree mortality and fire</a:t>
            </a:r>
          </a:p>
          <a:p>
            <a:pPr>
              <a:spcAft>
                <a:spcPts val="1800"/>
              </a:spcAft>
            </a:pPr>
            <a:r>
              <a:rPr lang="en-US" dirty="0" smtClean="0"/>
              <a:t>Droughts vs. heat waves</a:t>
            </a:r>
          </a:p>
          <a:p>
            <a:pPr>
              <a:spcAft>
                <a:spcPts val="1800"/>
              </a:spcAft>
            </a:pPr>
            <a:r>
              <a:rPr lang="en-US" dirty="0" smtClean="0"/>
              <a:t>Uncertainty</a:t>
            </a:r>
          </a:p>
          <a:p>
            <a:pPr>
              <a:spcAft>
                <a:spcPts val="1800"/>
              </a:spcAft>
            </a:pPr>
            <a:r>
              <a:rPr lang="en-US" dirty="0" smtClean="0"/>
              <a:t>Food security</a:t>
            </a:r>
          </a:p>
          <a:p>
            <a:pPr>
              <a:spcAft>
                <a:spcPts val="1800"/>
              </a:spcAft>
            </a:pPr>
            <a:r>
              <a:rPr lang="en-US" dirty="0" smtClean="0">
                <a:solidFill>
                  <a:srgbClr val="FF0000"/>
                </a:solidFill>
              </a:rPr>
              <a:t>Team effort</a:t>
            </a:r>
          </a:p>
        </p:txBody>
      </p:sp>
      <p:pic>
        <p:nvPicPr>
          <p:cNvPr id="9" name="Picture 8" descr="nego-price-home-for-sale-MA-7.jpg"/>
          <p:cNvPicPr>
            <a:picLocks noChangeAspect="1"/>
          </p:cNvPicPr>
          <p:nvPr/>
        </p:nvPicPr>
        <p:blipFill>
          <a:blip r:embed="rId2" cstate="print"/>
          <a:stretch>
            <a:fillRect/>
          </a:stretch>
        </p:blipFill>
        <p:spPr>
          <a:xfrm>
            <a:off x="4425005" y="3048000"/>
            <a:ext cx="4363936" cy="2895600"/>
          </a:xfrm>
          <a:prstGeom prst="rect">
            <a:avLst/>
          </a:prstGeom>
        </p:spPr>
      </p:pic>
      <p:pic>
        <p:nvPicPr>
          <p:cNvPr id="11" name="Content Placeholder 9" descr="expendables-intl-poster.jpg"/>
          <p:cNvPicPr>
            <a:picLocks noChangeAspect="1"/>
          </p:cNvPicPr>
          <p:nvPr/>
        </p:nvPicPr>
        <p:blipFill>
          <a:blip r:embed="rId3" cstate="email"/>
          <a:stretch>
            <a:fillRect/>
          </a:stretch>
        </p:blipFill>
        <p:spPr>
          <a:xfrm>
            <a:off x="5029200" y="1352778"/>
            <a:ext cx="3886200" cy="5429022"/>
          </a:xfrm>
          <a:prstGeom prst="rect">
            <a:avLst/>
          </a:prstGeom>
        </p:spPr>
      </p:pic>
      <p:sp>
        <p:nvSpPr>
          <p:cNvPr id="8" name="Title 1"/>
          <p:cNvSpPr>
            <a:spLocks noGrp="1"/>
          </p:cNvSpPr>
          <p:nvPr>
            <p:ph type="title"/>
          </p:nvPr>
        </p:nvSpPr>
        <p:spPr>
          <a:xfrm>
            <a:off x="457200" y="274638"/>
            <a:ext cx="8229600" cy="1143000"/>
          </a:xfrm>
        </p:spPr>
        <p:txBody>
          <a:bodyPr>
            <a:normAutofit/>
          </a:bodyPr>
          <a:lstStyle/>
          <a:p>
            <a:r>
              <a:rPr lang="en-US" sz="3600" b="1" dirty="0" smtClean="0">
                <a:solidFill>
                  <a:srgbClr val="4F81BD"/>
                </a:solidFill>
                <a:latin typeface="Comic Sans MS"/>
                <a:cs typeface="Comic Sans MS"/>
              </a:rPr>
              <a:t>Ongoing and future research</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671691" cy="584776"/>
          </a:xfrm>
          <a:prstGeom prst="rect">
            <a:avLst/>
          </a:prstGeom>
          <a:noFill/>
        </p:spPr>
        <p:txBody>
          <a:bodyPr wrap="none" rtlCol="0">
            <a:spAutoFit/>
          </a:bodyPr>
          <a:lstStyle/>
          <a:p>
            <a:r>
              <a:rPr lang="en-US" sz="3200" b="1" dirty="0" smtClean="0">
                <a:solidFill>
                  <a:schemeClr val="accent1"/>
                </a:solidFill>
                <a:latin typeface="Comic Sans MS" pitchFamily="66" charset="0"/>
              </a:rPr>
              <a:t>Special session at </a:t>
            </a:r>
            <a:r>
              <a:rPr lang="en-US" altLang="zh-CN" sz="3200" b="1" dirty="0" smtClean="0">
                <a:solidFill>
                  <a:schemeClr val="accent1"/>
                </a:solidFill>
                <a:latin typeface="Comic Sans MS" pitchFamily="66" charset="0"/>
              </a:rPr>
              <a:t>2013</a:t>
            </a:r>
            <a:r>
              <a:rPr lang="zh-CN" altLang="en-US" sz="3200" b="1" dirty="0" smtClean="0">
                <a:solidFill>
                  <a:schemeClr val="accent1"/>
                </a:solidFill>
                <a:latin typeface="Comic Sans MS" pitchFamily="66" charset="0"/>
              </a:rPr>
              <a:t> </a:t>
            </a:r>
            <a:r>
              <a:rPr lang="en-US" sz="3200" b="1" dirty="0" smtClean="0">
                <a:solidFill>
                  <a:schemeClr val="accent1"/>
                </a:solidFill>
                <a:latin typeface="Comic Sans MS" pitchFamily="66" charset="0"/>
              </a:rPr>
              <a:t>AGU meeting</a:t>
            </a:r>
            <a:endParaRPr lang="en-US" sz="2400" b="1" dirty="0">
              <a:solidFill>
                <a:schemeClr val="accent1"/>
              </a:solidFill>
              <a:latin typeface="Comic Sans MS" pitchFamily="66" charset="0"/>
            </a:endParaRPr>
          </a:p>
        </p:txBody>
      </p:sp>
      <p:sp>
        <p:nvSpPr>
          <p:cNvPr id="4" name="TextBox 3"/>
          <p:cNvSpPr txBox="1"/>
          <p:nvPr/>
        </p:nvSpPr>
        <p:spPr>
          <a:xfrm>
            <a:off x="488037" y="2296180"/>
            <a:ext cx="8655963" cy="2646878"/>
          </a:xfrm>
          <a:prstGeom prst="rect">
            <a:avLst/>
          </a:prstGeom>
          <a:noFill/>
        </p:spPr>
        <p:txBody>
          <a:bodyPr wrap="square" rtlCol="0">
            <a:spAutoFit/>
          </a:bodyPr>
          <a:lstStyle/>
          <a:p>
            <a:pPr>
              <a:spcBef>
                <a:spcPts val="600"/>
              </a:spcBef>
            </a:pPr>
            <a:r>
              <a:rPr lang="en-US" sz="2400" b="1" dirty="0" smtClean="0"/>
              <a:t>B31: Impacts of Extreme Climate Events and Disturbances on Carbon Dynamics</a:t>
            </a:r>
          </a:p>
          <a:p>
            <a:pPr>
              <a:spcBef>
                <a:spcPts val="1200"/>
              </a:spcBef>
            </a:pPr>
            <a:r>
              <a:rPr lang="en-US" sz="2000" dirty="0" smtClean="0"/>
              <a:t>Convener(s): Jingfeng Xiao (University of New Hampshire) and </a:t>
            </a:r>
            <a:r>
              <a:rPr lang="en-US" sz="2000" dirty="0" err="1" smtClean="0"/>
              <a:t>Shuguang</a:t>
            </a:r>
            <a:r>
              <a:rPr lang="en-US" sz="2000" dirty="0" smtClean="0"/>
              <a:t> Liu (USGS EROS)	</a:t>
            </a:r>
            <a:endParaRPr lang="en-US" sz="2400" b="1" dirty="0" smtClean="0">
              <a:solidFill>
                <a:srgbClr val="FF0000"/>
              </a:solidFill>
            </a:endParaRPr>
          </a:p>
          <a:p>
            <a:pPr>
              <a:spcBef>
                <a:spcPts val="1200"/>
              </a:spcBef>
            </a:pPr>
            <a:endParaRPr lang="en-US" sz="2400" b="1" dirty="0" smtClean="0">
              <a:solidFill>
                <a:srgbClr val="FF0000"/>
              </a:solidFill>
            </a:endParaRPr>
          </a:p>
          <a:p>
            <a:pPr>
              <a:spcBef>
                <a:spcPts val="1200"/>
              </a:spcBef>
            </a:pPr>
            <a:endParaRPr lang="en-US" sz="2000" dirty="0"/>
          </a:p>
        </p:txBody>
      </p:sp>
      <p:sp>
        <p:nvSpPr>
          <p:cNvPr id="5" name="Slide Number Placeholder 4"/>
          <p:cNvSpPr>
            <a:spLocks noGrp="1"/>
          </p:cNvSpPr>
          <p:nvPr>
            <p:ph type="sldNum" sz="quarter" idx="12"/>
          </p:nvPr>
        </p:nvSpPr>
        <p:spPr/>
        <p:txBody>
          <a:bodyPr/>
          <a:lstStyle/>
          <a:p>
            <a:fld id="{4033BD92-9855-4332-A6C6-A2CC676CCC91}" type="slidenum">
              <a:rPr lang="en-US" smtClean="0"/>
              <a:pPr/>
              <a:t>43</a:t>
            </a:fld>
            <a:endParaRPr lang="en-US"/>
          </a:p>
        </p:txBody>
      </p:sp>
      <p:sp>
        <p:nvSpPr>
          <p:cNvPr id="6" name="TextBox 5"/>
          <p:cNvSpPr txBox="1"/>
          <p:nvPr/>
        </p:nvSpPr>
        <p:spPr>
          <a:xfrm>
            <a:off x="2438400" y="4810780"/>
            <a:ext cx="4547889" cy="523220"/>
          </a:xfrm>
          <a:prstGeom prst="rect">
            <a:avLst/>
          </a:prstGeom>
          <a:noFill/>
        </p:spPr>
        <p:txBody>
          <a:bodyPr wrap="none" rtlCol="0">
            <a:spAutoFit/>
          </a:bodyPr>
          <a:lstStyle/>
          <a:p>
            <a:r>
              <a:rPr lang="en-US" altLang="zh-CN" sz="2800" b="1" dirty="0" smtClean="0"/>
              <a:t>San</a:t>
            </a:r>
            <a:r>
              <a:rPr lang="zh-CN" altLang="en-US" sz="2800" b="1" dirty="0" smtClean="0"/>
              <a:t> </a:t>
            </a:r>
            <a:r>
              <a:rPr lang="en-US" altLang="zh-CN" sz="2800" b="1" dirty="0" smtClean="0"/>
              <a:t>Francisco,</a:t>
            </a:r>
            <a:r>
              <a:rPr lang="zh-CN" altLang="en-US" sz="2800" b="1" dirty="0" smtClean="0"/>
              <a:t> </a:t>
            </a:r>
            <a:r>
              <a:rPr lang="en-US" altLang="zh-CN" sz="2800" b="1" dirty="0" smtClean="0"/>
              <a:t>Dec</a:t>
            </a:r>
            <a:r>
              <a:rPr lang="zh-CN" altLang="en-US" sz="2800" b="1" dirty="0" smtClean="0"/>
              <a:t> </a:t>
            </a:r>
            <a:r>
              <a:rPr lang="en-US" altLang="zh-CN" sz="2800" b="1" dirty="0" smtClean="0"/>
              <a:t>9-13,</a:t>
            </a:r>
            <a:r>
              <a:rPr lang="zh-CN" altLang="en-US" sz="2800" b="1" dirty="0" smtClean="0"/>
              <a:t> </a:t>
            </a:r>
            <a:r>
              <a:rPr lang="en-US" altLang="zh-CN" sz="2800" b="1" dirty="0" smtClean="0"/>
              <a:t>2013</a:t>
            </a:r>
            <a:endParaRPr lang="en-US" sz="2800" b="1" dirty="0"/>
          </a:p>
        </p:txBody>
      </p:sp>
      <p:sp>
        <p:nvSpPr>
          <p:cNvPr id="7" name="TextBox 6"/>
          <p:cNvSpPr txBox="1"/>
          <p:nvPr/>
        </p:nvSpPr>
        <p:spPr>
          <a:xfrm>
            <a:off x="533400" y="4419600"/>
            <a:ext cx="1849848" cy="523220"/>
          </a:xfrm>
          <a:prstGeom prst="rect">
            <a:avLst/>
          </a:prstGeom>
          <a:noFill/>
        </p:spPr>
        <p:txBody>
          <a:bodyPr wrap="none" rtlCol="0">
            <a:spAutoFit/>
          </a:bodyPr>
          <a:lstStyle/>
          <a:p>
            <a:r>
              <a:rPr lang="en-US" sz="2800" b="1" i="1" dirty="0" smtClean="0">
                <a:solidFill>
                  <a:srgbClr val="FF0000"/>
                </a:solidFill>
              </a:rPr>
              <a:t>Since 2011</a:t>
            </a:r>
            <a:endParaRPr lang="en-US" sz="2800" b="1" i="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457200"/>
            <a:ext cx="9144001" cy="5292394"/>
          </a:xfrm>
          <a:prstGeom prst="rect">
            <a:avLst/>
          </a:prstGeom>
          <a:noFill/>
          <a:ln w="9525">
            <a:noFill/>
            <a:miter lim="800000"/>
            <a:headEnd/>
            <a:tailEnd/>
          </a:ln>
        </p:spPr>
      </p:pic>
      <p:sp>
        <p:nvSpPr>
          <p:cNvPr id="3" name="Rectangle 2"/>
          <p:cNvSpPr/>
          <p:nvPr/>
        </p:nvSpPr>
        <p:spPr>
          <a:xfrm>
            <a:off x="1447800" y="2667000"/>
            <a:ext cx="6248400" cy="2362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033BD92-9855-4332-A6C6-A2CC676CCC91}"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129332"/>
            <a:ext cx="5029200" cy="2385268"/>
          </a:xfrm>
          <a:prstGeom prst="rect">
            <a:avLst/>
          </a:prstGeom>
          <a:noFill/>
        </p:spPr>
        <p:txBody>
          <a:bodyPr wrap="square" rtlCol="0">
            <a:spAutoFit/>
          </a:bodyPr>
          <a:lstStyle/>
          <a:p>
            <a:pPr algn="ctr"/>
            <a:r>
              <a:rPr lang="en-US" sz="2400" dirty="0" smtClean="0"/>
              <a:t>Dr. Jingfeng Xiao</a:t>
            </a:r>
          </a:p>
          <a:p>
            <a:pPr algn="ctr">
              <a:spcBef>
                <a:spcPts val="600"/>
              </a:spcBef>
            </a:pPr>
            <a:r>
              <a:rPr lang="en-US" sz="2000" dirty="0" smtClean="0"/>
              <a:t>Global Ecology Group</a:t>
            </a:r>
          </a:p>
          <a:p>
            <a:pPr algn="ctr"/>
            <a:r>
              <a:rPr lang="en-US" sz="2000" dirty="0" smtClean="0"/>
              <a:t>Earth Systems Research Center</a:t>
            </a:r>
          </a:p>
          <a:p>
            <a:pPr algn="ctr"/>
            <a:r>
              <a:rPr lang="en-US" sz="2000" dirty="0" smtClean="0"/>
              <a:t>University of New Hampshire</a:t>
            </a:r>
          </a:p>
          <a:p>
            <a:pPr algn="ctr"/>
            <a:r>
              <a:rPr lang="en-US" sz="2000" dirty="0" smtClean="0"/>
              <a:t>Email: j.xiao@unh.edu</a:t>
            </a:r>
          </a:p>
          <a:p>
            <a:pPr algn="ctr"/>
            <a:r>
              <a:rPr lang="en-US" sz="2000" dirty="0" smtClean="0">
                <a:hlinkClick r:id="rId2"/>
              </a:rPr>
              <a:t>http://globalecology.unh.edu</a:t>
            </a:r>
            <a:endParaRPr lang="en-US" sz="2000" dirty="0"/>
          </a:p>
          <a:p>
            <a:pPr algn="ctr"/>
            <a:endParaRPr lang="en-US" sz="2000" dirty="0" smtClean="0"/>
          </a:p>
        </p:txBody>
      </p:sp>
      <p:pic>
        <p:nvPicPr>
          <p:cNvPr id="4" name="Picture 3" descr="Screen Shot 2013-06-10 at 1.20.02 AM.png"/>
          <p:cNvPicPr>
            <a:picLocks noChangeAspect="1"/>
          </p:cNvPicPr>
          <p:nvPr/>
        </p:nvPicPr>
        <p:blipFill>
          <a:blip r:embed="rId3" cstate="email"/>
          <a:stretch>
            <a:fillRect/>
          </a:stretch>
        </p:blipFill>
        <p:spPr>
          <a:xfrm>
            <a:off x="0" y="1"/>
            <a:ext cx="5486400" cy="2305787"/>
          </a:xfrm>
          <a:prstGeom prst="rect">
            <a:avLst/>
          </a:prstGeom>
        </p:spPr>
      </p:pic>
      <p:sp>
        <p:nvSpPr>
          <p:cNvPr id="5" name="TextBox 4"/>
          <p:cNvSpPr txBox="1"/>
          <p:nvPr/>
        </p:nvSpPr>
        <p:spPr>
          <a:xfrm>
            <a:off x="3352800" y="2438400"/>
            <a:ext cx="2819400" cy="2708434"/>
          </a:xfrm>
          <a:prstGeom prst="rect">
            <a:avLst/>
          </a:prstGeom>
          <a:noFill/>
        </p:spPr>
        <p:txBody>
          <a:bodyPr wrap="square" rtlCol="0">
            <a:spAutoFit/>
          </a:bodyPr>
          <a:lstStyle/>
          <a:p>
            <a:pPr>
              <a:spcAft>
                <a:spcPts val="600"/>
              </a:spcAft>
              <a:buFont typeface="Arial"/>
              <a:buChar char="•"/>
            </a:pPr>
            <a:r>
              <a:rPr lang="en-US" sz="2000" dirty="0" smtClean="0">
                <a:solidFill>
                  <a:srgbClr val="000090"/>
                </a:solidFill>
              </a:rPr>
              <a:t> Carbon cycle</a:t>
            </a:r>
          </a:p>
          <a:p>
            <a:pPr>
              <a:spcAft>
                <a:spcPts val="600"/>
              </a:spcAft>
              <a:buFont typeface="Arial"/>
              <a:buChar char="•"/>
            </a:pPr>
            <a:r>
              <a:rPr lang="en-US" sz="2000" dirty="0" smtClean="0">
                <a:solidFill>
                  <a:srgbClr val="000090"/>
                </a:solidFill>
              </a:rPr>
              <a:t> Ecosystem modeling</a:t>
            </a:r>
          </a:p>
          <a:p>
            <a:pPr>
              <a:spcAft>
                <a:spcPts val="600"/>
              </a:spcAft>
              <a:buFont typeface="Arial"/>
              <a:buChar char="•"/>
            </a:pPr>
            <a:r>
              <a:rPr lang="en-US" sz="2000" dirty="0" smtClean="0">
                <a:solidFill>
                  <a:srgbClr val="000090"/>
                </a:solidFill>
              </a:rPr>
              <a:t> Remote sensing</a:t>
            </a:r>
          </a:p>
          <a:p>
            <a:pPr>
              <a:spcAft>
                <a:spcPts val="600"/>
              </a:spcAft>
              <a:buFont typeface="Arial"/>
              <a:buChar char="•"/>
            </a:pPr>
            <a:r>
              <a:rPr lang="en-US" sz="2000" dirty="0" smtClean="0">
                <a:solidFill>
                  <a:srgbClr val="000090"/>
                </a:solidFill>
              </a:rPr>
              <a:t> Data assimilation</a:t>
            </a:r>
          </a:p>
          <a:p>
            <a:pPr>
              <a:spcAft>
                <a:spcPts val="600"/>
              </a:spcAft>
              <a:buFont typeface="Arial"/>
              <a:buChar char="•"/>
            </a:pPr>
            <a:r>
              <a:rPr lang="en-US" sz="2000" dirty="0" smtClean="0">
                <a:solidFill>
                  <a:srgbClr val="000090"/>
                </a:solidFill>
              </a:rPr>
              <a:t> Data synthesis</a:t>
            </a:r>
          </a:p>
          <a:p>
            <a:pPr>
              <a:spcAft>
                <a:spcPts val="600"/>
              </a:spcAft>
              <a:buFont typeface="Arial"/>
              <a:buChar char="•"/>
            </a:pPr>
            <a:r>
              <a:rPr lang="en-US" sz="2000" dirty="0" smtClean="0">
                <a:solidFill>
                  <a:srgbClr val="000090"/>
                </a:solidFill>
              </a:rPr>
              <a:t> Upscaling</a:t>
            </a:r>
          </a:p>
          <a:p>
            <a:pPr>
              <a:spcAft>
                <a:spcPts val="600"/>
              </a:spcAft>
              <a:buFont typeface="Arial"/>
              <a:buChar char="•"/>
            </a:pPr>
            <a:r>
              <a:rPr lang="en-US" sz="2000" dirty="0" smtClean="0">
                <a:solidFill>
                  <a:srgbClr val="000090"/>
                </a:solidFill>
              </a:rPr>
              <a:t> Earth System Models</a:t>
            </a:r>
            <a:endParaRPr lang="en-US" sz="2000" dirty="0">
              <a:solidFill>
                <a:srgbClr val="000090"/>
              </a:solidFill>
            </a:endParaRPr>
          </a:p>
        </p:txBody>
      </p:sp>
      <p:grpSp>
        <p:nvGrpSpPr>
          <p:cNvPr id="11" name="Group 10"/>
          <p:cNvGrpSpPr/>
          <p:nvPr/>
        </p:nvGrpSpPr>
        <p:grpSpPr>
          <a:xfrm>
            <a:off x="-1" y="2895600"/>
            <a:ext cx="9154467" cy="3962400"/>
            <a:chOff x="-1" y="2895600"/>
            <a:chExt cx="9154467" cy="3962400"/>
          </a:xfrm>
        </p:grpSpPr>
        <p:pic>
          <p:nvPicPr>
            <p:cNvPr id="6" name="Picture 5" descr="Unknown.jpg"/>
            <p:cNvPicPr>
              <a:picLocks noChangeAspect="1"/>
            </p:cNvPicPr>
            <p:nvPr/>
          </p:nvPicPr>
          <p:blipFill>
            <a:blip r:embed="rId4"/>
            <a:stretch>
              <a:fillRect/>
            </a:stretch>
          </p:blipFill>
          <p:spPr>
            <a:xfrm>
              <a:off x="5791200" y="2895600"/>
              <a:ext cx="3363266" cy="2209800"/>
            </a:xfrm>
            <a:prstGeom prst="rect">
              <a:avLst/>
            </a:prstGeom>
          </p:spPr>
        </p:pic>
        <p:pic>
          <p:nvPicPr>
            <p:cNvPr id="8" name="Picture 7" descr="img-about.jpg"/>
            <p:cNvPicPr>
              <a:picLocks noChangeAspect="1"/>
            </p:cNvPicPr>
            <p:nvPr/>
          </p:nvPicPr>
          <p:blipFill>
            <a:blip r:embed="rId5" cstate="email"/>
            <a:stretch>
              <a:fillRect/>
            </a:stretch>
          </p:blipFill>
          <p:spPr>
            <a:xfrm>
              <a:off x="-1" y="2937034"/>
              <a:ext cx="3310759" cy="2133600"/>
            </a:xfrm>
            <a:prstGeom prst="rect">
              <a:avLst/>
            </a:prstGeom>
          </p:spPr>
        </p:pic>
        <p:pic>
          <p:nvPicPr>
            <p:cNvPr id="9" name="Picture 8" descr="images.jpg"/>
            <p:cNvPicPr>
              <a:picLocks noChangeAspect="1"/>
            </p:cNvPicPr>
            <p:nvPr/>
          </p:nvPicPr>
          <p:blipFill>
            <a:blip r:embed="rId6" cstate="email"/>
            <a:stretch>
              <a:fillRect/>
            </a:stretch>
          </p:blipFill>
          <p:spPr>
            <a:xfrm>
              <a:off x="1752600" y="5073782"/>
              <a:ext cx="2057400" cy="1784218"/>
            </a:xfrm>
            <a:prstGeom prst="rect">
              <a:avLst/>
            </a:prstGeom>
          </p:spPr>
        </p:pic>
        <p:pic>
          <p:nvPicPr>
            <p:cNvPr id="10" name="Picture 9" descr="images2.jpg"/>
            <p:cNvPicPr>
              <a:picLocks noChangeAspect="1"/>
            </p:cNvPicPr>
            <p:nvPr/>
          </p:nvPicPr>
          <p:blipFill>
            <a:blip r:embed="rId7" cstate="print"/>
            <a:stretch>
              <a:fillRect/>
            </a:stretch>
          </p:blipFill>
          <p:spPr>
            <a:xfrm>
              <a:off x="5029200" y="5162550"/>
              <a:ext cx="2263513" cy="16954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p:cNvPicPr>
            <a:picLocks noRot="1" noChangeAspect="1" noChangeArrowheads="1"/>
          </p:cNvPicPr>
          <p:nvPr/>
        </p:nvPicPr>
        <p:blipFill>
          <a:blip r:embed="rId3" cstate="print"/>
          <a:srcRect/>
          <a:stretch>
            <a:fillRect/>
          </a:stretch>
        </p:blipFill>
        <p:spPr bwMode="auto">
          <a:xfrm>
            <a:off x="518815" y="857250"/>
            <a:ext cx="3733800" cy="2800350"/>
          </a:xfrm>
          <a:prstGeom prst="rect">
            <a:avLst/>
          </a:prstGeom>
          <a:noFill/>
          <a:ln w="9525">
            <a:solidFill>
              <a:srgbClr val="000000"/>
            </a:solidFill>
            <a:miter lim="800000"/>
            <a:headEnd/>
            <a:tailEnd/>
          </a:ln>
          <a:effectLst/>
        </p:spPr>
      </p:pic>
      <p:pic>
        <p:nvPicPr>
          <p:cNvPr id="238597" name="Picture 5"/>
          <p:cNvPicPr>
            <a:picLocks noChangeAspect="1" noChangeArrowheads="1"/>
          </p:cNvPicPr>
          <p:nvPr/>
        </p:nvPicPr>
        <p:blipFill>
          <a:blip r:embed="rId4" cstate="print"/>
          <a:srcRect/>
          <a:stretch>
            <a:fillRect/>
          </a:stretch>
        </p:blipFill>
        <p:spPr bwMode="auto">
          <a:xfrm>
            <a:off x="4800083" y="838200"/>
            <a:ext cx="3759200" cy="2819400"/>
          </a:xfrm>
          <a:prstGeom prst="rect">
            <a:avLst/>
          </a:prstGeom>
          <a:noFill/>
          <a:ln w="9525">
            <a:solidFill>
              <a:srgbClr val="000000"/>
            </a:solidFill>
            <a:miter lim="800000"/>
            <a:headEnd/>
            <a:tailEnd/>
          </a:ln>
          <a:effectLst/>
        </p:spPr>
      </p:pic>
      <p:sp>
        <p:nvSpPr>
          <p:cNvPr id="238598" name="Text Box 6"/>
          <p:cNvSpPr txBox="1">
            <a:spLocks noChangeArrowheads="1"/>
          </p:cNvSpPr>
          <p:nvPr/>
        </p:nvSpPr>
        <p:spPr bwMode="auto">
          <a:xfrm>
            <a:off x="2514600" y="101024"/>
            <a:ext cx="4477307" cy="584776"/>
          </a:xfrm>
          <a:prstGeom prst="rect">
            <a:avLst/>
          </a:prstGeom>
          <a:noFill/>
          <a:ln w="9525">
            <a:noFill/>
            <a:miter lim="800000"/>
            <a:headEnd/>
            <a:tailEnd/>
          </a:ln>
          <a:effectLst/>
        </p:spPr>
        <p:txBody>
          <a:bodyPr wrap="none">
            <a:prstTxWarp prst="textNoShape">
              <a:avLst/>
            </a:prstTxWarp>
            <a:spAutoFit/>
          </a:bodyPr>
          <a:lstStyle/>
          <a:p>
            <a:r>
              <a:rPr lang="en-US" sz="3200" b="1" dirty="0">
                <a:solidFill>
                  <a:schemeClr val="accent1"/>
                </a:solidFill>
                <a:latin typeface="Comic Sans MS"/>
              </a:rPr>
              <a:t>Global</a:t>
            </a:r>
            <a:r>
              <a:rPr lang="en-US" sz="3200" b="1" dirty="0" smtClean="0">
                <a:solidFill>
                  <a:schemeClr val="accent1"/>
                </a:solidFill>
                <a:latin typeface="Comic Sans MS"/>
              </a:rPr>
              <a:t> climate change</a:t>
            </a:r>
            <a:endParaRPr lang="en-US" sz="3200" b="1" dirty="0">
              <a:solidFill>
                <a:schemeClr val="accent1"/>
              </a:solidFill>
              <a:latin typeface="Comic Sans MS"/>
            </a:endParaRPr>
          </a:p>
        </p:txBody>
      </p:sp>
      <p:sp>
        <p:nvSpPr>
          <p:cNvPr id="238601" name="Text Box 9"/>
          <p:cNvSpPr txBox="1">
            <a:spLocks noChangeArrowheads="1"/>
          </p:cNvSpPr>
          <p:nvPr/>
        </p:nvSpPr>
        <p:spPr bwMode="auto">
          <a:xfrm>
            <a:off x="5562600" y="6324600"/>
            <a:ext cx="3257550" cy="366713"/>
          </a:xfrm>
          <a:prstGeom prst="rect">
            <a:avLst/>
          </a:prstGeom>
          <a:noFill/>
          <a:ln w="9525">
            <a:noFill/>
            <a:miter lim="800000"/>
            <a:headEnd/>
            <a:tailEnd/>
          </a:ln>
          <a:effectLst/>
        </p:spPr>
        <p:txBody>
          <a:bodyPr wrap="none">
            <a:prstTxWarp prst="textNoShape">
              <a:avLst/>
            </a:prstTxWarp>
            <a:spAutoFit/>
          </a:bodyPr>
          <a:lstStyle/>
          <a:p>
            <a:r>
              <a:rPr lang="en-US" sz="1800" dirty="0"/>
              <a:t>Source: IPCC, AR4, Nov 2007</a:t>
            </a:r>
          </a:p>
        </p:txBody>
      </p:sp>
      <p:pic>
        <p:nvPicPr>
          <p:cNvPr id="8" name="Picture 7" descr="fig-3-9_ipccAR4_1.jpg"/>
          <p:cNvPicPr>
            <a:picLocks noChangeAspect="1"/>
          </p:cNvPicPr>
          <p:nvPr/>
        </p:nvPicPr>
        <p:blipFill>
          <a:blip r:embed="rId5" cstate="email"/>
          <a:stretch>
            <a:fillRect/>
          </a:stretch>
        </p:blipFill>
        <p:spPr>
          <a:xfrm>
            <a:off x="442615" y="3886200"/>
            <a:ext cx="3976468" cy="2438400"/>
          </a:xfrm>
          <a:prstGeom prst="rect">
            <a:avLst/>
          </a:prstGeom>
        </p:spPr>
      </p:pic>
      <p:pic>
        <p:nvPicPr>
          <p:cNvPr id="9" name="Picture 8" descr="fig-3-13_ipccAR4_1.jpg"/>
          <p:cNvPicPr>
            <a:picLocks noChangeAspect="1"/>
          </p:cNvPicPr>
          <p:nvPr/>
        </p:nvPicPr>
        <p:blipFill>
          <a:blip r:embed="rId6" cstate="email"/>
          <a:stretch>
            <a:fillRect/>
          </a:stretch>
        </p:blipFill>
        <p:spPr>
          <a:xfrm>
            <a:off x="4800083" y="3886200"/>
            <a:ext cx="3810517" cy="2438400"/>
          </a:xfrm>
          <a:prstGeom prst="rect">
            <a:avLst/>
          </a:prstGeom>
        </p:spPr>
      </p:pic>
      <p:sp>
        <p:nvSpPr>
          <p:cNvPr id="10" name="Slide Number Placeholder 9"/>
          <p:cNvSpPr>
            <a:spLocks noGrp="1"/>
          </p:cNvSpPr>
          <p:nvPr>
            <p:ph type="sldNum" sz="quarter" idx="12"/>
          </p:nvPr>
        </p:nvSpPr>
        <p:spPr>
          <a:xfrm>
            <a:off x="6534150" y="6356350"/>
            <a:ext cx="2133600" cy="365125"/>
          </a:xfrm>
        </p:spPr>
        <p:txBody>
          <a:bodyPr/>
          <a:lstStyle/>
          <a:p>
            <a:fld id="{4033BD92-9855-4332-A6C6-A2CC676CCC9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rPr>
              <a:t>Trend maps in annual PDSI</a:t>
            </a:r>
            <a:endParaRPr lang="en-US" sz="3600" b="1" dirty="0">
              <a:solidFill>
                <a:schemeClr val="accent1"/>
              </a:solidFill>
            </a:endParaRPr>
          </a:p>
        </p:txBody>
      </p:sp>
      <p:pic>
        <p:nvPicPr>
          <p:cNvPr id="17410" name="Picture 2"/>
          <p:cNvPicPr>
            <a:picLocks noChangeAspect="1" noChangeArrowheads="1"/>
          </p:cNvPicPr>
          <p:nvPr/>
        </p:nvPicPr>
        <p:blipFill>
          <a:blip r:embed="rId2" cstate="print"/>
          <a:srcRect/>
          <a:stretch>
            <a:fillRect/>
          </a:stretch>
        </p:blipFill>
        <p:spPr bwMode="auto">
          <a:xfrm>
            <a:off x="152400" y="1371600"/>
            <a:ext cx="8895591" cy="5105400"/>
          </a:xfrm>
          <a:prstGeom prst="rect">
            <a:avLst/>
          </a:prstGeom>
          <a:noFill/>
          <a:ln w="9525">
            <a:noFill/>
            <a:miter lim="800000"/>
            <a:headEnd/>
            <a:tailEnd/>
          </a:ln>
        </p:spPr>
      </p:pic>
      <p:sp>
        <p:nvSpPr>
          <p:cNvPr id="5" name="TextBox 4"/>
          <p:cNvSpPr txBox="1"/>
          <p:nvPr/>
        </p:nvSpPr>
        <p:spPr>
          <a:xfrm>
            <a:off x="7010400" y="6412468"/>
            <a:ext cx="1524776" cy="369332"/>
          </a:xfrm>
          <a:prstGeom prst="rect">
            <a:avLst/>
          </a:prstGeom>
          <a:noFill/>
        </p:spPr>
        <p:txBody>
          <a:bodyPr wrap="none" rtlCol="0">
            <a:spAutoFit/>
          </a:bodyPr>
          <a:lstStyle/>
          <a:p>
            <a:r>
              <a:rPr lang="en-US" dirty="0" smtClean="0"/>
              <a:t>Dai, JGR,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304800" y="219075"/>
            <a:ext cx="8534400" cy="6334125"/>
          </a:xfrm>
          <a:prstGeom prst="rect">
            <a:avLst/>
          </a:prstGeom>
          <a:noFill/>
          <a:ln w="9525">
            <a:noFill/>
            <a:miter lim="800000"/>
            <a:headEnd/>
            <a:tailEnd/>
          </a:ln>
        </p:spPr>
      </p:pic>
      <p:sp>
        <p:nvSpPr>
          <p:cNvPr id="6" name="TextBox 5"/>
          <p:cNvSpPr txBox="1"/>
          <p:nvPr/>
        </p:nvSpPr>
        <p:spPr>
          <a:xfrm>
            <a:off x="7085824" y="6248400"/>
            <a:ext cx="1524776" cy="369332"/>
          </a:xfrm>
          <a:prstGeom prst="rect">
            <a:avLst/>
          </a:prstGeom>
          <a:noFill/>
        </p:spPr>
        <p:txBody>
          <a:bodyPr wrap="none" rtlCol="0">
            <a:spAutoFit/>
          </a:bodyPr>
          <a:lstStyle/>
          <a:p>
            <a:r>
              <a:rPr lang="en-US" dirty="0" smtClean="0"/>
              <a:t>Dai, JGR,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1018534_91n.jpg"/>
          <p:cNvPicPr>
            <a:picLocks noChangeAspect="1"/>
          </p:cNvPicPr>
          <p:nvPr/>
        </p:nvPicPr>
        <p:blipFill>
          <a:blip r:embed="rId2" cstate="email"/>
          <a:stretch>
            <a:fillRect/>
          </a:stretch>
        </p:blipFill>
        <p:spPr>
          <a:xfrm>
            <a:off x="0" y="228600"/>
            <a:ext cx="4701999" cy="3124200"/>
          </a:xfrm>
          <a:prstGeom prst="rect">
            <a:avLst/>
          </a:prstGeom>
        </p:spPr>
      </p:pic>
      <p:pic>
        <p:nvPicPr>
          <p:cNvPr id="5" name="Picture 4" descr="telegraph.png"/>
          <p:cNvPicPr>
            <a:picLocks noChangeAspect="1"/>
          </p:cNvPicPr>
          <p:nvPr/>
        </p:nvPicPr>
        <p:blipFill>
          <a:blip r:embed="rId3" cstate="print"/>
          <a:stretch>
            <a:fillRect/>
          </a:stretch>
        </p:blipFill>
        <p:spPr>
          <a:xfrm>
            <a:off x="4749053" y="304800"/>
            <a:ext cx="4471147" cy="2895600"/>
          </a:xfrm>
          <a:prstGeom prst="rect">
            <a:avLst/>
          </a:prstGeom>
        </p:spPr>
      </p:pic>
      <p:pic>
        <p:nvPicPr>
          <p:cNvPr id="6" name="Picture 5" descr="borrowpit72dsc_0363.jpg"/>
          <p:cNvPicPr>
            <a:picLocks noChangeAspect="1"/>
          </p:cNvPicPr>
          <p:nvPr/>
        </p:nvPicPr>
        <p:blipFill>
          <a:blip r:embed="rId4" cstate="email"/>
          <a:stretch>
            <a:fillRect/>
          </a:stretch>
        </p:blipFill>
        <p:spPr>
          <a:xfrm>
            <a:off x="0" y="3505200"/>
            <a:ext cx="4685811" cy="3137316"/>
          </a:xfrm>
          <a:prstGeom prst="rect">
            <a:avLst/>
          </a:prstGeom>
        </p:spPr>
      </p:pic>
      <p:pic>
        <p:nvPicPr>
          <p:cNvPr id="7" name="Picture 6" descr="nature11756-f1.2.jpg"/>
          <p:cNvPicPr>
            <a:picLocks noChangeAspect="1"/>
          </p:cNvPicPr>
          <p:nvPr/>
        </p:nvPicPr>
        <p:blipFill>
          <a:blip r:embed="rId5" cstate="email"/>
          <a:stretch>
            <a:fillRect/>
          </a:stretch>
        </p:blipFill>
        <p:spPr>
          <a:xfrm>
            <a:off x="4804158" y="3810000"/>
            <a:ext cx="4339842" cy="28488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traits_diag01.gif"/>
          <p:cNvPicPr>
            <a:picLocks noChangeAspect="1"/>
          </p:cNvPicPr>
          <p:nvPr/>
        </p:nvPicPr>
        <p:blipFill>
          <a:blip r:embed="rId3"/>
          <a:stretch>
            <a:fillRect/>
          </a:stretch>
        </p:blipFill>
        <p:spPr>
          <a:xfrm>
            <a:off x="762000" y="838200"/>
            <a:ext cx="7620000" cy="5270500"/>
          </a:xfrm>
          <a:prstGeom prst="rect">
            <a:avLst/>
          </a:prstGeom>
        </p:spPr>
      </p:pic>
      <p:sp>
        <p:nvSpPr>
          <p:cNvPr id="22" name="Rectangle 21"/>
          <p:cNvSpPr/>
          <p:nvPr/>
        </p:nvSpPr>
        <p:spPr>
          <a:xfrm>
            <a:off x="1143000" y="914400"/>
            <a:ext cx="14478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rgbClr val="FF0000"/>
                </a:solidFill>
              </a:rPr>
              <a:t>Carbon</a:t>
            </a:r>
            <a:r>
              <a:rPr lang="zh-CN" altLang="en-US" sz="1400" dirty="0" smtClean="0">
                <a:solidFill>
                  <a:srgbClr val="FF0000"/>
                </a:solidFill>
              </a:rPr>
              <a:t> </a:t>
            </a:r>
            <a:r>
              <a:rPr lang="en-US" altLang="zh-CN" sz="1400" dirty="0" smtClean="0">
                <a:solidFill>
                  <a:srgbClr val="FF0000"/>
                </a:solidFill>
              </a:rPr>
              <a:t>release</a:t>
            </a:r>
            <a:endParaRPr lang="en-US" sz="1400" dirty="0">
              <a:solidFill>
                <a:srgbClr val="FF0000"/>
              </a:solidFill>
            </a:endParaRPr>
          </a:p>
        </p:txBody>
      </p:sp>
      <p:sp>
        <p:nvSpPr>
          <p:cNvPr id="23" name="Rectangle 22"/>
          <p:cNvSpPr/>
          <p:nvPr/>
        </p:nvSpPr>
        <p:spPr>
          <a:xfrm>
            <a:off x="5715000" y="1295400"/>
            <a:ext cx="9906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715000" y="1371600"/>
            <a:ext cx="14478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rgbClr val="FF0000"/>
                </a:solidFill>
              </a:rPr>
              <a:t>Carbon</a:t>
            </a:r>
            <a:r>
              <a:rPr lang="zh-CN" altLang="en-US" sz="1400" dirty="0" smtClean="0">
                <a:solidFill>
                  <a:srgbClr val="FF0000"/>
                </a:solidFill>
              </a:rPr>
              <a:t> </a:t>
            </a:r>
            <a:r>
              <a:rPr lang="en-US" altLang="zh-CN" sz="1400" dirty="0" smtClean="0">
                <a:solidFill>
                  <a:srgbClr val="FF0000"/>
                </a:solidFill>
              </a:rPr>
              <a:t>uptake</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5574</TotalTime>
  <Words>1124</Words>
  <Application>Microsoft Macintosh PowerPoint</Application>
  <PresentationFormat>全屏显示(4:3)</PresentationFormat>
  <Paragraphs>194</Paragraphs>
  <Slides>45</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Office Theme</vt:lpstr>
      <vt:lpstr>Bitmap Image</vt:lpstr>
      <vt:lpstr>Responses of terrestrial ecosystems to drought</vt:lpstr>
      <vt:lpstr>幻灯片 2</vt:lpstr>
      <vt:lpstr>幻灯片 3</vt:lpstr>
      <vt:lpstr>幻灯片 4</vt:lpstr>
      <vt:lpstr>幻灯片 5</vt:lpstr>
      <vt:lpstr>Trend maps in annual PDSI</vt:lpstr>
      <vt:lpstr>幻灯片 7</vt:lpstr>
      <vt:lpstr>幻灯片 8</vt:lpstr>
      <vt:lpstr>幻灯片 9</vt:lpstr>
      <vt:lpstr>Case studies</vt:lpstr>
      <vt:lpstr>幻灯片 11</vt:lpstr>
      <vt:lpstr>幻灯片 12</vt:lpstr>
      <vt:lpstr>幻灯片 13</vt:lpstr>
      <vt:lpstr>幻灯片 14</vt:lpstr>
      <vt:lpstr>幻灯片 15</vt:lpstr>
      <vt:lpstr>Case studies</vt:lpstr>
      <vt:lpstr>幻灯片 17</vt:lpstr>
      <vt:lpstr>幻灯片 18</vt:lpstr>
      <vt:lpstr>幻灯片 19</vt:lpstr>
      <vt:lpstr>幻灯片 20</vt:lpstr>
      <vt:lpstr>幻灯片 21</vt:lpstr>
      <vt:lpstr>Case studies</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Summary</vt:lpstr>
      <vt:lpstr>Ongoing and future research</vt:lpstr>
      <vt:lpstr>Ongoing and future research</vt:lpstr>
      <vt:lpstr>Ongoing and future research</vt:lpstr>
      <vt:lpstr>Ongoing and future research</vt:lpstr>
      <vt:lpstr>Ongoing and future research</vt:lpstr>
      <vt:lpstr>Ongoing and future research</vt:lpstr>
      <vt:lpstr>幻灯片 43</vt:lpstr>
      <vt:lpstr>幻灯片 44</vt:lpstr>
      <vt:lpstr>幻灯片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Responses of terrestrial ecosystems to drought</dc:title>
  <dc:creator>jfxiao</dc:creator>
  <cp:lastModifiedBy>unknown</cp:lastModifiedBy>
  <cp:revision>152</cp:revision>
  <dcterms:created xsi:type="dcterms:W3CDTF">2013-06-10T02:25:06Z</dcterms:created>
  <dcterms:modified xsi:type="dcterms:W3CDTF">2013-06-28T01:50:53Z</dcterms:modified>
</cp:coreProperties>
</file>