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21" r:id="rId2"/>
    <p:sldId id="407" r:id="rId3"/>
    <p:sldId id="504" r:id="rId4"/>
    <p:sldId id="491" r:id="rId5"/>
    <p:sldId id="503" r:id="rId6"/>
    <p:sldId id="493" r:id="rId7"/>
    <p:sldId id="494" r:id="rId8"/>
    <p:sldId id="495" r:id="rId9"/>
    <p:sldId id="498" r:id="rId10"/>
    <p:sldId id="499" r:id="rId11"/>
    <p:sldId id="501" r:id="rId12"/>
    <p:sldId id="506" r:id="rId13"/>
    <p:sldId id="502" r:id="rId14"/>
    <p:sldId id="505" r:id="rId15"/>
    <p:sldId id="490" r:id="rId16"/>
    <p:sldId id="482" r:id="rId17"/>
    <p:sldId id="508" r:id="rId18"/>
    <p:sldId id="488" r:id="rId19"/>
    <p:sldId id="468" r:id="rId20"/>
    <p:sldId id="486" r:id="rId21"/>
    <p:sldId id="489" r:id="rId22"/>
    <p:sldId id="487" r:id="rId23"/>
    <p:sldId id="507" r:id="rId24"/>
    <p:sldId id="364" r:id="rId25"/>
    <p:sldId id="437" r:id="rId26"/>
    <p:sldId id="454" r:id="rId27"/>
    <p:sldId id="423" r:id="rId28"/>
    <p:sldId id="431" r:id="rId29"/>
    <p:sldId id="509" r:id="rId30"/>
    <p:sldId id="268" r:id="rId31"/>
    <p:sldId id="500" r:id="rId3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FD67"/>
    <a:srgbClr val="FFFFFB"/>
    <a:srgbClr val="AE290C"/>
    <a:srgbClr val="F2FF8C"/>
    <a:srgbClr val="6D0611"/>
    <a:srgbClr val="8636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51" autoAdjust="0"/>
    <p:restoredTop sz="99861" autoAdjust="0"/>
  </p:normalViewPr>
  <p:slideViewPr>
    <p:cSldViewPr snapToObjects="1">
      <p:cViewPr>
        <p:scale>
          <a:sx n="125" d="100"/>
          <a:sy n="125" d="100"/>
        </p:scale>
        <p:origin x="-408" y="-192"/>
      </p:cViewPr>
      <p:guideLst>
        <p:guide orient="horz" pos="2160"/>
        <p:guide pos="2880"/>
      </p:guideLst>
    </p:cSldViewPr>
  </p:slideViewPr>
  <p:outlineViewPr>
    <p:cViewPr>
      <p:scale>
        <a:sx n="33" d="100"/>
        <a:sy n="33" d="100"/>
      </p:scale>
      <p:origin x="0" y="12168"/>
    </p:cViewPr>
  </p:outlineViewPr>
  <p:notesTextViewPr>
    <p:cViewPr>
      <p:scale>
        <a:sx n="100" d="100"/>
        <a:sy n="100" d="100"/>
      </p:scale>
      <p:origin x="0" y="0"/>
    </p:cViewPr>
  </p:notesTextViewPr>
  <p:sorterViewPr>
    <p:cViewPr>
      <p:scale>
        <a:sx n="170" d="100"/>
        <a:sy n="170" d="100"/>
      </p:scale>
      <p:origin x="0" y="721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2" charset="0"/>
                <a:ea typeface="ＭＳ Ｐゴシック" pitchFamily="-112" charset="-128"/>
                <a:cs typeface="ＭＳ Ｐゴシック" pitchFamily="-11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4B36CA0F-B57C-E648-A3EA-FF3EF5E8073A}" type="datetime1">
              <a:rPr lang="en-US"/>
              <a:pPr/>
              <a:t>6/9/13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2" charset="0"/>
                <a:ea typeface="ＭＳ Ｐゴシック" pitchFamily="-112" charset="-128"/>
                <a:cs typeface="ＭＳ Ｐゴシック" pitchFamily="-11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FE46A182-47C6-3D48-A905-D9EB2472D0D1}" type="slidenum">
              <a:rPr lang="en-US"/>
              <a:pPr/>
              <a:t>‹#›</a:t>
            </a:fld>
            <a:endParaRPr lang="en-US"/>
          </a:p>
        </p:txBody>
      </p:sp>
    </p:spTree>
    <p:extLst>
      <p:ext uri="{BB962C8B-B14F-4D97-AF65-F5344CB8AC3E}">
        <p14:creationId xmlns:p14="http://schemas.microsoft.com/office/powerpoint/2010/main" val="35814448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_ENREF_15"/></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812D36-3E40-D847-9B68-822D4DF0E4DA}" type="slidenum">
              <a:rPr lang="en-US" sz="1200">
                <a:latin typeface="Calibri" charset="0"/>
              </a:rPr>
              <a:pPr eaLnBrk="1" hangingPunct="1"/>
              <a:t>1</a:t>
            </a:fld>
            <a:endParaRPr lang="en-US" sz="1200" dirty="0">
              <a:latin typeface="Calibri" charset="0"/>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E715B8-C84E-E846-BB00-734DE22A6E32}" type="slidenum">
              <a:rPr lang="en-US" sz="1200">
                <a:latin typeface="Calibri" charset="0"/>
              </a:rPr>
              <a:pPr eaLnBrk="1" hangingPunct="1"/>
              <a:t>14</a:t>
            </a:fld>
            <a:endParaRPr lang="en-US" sz="1200" dirty="0">
              <a:latin typeface="Calibri" charset="0"/>
            </a:endParaRPr>
          </a:p>
        </p:txBody>
      </p:sp>
      <p:sp>
        <p:nvSpPr>
          <p:cNvPr id="727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E715B8-C84E-E846-BB00-734DE22A6E32}" type="slidenum">
              <a:rPr lang="en-US" sz="1200">
                <a:latin typeface="Calibri" charset="0"/>
              </a:rPr>
              <a:pPr eaLnBrk="1" hangingPunct="1"/>
              <a:t>23</a:t>
            </a:fld>
            <a:endParaRPr lang="en-US" sz="1200" dirty="0">
              <a:latin typeface="Calibri" charset="0"/>
            </a:endParaRPr>
          </a:p>
        </p:txBody>
      </p:sp>
      <p:sp>
        <p:nvSpPr>
          <p:cNvPr id="727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33E21B-4E33-AB44-B7AD-D6059F2C054D}" type="slidenum">
              <a:rPr lang="en-US" sz="1200">
                <a:latin typeface="Calibri" charset="0"/>
              </a:rPr>
              <a:pPr eaLnBrk="1" hangingPunct="1"/>
              <a:t>24</a:t>
            </a:fld>
            <a:endParaRPr lang="en-US" sz="1200">
              <a:latin typeface="Calibri" charset="0"/>
            </a:endParaRPr>
          </a:p>
        </p:txBody>
      </p:sp>
      <p:sp>
        <p:nvSpPr>
          <p:cNvPr id="768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33E21B-4E33-AB44-B7AD-D6059F2C054D}" type="slidenum">
              <a:rPr lang="en-US" sz="1200">
                <a:latin typeface="Calibri" charset="0"/>
              </a:rPr>
              <a:pPr eaLnBrk="1" hangingPunct="1"/>
              <a:t>25</a:t>
            </a:fld>
            <a:endParaRPr lang="en-US" sz="1200">
              <a:latin typeface="Calibri" charset="0"/>
            </a:endParaRPr>
          </a:p>
        </p:txBody>
      </p:sp>
      <p:sp>
        <p:nvSpPr>
          <p:cNvPr id="768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01EA086-081A-C342-A523-57A5ECA82F60}" type="slidenum">
              <a:rPr lang="en-US" sz="1200"/>
              <a:pPr/>
              <a:t>27</a:t>
            </a:fld>
            <a:endParaRPr lang="en-US" sz="1200"/>
          </a:p>
        </p:txBody>
      </p:sp>
      <p:sp>
        <p:nvSpPr>
          <p:cNvPr id="131074" name="Rectangle 2"/>
          <p:cNvSpPr>
            <a:spLocks noGrp="1" noRot="1" noChangeAspect="1" noChangeArrowheads="1"/>
          </p:cNvSpPr>
          <p:nvPr>
            <p:ph type="sldImg"/>
          </p:nvPr>
        </p:nvSpPr>
        <p:spPr>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08" charset="-128"/>
                <a:cs typeface="ＭＳ Ｐゴシック" pitchFamily="-108" charset="-128"/>
              </a:rPr>
              <a:t>Fig. 5. A framework for landscape sustainability science, in which the landscape is conceptualized as a spatially heterogeneous, coupled human-environment system from a strong sustainability perspective, and with a focus on the nexus of ecosystem services and human well-being (A).  Key components, interactions, drivers, and research topics are illustrated in (B), which is modified from MEA (2005).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01EA086-081A-C342-A523-57A5ECA82F60}" type="slidenum">
              <a:rPr lang="en-US" sz="1200"/>
              <a:pPr/>
              <a:t>28</a:t>
            </a:fld>
            <a:endParaRPr lang="en-US" sz="1200"/>
          </a:p>
        </p:txBody>
      </p:sp>
      <p:sp>
        <p:nvSpPr>
          <p:cNvPr id="131074" name="Rectangle 2"/>
          <p:cNvSpPr>
            <a:spLocks noGrp="1" noRot="1" noChangeAspect="1" noChangeArrowheads="1"/>
          </p:cNvSpPr>
          <p:nvPr>
            <p:ph type="sldImg"/>
          </p:nvPr>
        </p:nvSpPr>
        <p:spPr>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108" charset="-128"/>
                <a:cs typeface="ＭＳ Ｐゴシック" pitchFamily="-108" charset="-128"/>
              </a:rPr>
              <a:t>Fig. 6. Relative importance of different sustainability views (strong vs. weak), forms of capital, types of ecosystem services, and environmental actions among different landscapes (upper panels), and the scale multiplicity of landscape and regional sustainability (bottom panel).  Note that the proportions of the different ecosystem services for each landscape are not meant to be numerically precise, but rather illustrate their relative abundance across landscapes with various degrees of human modifications in a given geographic region.  The illustration of cross-scale linkages is modified from Figure 5.1 in Charles (</a:t>
            </a:r>
            <a:r>
              <a:rPr lang="en-US" sz="1200" u="none" strike="noStrike" kern="1200" dirty="0" smtClean="0">
                <a:solidFill>
                  <a:schemeClr val="tx1"/>
                </a:solidFill>
                <a:effectLst/>
                <a:latin typeface="+mn-lt"/>
                <a:ea typeface="ＭＳ Ｐゴシック" pitchFamily="-108" charset="-128"/>
                <a:cs typeface="ＭＳ Ｐゴシック" pitchFamily="-108" charset="-128"/>
                <a:hlinkClick r:id="rId3" action="ppaction://hlinkfile" tooltip="Charles, 2009 #309"/>
              </a:rPr>
              <a:t>2009</a:t>
            </a:r>
            <a:r>
              <a:rPr lang="en-US" sz="1200" kern="1200" dirty="0" smtClean="0">
                <a:solidFill>
                  <a:schemeClr val="tx1"/>
                </a:solidFill>
                <a:effectLst/>
                <a:latin typeface="+mn-lt"/>
                <a:ea typeface="ＭＳ Ｐゴシック" pitchFamily="-108" charset="-128"/>
                <a:cs typeface="ＭＳ Ｐゴシック" pitchFamily="-108" charset="-128"/>
              </a:rPr>
              <a:t>), in which ES denotes Ecosystem Services and HWB stands for Human Well-Being.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4143CB-E03D-4F4A-BE8B-0153F723EC21}" type="slidenum">
              <a:rPr lang="en-US" sz="1200">
                <a:latin typeface="Calibri" charset="0"/>
              </a:rPr>
              <a:pPr eaLnBrk="1" hangingPunct="1"/>
              <a:t>30</a:t>
            </a:fld>
            <a:endParaRPr lang="en-US" sz="1200">
              <a:latin typeface="Calibri" charset="0"/>
            </a:endParaRPr>
          </a:p>
        </p:txBody>
      </p:sp>
      <p:sp>
        <p:nvSpPr>
          <p:cNvPr id="61443"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4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9B8AA7-A592-0149-B87E-00F4AFBB09F6}" type="slidenum">
              <a:rPr lang="en-US" sz="1200">
                <a:latin typeface="Calibri" charset="0"/>
              </a:rPr>
              <a:pPr eaLnBrk="1" hangingPunct="1"/>
              <a:t>31</a:t>
            </a:fld>
            <a:endParaRPr lang="en-US" sz="1200">
              <a:latin typeface="Calibri" charset="0"/>
            </a:endParaRPr>
          </a:p>
        </p:txBody>
      </p:sp>
      <p:sp>
        <p:nvSpPr>
          <p:cNvPr id="256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E715B8-C84E-E846-BB00-734DE22A6E32}" type="slidenum">
              <a:rPr lang="en-US" sz="1200">
                <a:latin typeface="Calibri" charset="0"/>
              </a:rPr>
              <a:pPr eaLnBrk="1" hangingPunct="1"/>
              <a:t>2</a:t>
            </a:fld>
            <a:endParaRPr lang="en-US" sz="1200" dirty="0">
              <a:latin typeface="Calibri" charset="0"/>
            </a:endParaRPr>
          </a:p>
        </p:txBody>
      </p:sp>
      <p:sp>
        <p:nvSpPr>
          <p:cNvPr id="727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E715B8-C84E-E846-BB00-734DE22A6E32}" type="slidenum">
              <a:rPr lang="en-US" sz="1200">
                <a:latin typeface="Calibri" charset="0"/>
              </a:rPr>
              <a:pPr eaLnBrk="1" hangingPunct="1"/>
              <a:t>3</a:t>
            </a:fld>
            <a:endParaRPr lang="en-US" sz="1200" dirty="0">
              <a:latin typeface="Calibri" charset="0"/>
            </a:endParaRPr>
          </a:p>
        </p:txBody>
      </p:sp>
      <p:sp>
        <p:nvSpPr>
          <p:cNvPr id="727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69725E-F549-4748-AAC3-00A7480ADDDB}" type="slidenum">
              <a:rPr lang="en-US" sz="1200">
                <a:latin typeface="Calibri" charset="0"/>
              </a:rPr>
              <a:pPr eaLnBrk="1" hangingPunct="1"/>
              <a:t>4</a:t>
            </a:fld>
            <a:endParaRPr lang="en-US" sz="1200">
              <a:latin typeface="Calibri" charset="0"/>
            </a:endParaRPr>
          </a:p>
        </p:txBody>
      </p:sp>
      <p:sp>
        <p:nvSpPr>
          <p:cNvPr id="225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8F67A3-3ED1-F042-90F2-0AAD23CE65FC}" type="slidenum">
              <a:rPr lang="en-US" sz="1200">
                <a:latin typeface="Calibri" charset="0"/>
              </a:rPr>
              <a:pPr eaLnBrk="1" hangingPunct="1"/>
              <a:t>5</a:t>
            </a:fld>
            <a:endParaRPr lang="en-US" sz="1200">
              <a:latin typeface="Calibri" charset="0"/>
            </a:endParaRPr>
          </a:p>
        </p:txBody>
      </p:sp>
      <p:sp>
        <p:nvSpPr>
          <p:cNvPr id="3481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lang="en-US">
                <a:latin typeface="Times" charset="0"/>
                <a:ea typeface="ＭＳ Ｐゴシック" charset="0"/>
                <a:cs typeface="ＭＳ Ｐゴシック" charset="0"/>
              </a:rPr>
              <a:t>The quality of data and metadata will directly determine landscape ecologists</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ability and effectiveness of detecting patterns and relating them to processes, and consequently affect research results and practical recommendations. </a:t>
            </a:r>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#Ecology journals</a:t>
            </a:r>
            <a:r>
              <a:rPr lang="en-US" sz="1400" baseline="0" dirty="0" smtClean="0"/>
              <a:t> ~ </a:t>
            </a:r>
            <a:r>
              <a:rPr lang="en-US" sz="1400" b="1" baseline="0" dirty="0" smtClean="0"/>
              <a:t>130</a:t>
            </a:r>
            <a:r>
              <a:rPr lang="en-US" sz="1400" baseline="0" dirty="0" smtClean="0"/>
              <a:t> (LE:</a:t>
            </a:r>
            <a:r>
              <a:rPr lang="en-US" sz="1400" b="1" baseline="0" dirty="0" smtClean="0"/>
              <a:t> top 30</a:t>
            </a:r>
            <a:r>
              <a:rPr lang="en-US" sz="1400" baseline="0" dirty="0" smtClean="0"/>
              <a:t>)</a:t>
            </a:r>
          </a:p>
          <a:p>
            <a:r>
              <a:rPr lang="en-US" sz="1400" baseline="0" dirty="0" smtClean="0"/>
              <a:t>#Physical Geography journals ~ </a:t>
            </a:r>
            <a:r>
              <a:rPr lang="en-US" sz="1400" b="1" baseline="0" dirty="0" smtClean="0"/>
              <a:t>36</a:t>
            </a:r>
            <a:r>
              <a:rPr lang="en-US" sz="1400" baseline="0" dirty="0" smtClean="0"/>
              <a:t> (LE: </a:t>
            </a:r>
            <a:r>
              <a:rPr lang="en-US" sz="1400" b="1" baseline="0" dirty="0" smtClean="0"/>
              <a:t>top 5</a:t>
            </a:r>
            <a:r>
              <a:rPr lang="en-US" sz="1400" baseline="0" dirty="0" smtClean="0"/>
              <a:t>)</a:t>
            </a:r>
          </a:p>
          <a:p>
            <a:r>
              <a:rPr lang="en-US" sz="1400" baseline="0" dirty="0" smtClean="0"/>
              <a:t>#Multidisciplinary Geosciences ~ </a:t>
            </a:r>
            <a:r>
              <a:rPr lang="en-US" sz="1400" b="1" baseline="0" dirty="0" smtClean="0"/>
              <a:t>155</a:t>
            </a:r>
            <a:r>
              <a:rPr lang="en-US" sz="1400" baseline="0" dirty="0" smtClean="0"/>
              <a:t> (LE: </a:t>
            </a:r>
            <a:r>
              <a:rPr lang="en-US" sz="1400" b="1" baseline="0" dirty="0" smtClean="0"/>
              <a:t>top 10</a:t>
            </a:r>
            <a:r>
              <a:rPr lang="en-US" sz="1400" baseline="0" dirty="0" smtClean="0"/>
              <a:t>)</a:t>
            </a:r>
          </a:p>
          <a:p>
            <a:endParaRPr lang="en-US" dirty="0"/>
          </a:p>
        </p:txBody>
      </p:sp>
      <p:sp>
        <p:nvSpPr>
          <p:cNvPr id="4" name="Slide Number Placeholder 3"/>
          <p:cNvSpPr>
            <a:spLocks noGrp="1"/>
          </p:cNvSpPr>
          <p:nvPr>
            <p:ph type="sldNum" sz="quarter" idx="10"/>
          </p:nvPr>
        </p:nvSpPr>
        <p:spPr/>
        <p:txBody>
          <a:bodyPr/>
          <a:lstStyle/>
          <a:p>
            <a:fld id="{FE46A182-47C6-3D48-A905-D9EB2472D0D1}" type="slidenum">
              <a:rPr lang="en-US" smtClean="0"/>
              <a:pPr/>
              <a:t>7</a:t>
            </a:fld>
            <a:endParaRPr lang="en-US"/>
          </a:p>
        </p:txBody>
      </p:sp>
    </p:spTree>
    <p:extLst>
      <p:ext uri="{BB962C8B-B14F-4D97-AF65-F5344CB8AC3E}">
        <p14:creationId xmlns:p14="http://schemas.microsoft.com/office/powerpoint/2010/main" val="1726549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7AF950-DB34-764B-9E29-AEB85D79B337}" type="slidenum">
              <a:rPr lang="en-US" sz="1200">
                <a:latin typeface="Calibri" charset="0"/>
              </a:rPr>
              <a:pPr eaLnBrk="1" hangingPunct="1"/>
              <a:t>11</a:t>
            </a:fld>
            <a:endParaRPr lang="en-US" sz="1200">
              <a:latin typeface="Calibri" charset="0"/>
            </a:endParaRPr>
          </a:p>
        </p:txBody>
      </p:sp>
      <p:sp>
        <p:nvSpPr>
          <p:cNvPr id="3379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lang="en-US">
                <a:latin typeface="Times" charset="0"/>
                <a:ea typeface="ＭＳ Ｐゴシック" charset="0"/>
                <a:cs typeface="ＭＳ Ｐゴシック" charset="0"/>
              </a:rPr>
              <a:t>Fig. 2. Top 10 research topics in landscape ecology.  All the topics need to address the issues of theory, methodology, and application.  However, some of them focus more on theoretical or methodological developments, whereas others have more a emphasis on application.  The exact positions of the 10 topics in the 3-dimensional space are somewhat arbitrary, but a proper balance among the three components may be desirable in the study of each topic.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7AF950-DB34-764B-9E29-AEB85D79B337}" type="slidenum">
              <a:rPr lang="en-US" sz="1200">
                <a:latin typeface="Calibri" charset="0"/>
              </a:rPr>
              <a:pPr eaLnBrk="1" hangingPunct="1"/>
              <a:t>12</a:t>
            </a:fld>
            <a:endParaRPr lang="en-US" sz="1200">
              <a:latin typeface="Calibri" charset="0"/>
            </a:endParaRPr>
          </a:p>
        </p:txBody>
      </p:sp>
      <p:sp>
        <p:nvSpPr>
          <p:cNvPr id="3379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lang="en-US">
                <a:latin typeface="Times" charset="0"/>
                <a:ea typeface="ＭＳ Ｐゴシック" charset="0"/>
                <a:cs typeface="ＭＳ Ｐゴシック" charset="0"/>
              </a:rPr>
              <a:t>Fig. 2. Top 10 research topics in landscape ecology.  All the topics need to address the issues of theory, methodology, and application.  However, some of them focus more on theoretical or methodological developments, whereas others have more a emphasis on application.  The exact positions of the 10 topics in the 3-dimensional space are somewhat arbitrary, but a proper balance among the three components may be desirable in the study of each topic.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A7E03B-4833-4A46-AF31-FDD8CD60E53B}" type="slidenum">
              <a:rPr lang="en-US" sz="1200">
                <a:latin typeface="Calibri" charset="0"/>
              </a:rPr>
              <a:pPr eaLnBrk="1" hangingPunct="1"/>
              <a:t>13</a:t>
            </a:fld>
            <a:endParaRPr lang="en-US" sz="1200">
              <a:latin typeface="Calibri" charset="0"/>
            </a:endParaRPr>
          </a:p>
        </p:txBody>
      </p:sp>
      <p:sp>
        <p:nvSpPr>
          <p:cNvPr id="1843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D18AAD-21AA-E047-A473-3CFF97C6CE32}" type="datetime1">
              <a:rPr lang="en-US"/>
              <a:pPr/>
              <a:t>6/9/13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B8AE63F-A05A-EA4D-A37F-E831A55867B4}" type="slidenum">
              <a:rPr lang="en-US"/>
              <a:pPr/>
              <a:t>‹#›</a:t>
            </a:fld>
            <a:endParaRPr lang="en-US"/>
          </a:p>
        </p:txBody>
      </p:sp>
    </p:spTree>
    <p:extLst>
      <p:ext uri="{BB962C8B-B14F-4D97-AF65-F5344CB8AC3E}">
        <p14:creationId xmlns:p14="http://schemas.microsoft.com/office/powerpoint/2010/main" val="311249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B9F775C-F81F-BB49-BEB3-731184C43F4D}" type="datetime1">
              <a:rPr lang="en-US"/>
              <a:pPr/>
              <a:t>6/9/13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1858F16-EAFC-A242-A13E-7016826E3293}" type="slidenum">
              <a:rPr lang="en-US"/>
              <a:pPr/>
              <a:t>‹#›</a:t>
            </a:fld>
            <a:endParaRPr lang="en-US"/>
          </a:p>
        </p:txBody>
      </p:sp>
    </p:spTree>
    <p:extLst>
      <p:ext uri="{BB962C8B-B14F-4D97-AF65-F5344CB8AC3E}">
        <p14:creationId xmlns:p14="http://schemas.microsoft.com/office/powerpoint/2010/main" val="205302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FA72864-DF8F-D340-8851-FDCC68C270F9}" type="datetime1">
              <a:rPr lang="en-US"/>
              <a:pPr/>
              <a:t>6/9/13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CD88362-EDF8-0444-84A9-76B3918A7835}" type="slidenum">
              <a:rPr lang="en-US"/>
              <a:pPr/>
              <a:t>‹#›</a:t>
            </a:fld>
            <a:endParaRPr lang="en-US"/>
          </a:p>
        </p:txBody>
      </p:sp>
    </p:spTree>
    <p:extLst>
      <p:ext uri="{BB962C8B-B14F-4D97-AF65-F5344CB8AC3E}">
        <p14:creationId xmlns:p14="http://schemas.microsoft.com/office/powerpoint/2010/main" val="24273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F2BF026-1190-B845-AAAD-377C01B1F07E}" type="slidenum">
              <a:rPr lang="en-US"/>
              <a:pPr/>
              <a:t>‹#›</a:t>
            </a:fld>
            <a:endParaRPr lang="en-US"/>
          </a:p>
        </p:txBody>
      </p:sp>
    </p:spTree>
    <p:extLst>
      <p:ext uri="{BB962C8B-B14F-4D97-AF65-F5344CB8AC3E}">
        <p14:creationId xmlns:p14="http://schemas.microsoft.com/office/powerpoint/2010/main" val="2693202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469ECB4-1002-B64C-8ABD-E7124EE70D46}" type="datetime1">
              <a:rPr lang="en-US"/>
              <a:pPr/>
              <a:t>6/9/13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6A41DE8-0887-B54D-8559-2A5A9845CD54}" type="slidenum">
              <a:rPr lang="en-US"/>
              <a:pPr/>
              <a:t>‹#›</a:t>
            </a:fld>
            <a:endParaRPr lang="en-US"/>
          </a:p>
        </p:txBody>
      </p:sp>
    </p:spTree>
    <p:extLst>
      <p:ext uri="{BB962C8B-B14F-4D97-AF65-F5344CB8AC3E}">
        <p14:creationId xmlns:p14="http://schemas.microsoft.com/office/powerpoint/2010/main" val="219476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C00CBF3-4EAB-C745-8C2B-E2A404C97A5C}" type="datetime1">
              <a:rPr lang="en-US"/>
              <a:pPr/>
              <a:t>6/9/13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6015703-1C7C-6348-8762-8AB7DEFC6C01}" type="slidenum">
              <a:rPr lang="en-US"/>
              <a:pPr/>
              <a:t>‹#›</a:t>
            </a:fld>
            <a:endParaRPr lang="en-US"/>
          </a:p>
        </p:txBody>
      </p:sp>
    </p:spTree>
    <p:extLst>
      <p:ext uri="{BB962C8B-B14F-4D97-AF65-F5344CB8AC3E}">
        <p14:creationId xmlns:p14="http://schemas.microsoft.com/office/powerpoint/2010/main" val="3639353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35B5FF4-D3B8-9F44-8EDE-06E9CB1CB36F}" type="datetime1">
              <a:rPr lang="en-US"/>
              <a:pPr/>
              <a:t>6/9/13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92841CF-FD73-4743-8005-60B1406AE364}" type="slidenum">
              <a:rPr lang="en-US"/>
              <a:pPr/>
              <a:t>‹#›</a:t>
            </a:fld>
            <a:endParaRPr lang="en-US"/>
          </a:p>
        </p:txBody>
      </p:sp>
    </p:spTree>
    <p:extLst>
      <p:ext uri="{BB962C8B-B14F-4D97-AF65-F5344CB8AC3E}">
        <p14:creationId xmlns:p14="http://schemas.microsoft.com/office/powerpoint/2010/main" val="211275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85FB89B-94E5-2341-8DD0-D52149FE5377}" type="datetime1">
              <a:rPr lang="en-US"/>
              <a:pPr/>
              <a:t>6/9/13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B5F1D97-2F4C-3246-AEE9-A794614E2335}" type="slidenum">
              <a:rPr lang="en-US"/>
              <a:pPr/>
              <a:t>‹#›</a:t>
            </a:fld>
            <a:endParaRPr lang="en-US"/>
          </a:p>
        </p:txBody>
      </p:sp>
    </p:spTree>
    <p:extLst>
      <p:ext uri="{BB962C8B-B14F-4D97-AF65-F5344CB8AC3E}">
        <p14:creationId xmlns:p14="http://schemas.microsoft.com/office/powerpoint/2010/main" val="192802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9E45677-B21F-6F44-AD48-BE7CF6B43582}" type="datetime1">
              <a:rPr lang="en-US"/>
              <a:pPr/>
              <a:t>6/9/13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FE5CF41-3854-A640-B17D-A7DD7C768F69}" type="slidenum">
              <a:rPr lang="en-US"/>
              <a:pPr/>
              <a:t>‹#›</a:t>
            </a:fld>
            <a:endParaRPr lang="en-US"/>
          </a:p>
        </p:txBody>
      </p:sp>
    </p:spTree>
    <p:extLst>
      <p:ext uri="{BB962C8B-B14F-4D97-AF65-F5344CB8AC3E}">
        <p14:creationId xmlns:p14="http://schemas.microsoft.com/office/powerpoint/2010/main" val="2325257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DBEDFDD-BC15-8B4C-97D3-98AB72C343DF}" type="datetime1">
              <a:rPr lang="en-US"/>
              <a:pPr/>
              <a:t>6/9/13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096FEC4-FBE0-F249-9090-96B76C151984}" type="slidenum">
              <a:rPr lang="en-US"/>
              <a:pPr/>
              <a:t>‹#›</a:t>
            </a:fld>
            <a:endParaRPr lang="en-US"/>
          </a:p>
        </p:txBody>
      </p:sp>
    </p:spTree>
    <p:extLst>
      <p:ext uri="{BB962C8B-B14F-4D97-AF65-F5344CB8AC3E}">
        <p14:creationId xmlns:p14="http://schemas.microsoft.com/office/powerpoint/2010/main" val="4234484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04CF0C9-BD8F-C841-B664-E5DA70CAC720}" type="datetime1">
              <a:rPr lang="en-US"/>
              <a:pPr/>
              <a:t>6/9/13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DC62F0E-EE44-CC45-8169-E5F85CFF2A77}" type="slidenum">
              <a:rPr lang="en-US"/>
              <a:pPr/>
              <a:t>‹#›</a:t>
            </a:fld>
            <a:endParaRPr lang="en-US"/>
          </a:p>
        </p:txBody>
      </p:sp>
    </p:spTree>
    <p:extLst>
      <p:ext uri="{BB962C8B-B14F-4D97-AF65-F5344CB8AC3E}">
        <p14:creationId xmlns:p14="http://schemas.microsoft.com/office/powerpoint/2010/main" val="1837065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5D75D50-CF17-EC46-B825-55F124304F2A}" type="datetime1">
              <a:rPr lang="en-US"/>
              <a:pPr/>
              <a:t>6/9/13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DFD0542-436A-3D4F-975C-57B03B8D0476}" type="slidenum">
              <a:rPr lang="en-US"/>
              <a:pPr/>
              <a:t>‹#›</a:t>
            </a:fld>
            <a:endParaRPr lang="en-US"/>
          </a:p>
        </p:txBody>
      </p:sp>
    </p:spTree>
    <p:extLst>
      <p:ext uri="{BB962C8B-B14F-4D97-AF65-F5344CB8AC3E}">
        <p14:creationId xmlns:p14="http://schemas.microsoft.com/office/powerpoint/2010/main" val="37837384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7.png"/><Relationship Id="rId21" Type="http://schemas.openxmlformats.org/officeDocument/2006/relationships/image" Target="../media/image8.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5" Type="http://schemas.openxmlformats.org/officeDocument/2006/relationships/image" Target="../media/image2.jpeg"/><Relationship Id="rId16" Type="http://schemas.openxmlformats.org/officeDocument/2006/relationships/image" Target="../media/image3.jpeg"/><Relationship Id="rId17" Type="http://schemas.openxmlformats.org/officeDocument/2006/relationships/image" Target="../media/image4.png"/><Relationship Id="rId18" Type="http://schemas.openxmlformats.org/officeDocument/2006/relationships/image" Target="../media/image5.jpeg"/><Relationship Id="rId19"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DEFFF7AC-E0F4-D14F-AA3F-078C99E0CEFA}" type="datetime1">
              <a:rPr lang="en-US"/>
              <a:pPr/>
              <a:t>6/9/13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13611EA2-1718-E74D-A7F4-90B4DC29C2B5}" type="slidenum">
              <a:rPr lang="en-US"/>
              <a:pPr/>
              <a:t>‹#›</a:t>
            </a:fld>
            <a:endParaRPr lang="en-US"/>
          </a:p>
        </p:txBody>
      </p:sp>
      <p:pic>
        <p:nvPicPr>
          <p:cNvPr id="3" name="Picture 2" descr="Name strip for slides.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2600" y="6307656"/>
            <a:ext cx="7407564" cy="541107"/>
          </a:xfrm>
          <a:prstGeom prst="rect">
            <a:avLst/>
          </a:prstGeom>
        </p:spPr>
      </p:pic>
      <p:grpSp>
        <p:nvGrpSpPr>
          <p:cNvPr id="8" name="Group 7"/>
          <p:cNvGrpSpPr/>
          <p:nvPr userDrawn="1"/>
        </p:nvGrpSpPr>
        <p:grpSpPr>
          <a:xfrm>
            <a:off x="0" y="-6927"/>
            <a:ext cx="9144000" cy="768927"/>
            <a:chOff x="0" y="-6927"/>
            <a:chExt cx="9144000" cy="768927"/>
          </a:xfrm>
        </p:grpSpPr>
        <p:pic>
          <p:nvPicPr>
            <p:cNvPr id="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19201" y="-1202"/>
              <a:ext cx="1293874" cy="748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399" y="-6927"/>
              <a:ext cx="1341297" cy="7570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46697" y="-6927"/>
              <a:ext cx="1356443" cy="7509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9" descr="rice-terraces-in-guangxi-province-china.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815656" y="-6927"/>
              <a:ext cx="1308216" cy="75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InnerMongoliaGrassland2006.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506147" y="-1204"/>
              <a:ext cx="1309509" cy="74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203"/>
              <a:ext cx="1219201" cy="76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H="1">
              <a:off x="0" y="750170"/>
              <a:ext cx="9144000" cy="1183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6" name="Picture 15" descr="350px-2566714935_4018446800.jpe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03140" y="-6926"/>
              <a:ext cx="1340860" cy="750923"/>
            </a:xfrm>
            <a:prstGeom prst="rect">
              <a:avLst/>
            </a:prstGeom>
          </p:spPr>
        </p:pic>
      </p:gr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 Id="rId3"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10.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1" y="1295400"/>
            <a:ext cx="9144000" cy="1600200"/>
          </a:xfrm>
        </p:spPr>
        <p:txBody>
          <a:bodyPr/>
          <a:lstStyle/>
          <a:p>
            <a:pPr>
              <a:lnSpc>
                <a:spcPct val="120000"/>
              </a:lnSpc>
            </a:pPr>
            <a:r>
              <a:rPr lang="en-US" altLang="ja-JP" sz="1800" b="1" dirty="0">
                <a:solidFill>
                  <a:srgbClr val="FFFF00"/>
                </a:solidFill>
                <a:latin typeface="Calibri" charset="0"/>
                <a:ea typeface="ＭＳ Ｐゴシック" charset="0"/>
                <a:cs typeface="ＭＳ Ｐゴシック" charset="0"/>
              </a:rPr>
              <a:t> </a:t>
            </a:r>
            <a:r>
              <a:rPr lang="zh-CN" altLang="en-US" sz="2800" b="1" dirty="0" smtClean="0">
                <a:solidFill>
                  <a:srgbClr val="FFFF00"/>
                </a:solidFill>
                <a:latin typeface="黑体"/>
                <a:ea typeface="黑体"/>
                <a:cs typeface="黑体"/>
              </a:rPr>
              <a:t>景观生态学最新进展及其对保护和恢复的意义</a:t>
            </a:r>
            <a:r>
              <a:rPr lang="zh-TW" altLang="en-US" sz="2800" b="1" dirty="0">
                <a:solidFill>
                  <a:srgbClr val="FFFF00"/>
                </a:solidFill>
                <a:latin typeface="黑体"/>
                <a:ea typeface="黑体"/>
                <a:cs typeface="黑体"/>
              </a:rPr>
              <a:t/>
            </a:r>
            <a:br>
              <a:rPr lang="zh-TW" altLang="en-US" sz="2800" b="1" dirty="0">
                <a:solidFill>
                  <a:srgbClr val="FFFF00"/>
                </a:solidFill>
                <a:latin typeface="黑体"/>
                <a:ea typeface="黑体"/>
                <a:cs typeface="黑体"/>
              </a:rPr>
            </a:br>
            <a:r>
              <a:rPr lang="en-US" altLang="zh-TW" sz="2800" dirty="0">
                <a:solidFill>
                  <a:srgbClr val="FFFF00"/>
                </a:solidFill>
                <a:ea typeface="ＭＳ Ｐゴシック" charset="0"/>
                <a:cs typeface="ＭＳ Ｐゴシック" charset="0"/>
              </a:rPr>
              <a:t>Landscape Ecology: State-of-the-Science </a:t>
            </a:r>
            <a:r>
              <a:rPr lang="en-US" altLang="zh-TW" sz="2800" dirty="0" smtClean="0">
                <a:solidFill>
                  <a:srgbClr val="FFFF00"/>
                </a:solidFill>
                <a:ea typeface="ＭＳ Ｐゴシック" charset="0"/>
                <a:cs typeface="ＭＳ Ｐゴシック" charset="0"/>
              </a:rPr>
              <a:t>and Implications</a:t>
            </a:r>
            <a:br>
              <a:rPr lang="en-US" altLang="zh-TW" sz="2800" dirty="0" smtClean="0">
                <a:solidFill>
                  <a:srgbClr val="FFFF00"/>
                </a:solidFill>
                <a:ea typeface="ＭＳ Ｐゴシック" charset="0"/>
                <a:cs typeface="ＭＳ Ｐゴシック" charset="0"/>
              </a:rPr>
            </a:br>
            <a:r>
              <a:rPr lang="en-US" altLang="zh-TW" sz="2800" dirty="0" smtClean="0">
                <a:solidFill>
                  <a:srgbClr val="FFFF00"/>
                </a:solidFill>
                <a:ea typeface="ＭＳ Ｐゴシック" charset="0"/>
                <a:cs typeface="ＭＳ Ｐゴシック" charset="0"/>
              </a:rPr>
              <a:t> </a:t>
            </a:r>
            <a:r>
              <a:rPr lang="en-US" altLang="zh-TW" sz="2800" dirty="0">
                <a:solidFill>
                  <a:srgbClr val="FFFF00"/>
                </a:solidFill>
                <a:ea typeface="ＭＳ Ｐゴシック" charset="0"/>
                <a:cs typeface="ＭＳ Ｐゴシック" charset="0"/>
              </a:rPr>
              <a:t>for Conservation and Restoration</a:t>
            </a:r>
            <a:r>
              <a:rPr lang="zh-TW" altLang="en-US" sz="2000" dirty="0">
                <a:solidFill>
                  <a:srgbClr val="FFFF00"/>
                </a:solidFill>
                <a:ea typeface="ＭＳ Ｐゴシック" charset="0"/>
                <a:cs typeface="ＭＳ Ｐゴシック" charset="0"/>
              </a:rPr>
              <a:t/>
            </a:r>
            <a:br>
              <a:rPr lang="zh-TW" altLang="en-US" sz="2000" dirty="0">
                <a:solidFill>
                  <a:srgbClr val="FFFF00"/>
                </a:solidFill>
                <a:ea typeface="ＭＳ Ｐゴシック" charset="0"/>
                <a:cs typeface="ＭＳ Ｐゴシック" charset="0"/>
              </a:rPr>
            </a:br>
            <a:r>
              <a:rPr lang="en-US" altLang="ja-JP" sz="2000" dirty="0" smtClean="0">
                <a:solidFill>
                  <a:srgbClr val="FFFF00"/>
                </a:solidFill>
                <a:ea typeface="ＭＳ Ｐゴシック" charset="0"/>
                <a:cs typeface="ＭＳ Ｐゴシック" charset="0"/>
              </a:rPr>
              <a:t> </a:t>
            </a:r>
            <a:endParaRPr lang="en-US" sz="1800" dirty="0">
              <a:solidFill>
                <a:srgbClr val="FFFF00"/>
              </a:solidFill>
              <a:ea typeface="ＭＳ Ｐゴシック" charset="0"/>
              <a:cs typeface="ＭＳ Ｐゴシック" charset="0"/>
            </a:endParaRPr>
          </a:p>
        </p:txBody>
      </p:sp>
      <p:sp>
        <p:nvSpPr>
          <p:cNvPr id="2051" name="Rectangle 3"/>
          <p:cNvSpPr>
            <a:spLocks noGrp="1" noChangeArrowheads="1"/>
          </p:cNvSpPr>
          <p:nvPr>
            <p:ph type="subTitle" idx="1"/>
          </p:nvPr>
        </p:nvSpPr>
        <p:spPr>
          <a:xfrm>
            <a:off x="252361" y="3581400"/>
            <a:ext cx="8458200" cy="2324074"/>
          </a:xfrm>
        </p:spPr>
        <p:txBody>
          <a:bodyPr>
            <a:normAutofit/>
          </a:bodyPr>
          <a:lstStyle/>
          <a:p>
            <a:pPr eaLnBrk="1" hangingPunct="1">
              <a:lnSpc>
                <a:spcPct val="110000"/>
              </a:lnSpc>
              <a:defRPr/>
            </a:pPr>
            <a:r>
              <a:rPr lang="en-US" sz="1600" b="1" dirty="0" smtClean="0">
                <a:solidFill>
                  <a:schemeClr val="bg1"/>
                </a:solidFill>
                <a:latin typeface="Arial"/>
                <a:ea typeface="ＭＳ Ｐゴシック" pitchFamily="-112" charset="-128"/>
                <a:cs typeface="Arial"/>
              </a:rPr>
              <a:t>JIANGUO  WU </a:t>
            </a:r>
            <a:endParaRPr lang="en-US" sz="1600" b="1" dirty="0" smtClean="0">
              <a:solidFill>
                <a:schemeClr val="bg1"/>
              </a:solidFill>
              <a:latin typeface="华文楷体"/>
              <a:ea typeface="华文楷体"/>
              <a:cs typeface="华文楷体"/>
            </a:endParaRPr>
          </a:p>
          <a:p>
            <a:pPr eaLnBrk="1" hangingPunct="1">
              <a:lnSpc>
                <a:spcPct val="110000"/>
              </a:lnSpc>
              <a:buFont typeface="Arial" pitchFamily="-112" charset="0"/>
              <a:buNone/>
              <a:defRPr/>
            </a:pPr>
            <a:r>
              <a:rPr lang="en-US" sz="1600" b="1" dirty="0" smtClean="0">
                <a:solidFill>
                  <a:schemeClr val="bg1"/>
                </a:solidFill>
                <a:latin typeface="Arial"/>
                <a:ea typeface="ＭＳ Ｐゴシック" pitchFamily="-112" charset="-128"/>
                <a:cs typeface="Arial"/>
              </a:rPr>
              <a:t>Dean’s Distinguished Professor</a:t>
            </a:r>
          </a:p>
          <a:p>
            <a:pPr eaLnBrk="1" hangingPunct="1">
              <a:lnSpc>
                <a:spcPct val="110000"/>
              </a:lnSpc>
              <a:buFont typeface="Arial" pitchFamily="-112" charset="0"/>
              <a:buNone/>
              <a:defRPr/>
            </a:pPr>
            <a:r>
              <a:rPr lang="en-US" sz="1600" b="1" dirty="0" smtClean="0">
                <a:solidFill>
                  <a:schemeClr val="bg1"/>
                </a:solidFill>
                <a:latin typeface="Arial"/>
                <a:ea typeface="ＭＳ Ｐゴシック" pitchFamily="-112" charset="-128"/>
                <a:cs typeface="Arial"/>
              </a:rPr>
              <a:t>Arizona State University, Tempe, AZ 85287 </a:t>
            </a:r>
            <a:r>
              <a:rPr lang="en-US" altLang="zh-CN" sz="1600" b="1" dirty="0" smtClean="0">
                <a:solidFill>
                  <a:schemeClr val="bg1"/>
                </a:solidFill>
                <a:latin typeface="Arial"/>
                <a:ea typeface="ＭＳ Ｐゴシック" pitchFamily="-112" charset="-128"/>
                <a:cs typeface="Arial"/>
              </a:rPr>
              <a:t>&amp;</a:t>
            </a:r>
            <a:endParaRPr lang="en-US" sz="1600" b="1" dirty="0" smtClean="0">
              <a:solidFill>
                <a:schemeClr val="bg1"/>
              </a:solidFill>
              <a:latin typeface="Arial"/>
              <a:ea typeface="ＭＳ Ｐゴシック" pitchFamily="-112" charset="-128"/>
              <a:cs typeface="Arial"/>
            </a:endParaRPr>
          </a:p>
          <a:p>
            <a:pPr eaLnBrk="1" hangingPunct="1">
              <a:lnSpc>
                <a:spcPct val="110000"/>
              </a:lnSpc>
              <a:buFont typeface="Arial" pitchFamily="-112" charset="0"/>
              <a:buNone/>
              <a:defRPr/>
            </a:pPr>
            <a:r>
              <a:rPr lang="en-US" sz="1600" b="1" dirty="0" smtClean="0">
                <a:solidFill>
                  <a:schemeClr val="bg1"/>
                </a:solidFill>
                <a:latin typeface="Arial"/>
                <a:ea typeface="ＭＳ Ｐゴシック" pitchFamily="-112" charset="-128"/>
                <a:cs typeface="Arial"/>
              </a:rPr>
              <a:t>Center for Human-Environment System Sustainability (CHESS)</a:t>
            </a:r>
          </a:p>
          <a:p>
            <a:pPr eaLnBrk="1" hangingPunct="1">
              <a:lnSpc>
                <a:spcPct val="110000"/>
              </a:lnSpc>
              <a:buFont typeface="Arial" pitchFamily="-112" charset="0"/>
              <a:buNone/>
              <a:defRPr/>
            </a:pPr>
            <a:r>
              <a:rPr lang="en-US" sz="1600" b="1" dirty="0" smtClean="0">
                <a:solidFill>
                  <a:schemeClr val="bg1"/>
                </a:solidFill>
                <a:latin typeface="Arial"/>
                <a:ea typeface="ＭＳ Ｐゴシック" pitchFamily="-112" charset="-128"/>
                <a:cs typeface="Arial"/>
              </a:rPr>
              <a:t>Beijing Normal University, Beijing</a:t>
            </a:r>
          </a:p>
          <a:p>
            <a:pPr eaLnBrk="1" hangingPunct="1">
              <a:lnSpc>
                <a:spcPct val="110000"/>
              </a:lnSpc>
              <a:defRPr/>
            </a:pPr>
            <a:r>
              <a:rPr lang="zh-TW" altLang="en-US" sz="1600" b="1" dirty="0">
                <a:solidFill>
                  <a:srgbClr val="FFFF00"/>
                </a:solidFill>
                <a:latin typeface="黑体"/>
                <a:ea typeface="黑体"/>
                <a:cs typeface="黑体"/>
              </a:rPr>
              <a:t>美国亚利桑那州立</a:t>
            </a:r>
            <a:r>
              <a:rPr lang="zh-TW" altLang="en-US" sz="1600" b="1" dirty="0" smtClean="0">
                <a:solidFill>
                  <a:srgbClr val="FFFF00"/>
                </a:solidFill>
                <a:latin typeface="黑体"/>
                <a:ea typeface="黑体"/>
                <a:cs typeface="黑体"/>
              </a:rPr>
              <a:t>大学</a:t>
            </a:r>
            <a:r>
              <a:rPr lang="en-US" altLang="zh-TW" sz="1600" b="1" dirty="0" smtClean="0">
                <a:solidFill>
                  <a:srgbClr val="FFFF00"/>
                </a:solidFill>
                <a:latin typeface="黑体"/>
                <a:ea typeface="黑体"/>
                <a:cs typeface="黑体"/>
              </a:rPr>
              <a:t> </a:t>
            </a:r>
            <a:r>
              <a:rPr lang="zh-TW" altLang="en-US" sz="1600" b="1" dirty="0" smtClean="0">
                <a:solidFill>
                  <a:srgbClr val="FFFF00"/>
                </a:solidFill>
                <a:latin typeface="黑体"/>
                <a:ea typeface="黑体"/>
                <a:cs typeface="黑体"/>
              </a:rPr>
              <a:t>生命</a:t>
            </a:r>
            <a:r>
              <a:rPr lang="zh-TW" altLang="en-US" sz="1600" b="1" dirty="0">
                <a:solidFill>
                  <a:srgbClr val="FFFF00"/>
                </a:solidFill>
                <a:latin typeface="黑体"/>
                <a:ea typeface="黑体"/>
                <a:cs typeface="黑体"/>
              </a:rPr>
              <a:t>科学学院和全球可持续性科学</a:t>
            </a:r>
            <a:r>
              <a:rPr lang="zh-TW" altLang="en-US" sz="1600" b="1" dirty="0" smtClean="0">
                <a:solidFill>
                  <a:srgbClr val="FFFF00"/>
                </a:solidFill>
                <a:latin typeface="黑体"/>
                <a:ea typeface="黑体"/>
                <a:cs typeface="黑体"/>
              </a:rPr>
              <a:t>研究所</a:t>
            </a:r>
            <a:endParaRPr lang="en-US" altLang="zh-TW" sz="1600" b="1" dirty="0" smtClean="0">
              <a:solidFill>
                <a:srgbClr val="FFFF00"/>
              </a:solidFill>
              <a:latin typeface="黑体"/>
              <a:ea typeface="黑体"/>
              <a:cs typeface="黑体"/>
            </a:endParaRPr>
          </a:p>
          <a:p>
            <a:pPr eaLnBrk="1" hangingPunct="1">
              <a:lnSpc>
                <a:spcPct val="110000"/>
              </a:lnSpc>
              <a:defRPr/>
            </a:pPr>
            <a:r>
              <a:rPr lang="zh-CN" altLang="en-US" sz="1600" b="1" dirty="0" smtClean="0">
                <a:solidFill>
                  <a:srgbClr val="FFFF00"/>
                </a:solidFill>
                <a:latin typeface="黑体"/>
                <a:ea typeface="黑体"/>
                <a:cs typeface="黑体"/>
              </a:rPr>
              <a:t>北京师范大学</a:t>
            </a:r>
            <a:r>
              <a:rPr lang="en-US" altLang="zh-CN" sz="1600" b="1" dirty="0" smtClean="0">
                <a:solidFill>
                  <a:srgbClr val="FFFF00"/>
                </a:solidFill>
                <a:latin typeface="黑体"/>
                <a:ea typeface="黑体"/>
                <a:cs typeface="黑体"/>
              </a:rPr>
              <a:t> </a:t>
            </a:r>
            <a:r>
              <a:rPr lang="zh-CN" altLang="en-US" sz="1600" b="1" dirty="0" smtClean="0">
                <a:solidFill>
                  <a:srgbClr val="FFFF00"/>
                </a:solidFill>
                <a:latin typeface="黑体"/>
                <a:ea typeface="黑体"/>
                <a:cs typeface="黑体"/>
              </a:rPr>
              <a:t>人与环境系统可持续性研究中心</a:t>
            </a:r>
            <a:endParaRPr lang="en-US" sz="1600" b="1" dirty="0" smtClean="0">
              <a:solidFill>
                <a:schemeClr val="bg1"/>
              </a:solidFill>
              <a:latin typeface="黑体"/>
              <a:ea typeface="黑体"/>
              <a:cs typeface="黑体"/>
            </a:endParaRPr>
          </a:p>
        </p:txBody>
      </p:sp>
      <p:pic>
        <p:nvPicPr>
          <p:cNvPr id="2" name="Picture 1"/>
          <p:cNvPicPr>
            <a:picLocks noChangeAspect="1"/>
          </p:cNvPicPr>
          <p:nvPr/>
        </p:nvPicPr>
        <p:blipFill>
          <a:blip r:embed="rId3"/>
          <a:stretch>
            <a:fillRect/>
          </a:stretch>
        </p:blipFill>
        <p:spPr>
          <a:xfrm>
            <a:off x="3733800" y="3070264"/>
            <a:ext cx="1417749" cy="481628"/>
          </a:xfrm>
          <a:prstGeom prst="rect">
            <a:avLst/>
          </a:prstGeom>
        </p:spPr>
      </p:pic>
      <p:pic>
        <p:nvPicPr>
          <p:cNvPr id="3" name="Picture 2" descr="CHESS_Logo_imgOn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1" y="5486400"/>
            <a:ext cx="1219200" cy="1075704"/>
          </a:xfrm>
          <a:prstGeom prst="rect">
            <a:avLst/>
          </a:prstGeom>
        </p:spPr>
      </p:pic>
      <p:sp>
        <p:nvSpPr>
          <p:cNvPr id="4" name="TextBox 3"/>
          <p:cNvSpPr txBox="1"/>
          <p:nvPr/>
        </p:nvSpPr>
        <p:spPr>
          <a:xfrm>
            <a:off x="119622" y="6497572"/>
            <a:ext cx="979956" cy="369332"/>
          </a:xfrm>
          <a:prstGeom prst="rect">
            <a:avLst/>
          </a:prstGeom>
          <a:noFill/>
        </p:spPr>
        <p:txBody>
          <a:bodyPr wrap="none" rtlCol="0">
            <a:spAutoFit/>
          </a:bodyPr>
          <a:lstStyle/>
          <a:p>
            <a:r>
              <a:rPr lang="en-US" altLang="zh-CN" dirty="0" smtClean="0">
                <a:solidFill>
                  <a:schemeClr val="bg1"/>
                </a:solidFill>
              </a:rPr>
              <a:t>CHESS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41666"/>
          </a:xfrm>
          <a:prstGeom prst="rect">
            <a:avLst/>
          </a:prstGeom>
        </p:spPr>
      </p:pic>
    </p:spTree>
    <p:extLst>
      <p:ext uri="{BB962C8B-B14F-4D97-AF65-F5344CB8AC3E}">
        <p14:creationId xmlns:p14="http://schemas.microsoft.com/office/powerpoint/2010/main" val="35167365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4"/>
          <p:cNvSpPr>
            <a:spLocks noGrp="1" noChangeArrowheads="1"/>
          </p:cNvSpPr>
          <p:nvPr>
            <p:ph type="title" idx="4294967295"/>
          </p:nvPr>
        </p:nvSpPr>
        <p:spPr>
          <a:xfrm>
            <a:off x="0" y="838200"/>
            <a:ext cx="9144000" cy="1066800"/>
          </a:xfrm>
        </p:spPr>
        <p:txBody>
          <a:bodyPr/>
          <a:lstStyle/>
          <a:p>
            <a:pPr eaLnBrk="1" hangingPunct="1">
              <a:lnSpc>
                <a:spcPct val="120000"/>
              </a:lnSpc>
            </a:pPr>
            <a:r>
              <a:rPr lang="en-US" sz="3200" b="1" dirty="0">
                <a:solidFill>
                  <a:schemeClr val="bg1"/>
                </a:solidFill>
                <a:latin typeface="Arial" charset="0"/>
                <a:ea typeface="ＭＳ Ｐゴシック" charset="0"/>
                <a:cs typeface="ＭＳ Ｐゴシック" charset="0"/>
              </a:rPr>
              <a:t>Key Topics in Landscape Ecology</a:t>
            </a:r>
            <a:r>
              <a:rPr lang="en-US" sz="2800" b="1" dirty="0">
                <a:solidFill>
                  <a:schemeClr val="bg1"/>
                </a:solidFill>
                <a:latin typeface="Arial" charset="0"/>
                <a:ea typeface="ＭＳ Ｐゴシック" charset="0"/>
                <a:cs typeface="ＭＳ Ｐゴシック" charset="0"/>
              </a:rPr>
              <a:t/>
            </a:r>
            <a:br>
              <a:rPr lang="en-US" sz="2800" b="1" dirty="0">
                <a:solidFill>
                  <a:schemeClr val="bg1"/>
                </a:solidFill>
                <a:latin typeface="Arial" charset="0"/>
                <a:ea typeface="ＭＳ Ｐゴシック" charset="0"/>
                <a:cs typeface="ＭＳ Ｐゴシック" charset="0"/>
              </a:rPr>
            </a:br>
            <a:r>
              <a:rPr lang="en-US" sz="2000" b="1" dirty="0">
                <a:solidFill>
                  <a:schemeClr val="bg1"/>
                </a:solidFill>
                <a:latin typeface="Arial" charset="0"/>
                <a:ea typeface="ＭＳ Ｐゴシック" charset="0"/>
                <a:cs typeface="ＭＳ Ｐゴシック" charset="0"/>
              </a:rPr>
              <a:t>Wu and Hobbs (2002, 2007)</a:t>
            </a:r>
            <a:endParaRPr lang="en-US" sz="2800" b="1" dirty="0">
              <a:solidFill>
                <a:schemeClr val="bg1"/>
              </a:solidFill>
              <a:latin typeface="Arial" charset="0"/>
              <a:ea typeface="ＭＳ Ｐゴシック" charset="0"/>
              <a:cs typeface="ＭＳ Ｐゴシック" charset="0"/>
            </a:endParaRPr>
          </a:p>
        </p:txBody>
      </p:sp>
      <p:pic>
        <p:nvPicPr>
          <p:cNvPr id="32771" name="Picture 2" descr="Wu_Hobbs_2002Fig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57400"/>
            <a:ext cx="5360988" cy="40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Untitl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88529"/>
            <a:ext cx="2527967" cy="356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1825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7200" y="1828800"/>
            <a:ext cx="8131535" cy="2971800"/>
          </a:xfrm>
          <a:prstGeom prst="rect">
            <a:avLst/>
          </a:prstGeom>
        </p:spPr>
      </p:pic>
    </p:spTree>
    <p:extLst>
      <p:ext uri="{BB962C8B-B14F-4D97-AF65-F5344CB8AC3E}">
        <p14:creationId xmlns:p14="http://schemas.microsoft.com/office/powerpoint/2010/main" val="26051259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50240" y="1061720"/>
            <a:ext cx="7010400" cy="683895"/>
          </a:xfrm>
        </p:spPr>
        <p:txBody>
          <a:bodyPr/>
          <a:lstStyle/>
          <a:p>
            <a:pPr algn="l" eaLnBrk="1" hangingPunct="1"/>
            <a:r>
              <a:rPr lang="en-US" sz="2400" b="1" dirty="0" smtClean="0">
                <a:solidFill>
                  <a:srgbClr val="FFFF00"/>
                </a:solidFill>
                <a:latin typeface="Helvetica" charset="0"/>
                <a:ea typeface="ＭＳ Ｐゴシック" charset="0"/>
                <a:cs typeface="ＭＳ Ｐゴシック" charset="0"/>
              </a:rPr>
              <a:t>Wu’s Landscape Ecology Top 10 List in 2013</a:t>
            </a:r>
            <a:endParaRPr lang="en-US" sz="2400" b="1" dirty="0">
              <a:solidFill>
                <a:srgbClr val="FFFF00"/>
              </a:solidFill>
              <a:latin typeface="Helvetica" charset="0"/>
              <a:ea typeface="ＭＳ Ｐゴシック" charset="0"/>
              <a:cs typeface="ＭＳ Ｐゴシック" charset="0"/>
            </a:endParaRPr>
          </a:p>
        </p:txBody>
      </p:sp>
      <p:sp>
        <p:nvSpPr>
          <p:cNvPr id="3" name="Rectangle 2"/>
          <p:cNvSpPr/>
          <p:nvPr/>
        </p:nvSpPr>
        <p:spPr>
          <a:xfrm>
            <a:off x="76200" y="6096000"/>
            <a:ext cx="9067800" cy="76200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09600" y="1828800"/>
            <a:ext cx="7853680" cy="4683333"/>
          </a:xfrm>
          <a:prstGeom prst="rect">
            <a:avLst/>
          </a:prstGeom>
          <a:noFill/>
        </p:spPr>
        <p:txBody>
          <a:bodyPr wrap="square" rtlCol="0">
            <a:spAutoFit/>
          </a:bodyPr>
          <a:lstStyle/>
          <a:p>
            <a:pPr marL="342900" lvl="0" indent="-342900">
              <a:lnSpc>
                <a:spcPct val="150000"/>
              </a:lnSpc>
              <a:buFont typeface="+mj-ea"/>
              <a:buAutoNum type="circleNumDbPlain"/>
            </a:pPr>
            <a:r>
              <a:rPr lang="en-US" sz="2000" b="1" dirty="0" smtClean="0">
                <a:solidFill>
                  <a:schemeClr val="bg1"/>
                </a:solidFill>
              </a:rPr>
              <a:t>Pattern</a:t>
            </a:r>
            <a:r>
              <a:rPr lang="en-US" sz="2000" b="1" dirty="0">
                <a:solidFill>
                  <a:schemeClr val="bg1"/>
                </a:solidFill>
              </a:rPr>
              <a:t>-process-scale relationships of landscapes </a:t>
            </a:r>
          </a:p>
          <a:p>
            <a:pPr marL="342900" lvl="0" indent="-342900">
              <a:lnSpc>
                <a:spcPct val="150000"/>
              </a:lnSpc>
              <a:buFont typeface="+mj-ea"/>
              <a:buAutoNum type="circleNumDbPlain"/>
            </a:pPr>
            <a:r>
              <a:rPr lang="en-US" sz="2000" b="1" dirty="0">
                <a:solidFill>
                  <a:schemeClr val="bg1"/>
                </a:solidFill>
              </a:rPr>
              <a:t>Landscape connectivity and fragmentation </a:t>
            </a:r>
          </a:p>
          <a:p>
            <a:pPr marL="342900" lvl="0" indent="-342900">
              <a:lnSpc>
                <a:spcPct val="150000"/>
              </a:lnSpc>
              <a:buFont typeface="+mj-ea"/>
              <a:buAutoNum type="circleNumDbPlain"/>
            </a:pPr>
            <a:r>
              <a:rPr lang="en-US" sz="2000" b="1" dirty="0">
                <a:solidFill>
                  <a:schemeClr val="bg1"/>
                </a:solidFill>
              </a:rPr>
              <a:t>Scale and scaling </a:t>
            </a:r>
          </a:p>
          <a:p>
            <a:pPr marL="342900" lvl="0" indent="-342900">
              <a:lnSpc>
                <a:spcPct val="150000"/>
              </a:lnSpc>
              <a:buFont typeface="+mj-ea"/>
              <a:buAutoNum type="circleNumDbPlain"/>
            </a:pPr>
            <a:r>
              <a:rPr lang="en-US" sz="2000" b="1" dirty="0">
                <a:solidFill>
                  <a:schemeClr val="bg1"/>
                </a:solidFill>
              </a:rPr>
              <a:t>Spatial analysis and landscape modeling </a:t>
            </a:r>
          </a:p>
          <a:p>
            <a:pPr marL="342900" lvl="0" indent="-342900">
              <a:lnSpc>
                <a:spcPct val="150000"/>
              </a:lnSpc>
              <a:buFont typeface="+mj-ea"/>
              <a:buAutoNum type="circleNumDbPlain"/>
            </a:pPr>
            <a:r>
              <a:rPr lang="en-US" sz="2000" b="1" dirty="0">
                <a:solidFill>
                  <a:schemeClr val="bg1"/>
                </a:solidFill>
              </a:rPr>
              <a:t>Land use and land cover change </a:t>
            </a:r>
          </a:p>
          <a:p>
            <a:pPr marL="342900" lvl="0" indent="-342900">
              <a:lnSpc>
                <a:spcPct val="150000"/>
              </a:lnSpc>
              <a:buFont typeface="+mj-ea"/>
              <a:buAutoNum type="circleNumDbPlain"/>
            </a:pPr>
            <a:r>
              <a:rPr lang="en-US" sz="2000" b="1" dirty="0">
                <a:solidFill>
                  <a:schemeClr val="bg1"/>
                </a:solidFill>
              </a:rPr>
              <a:t>Landscape history and legacy effects </a:t>
            </a:r>
          </a:p>
          <a:p>
            <a:pPr marL="342900" lvl="0" indent="-342900">
              <a:lnSpc>
                <a:spcPct val="150000"/>
              </a:lnSpc>
              <a:buFont typeface="+mj-ea"/>
              <a:buAutoNum type="circleNumDbPlain"/>
            </a:pPr>
            <a:r>
              <a:rPr lang="en-US" sz="2000" b="1" dirty="0">
                <a:solidFill>
                  <a:schemeClr val="bg1"/>
                </a:solidFill>
              </a:rPr>
              <a:t>Landscape and climate change interactions </a:t>
            </a:r>
          </a:p>
          <a:p>
            <a:pPr marL="342900" lvl="0" indent="-342900">
              <a:lnSpc>
                <a:spcPct val="150000"/>
              </a:lnSpc>
              <a:buFont typeface="+mj-ea"/>
              <a:buAutoNum type="circleNumDbPlain"/>
            </a:pPr>
            <a:r>
              <a:rPr lang="en-US" sz="2000" b="1" dirty="0">
                <a:solidFill>
                  <a:schemeClr val="bg1"/>
                </a:solidFill>
              </a:rPr>
              <a:t>Ecosystem services in changing landscapes </a:t>
            </a:r>
          </a:p>
          <a:p>
            <a:pPr marL="342900" lvl="0" indent="-342900">
              <a:lnSpc>
                <a:spcPct val="150000"/>
              </a:lnSpc>
              <a:buFont typeface="+mj-ea"/>
              <a:buAutoNum type="circleNumDbPlain"/>
            </a:pPr>
            <a:r>
              <a:rPr lang="en-US" sz="2000" b="1" dirty="0">
                <a:solidFill>
                  <a:schemeClr val="bg1"/>
                </a:solidFill>
              </a:rPr>
              <a:t>Landscape sustainability </a:t>
            </a:r>
          </a:p>
          <a:p>
            <a:pPr marL="342900" lvl="0" indent="-342900">
              <a:lnSpc>
                <a:spcPct val="150000"/>
              </a:lnSpc>
              <a:buFont typeface="+mj-ea"/>
              <a:buAutoNum type="circleNumDbPlain"/>
            </a:pPr>
            <a:r>
              <a:rPr lang="en-US" sz="2000" b="1" dirty="0">
                <a:solidFill>
                  <a:schemeClr val="bg1"/>
                </a:solidFill>
              </a:rPr>
              <a:t>Accuracy assessment and uncertainty analysis </a:t>
            </a:r>
          </a:p>
        </p:txBody>
      </p:sp>
      <p:pic>
        <p:nvPicPr>
          <p:cNvPr id="6" name="Picture 5"/>
          <p:cNvPicPr>
            <a:picLocks noChangeAspect="1"/>
          </p:cNvPicPr>
          <p:nvPr/>
        </p:nvPicPr>
        <p:blipFill>
          <a:blip r:embed="rId3"/>
          <a:stretch>
            <a:fillRect/>
          </a:stretch>
        </p:blipFill>
        <p:spPr>
          <a:xfrm rot="5400000">
            <a:off x="5961948" y="3436068"/>
            <a:ext cx="4505516" cy="1646613"/>
          </a:xfrm>
          <a:prstGeom prst="rect">
            <a:avLst/>
          </a:prstGeom>
        </p:spPr>
      </p:pic>
    </p:spTree>
    <p:extLst>
      <p:ext uri="{BB962C8B-B14F-4D97-AF65-F5344CB8AC3E}">
        <p14:creationId xmlns:p14="http://schemas.microsoft.com/office/powerpoint/2010/main" val="2427805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linds(horizontal)">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blinds(horizontal)">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7"/>
          <p:cNvSpPr txBox="1">
            <a:spLocks noChangeArrowheads="1"/>
          </p:cNvSpPr>
          <p:nvPr/>
        </p:nvSpPr>
        <p:spPr bwMode="auto">
          <a:xfrm>
            <a:off x="533400" y="1905000"/>
            <a:ext cx="817403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1" hangingPunct="1">
              <a:lnSpc>
                <a:spcPct val="150000"/>
              </a:lnSpc>
              <a:buFont typeface="Arial"/>
              <a:buChar char="•"/>
            </a:pPr>
            <a:r>
              <a:rPr lang="en-US" sz="3200" dirty="0" smtClean="0">
                <a:solidFill>
                  <a:srgbClr val="595959"/>
                </a:solidFill>
              </a:rPr>
              <a:t>Landscape ecology’s top 10 list in 2013</a:t>
            </a:r>
          </a:p>
          <a:p>
            <a:pPr marL="571500" indent="-571500" eaLnBrk="1" hangingPunct="1">
              <a:lnSpc>
                <a:spcPct val="150000"/>
              </a:lnSpc>
              <a:buFont typeface="Arial"/>
              <a:buChar char="•"/>
            </a:pPr>
            <a:r>
              <a:rPr lang="en-US" sz="3200" dirty="0" smtClean="0">
                <a:solidFill>
                  <a:srgbClr val="FFFF00"/>
                </a:solidFill>
              </a:rPr>
              <a:t>Landscape ecological principles for conservation and restoration</a:t>
            </a:r>
          </a:p>
          <a:p>
            <a:pPr marL="571500" indent="-571500" eaLnBrk="1" hangingPunct="1">
              <a:lnSpc>
                <a:spcPct val="150000"/>
              </a:lnSpc>
              <a:buFont typeface="Arial"/>
              <a:buChar char="•"/>
            </a:pPr>
            <a:r>
              <a:rPr lang="en-US" sz="3200" dirty="0" smtClean="0">
                <a:solidFill>
                  <a:srgbClr val="595959"/>
                </a:solidFill>
              </a:rPr>
              <a:t>A new science in the making </a:t>
            </a:r>
          </a:p>
          <a:p>
            <a:pPr marL="1314450" lvl="1" indent="-571500" eaLnBrk="1" hangingPunct="1">
              <a:lnSpc>
                <a:spcPct val="150000"/>
              </a:lnSpc>
              <a:buFont typeface="Arial"/>
              <a:buChar char="•"/>
            </a:pPr>
            <a:r>
              <a:rPr lang="en-US" dirty="0" smtClean="0">
                <a:solidFill>
                  <a:srgbClr val="595959"/>
                </a:solidFill>
              </a:rPr>
              <a:t>Landscape sustainability science (LSS)</a:t>
            </a:r>
          </a:p>
          <a:p>
            <a:pPr marL="1314450" lvl="1" indent="-571500" eaLnBrk="1" hangingPunct="1">
              <a:lnSpc>
                <a:spcPct val="150000"/>
              </a:lnSpc>
              <a:buFont typeface="Arial"/>
              <a:buChar char="•"/>
            </a:pPr>
            <a:r>
              <a:rPr lang="en-US" dirty="0" smtClean="0">
                <a:solidFill>
                  <a:srgbClr val="595959"/>
                </a:solidFill>
              </a:rPr>
              <a:t>LSS as the ultimate goal of LE, CB, &amp; RE</a:t>
            </a:r>
          </a:p>
        </p:txBody>
      </p:sp>
      <p:sp>
        <p:nvSpPr>
          <p:cNvPr id="71686" name="Rectangle 2"/>
          <p:cNvSpPr txBox="1">
            <a:spLocks noChangeArrowheads="1"/>
          </p:cNvSpPr>
          <p:nvPr/>
        </p:nvSpPr>
        <p:spPr bwMode="auto">
          <a:xfrm>
            <a:off x="533400" y="914400"/>
            <a:ext cx="79454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smtClean="0">
                <a:solidFill>
                  <a:srgbClr val="FFFF00"/>
                </a:solidFill>
              </a:rPr>
              <a:t>OUTLINE</a:t>
            </a:r>
            <a:endParaRPr lang="en-US" sz="3600" b="1" dirty="0">
              <a:solidFill>
                <a:srgbClr val="FFFF00"/>
              </a:solidFill>
            </a:endParaRPr>
          </a:p>
        </p:txBody>
      </p:sp>
    </p:spTree>
    <p:extLst>
      <p:ext uri="{BB962C8B-B14F-4D97-AF65-F5344CB8AC3E}">
        <p14:creationId xmlns:p14="http://schemas.microsoft.com/office/powerpoint/2010/main" val="7211420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ESS_Logo_imgOn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 y="5916161"/>
            <a:ext cx="1061720" cy="936759"/>
          </a:xfrm>
          <a:prstGeom prst="rect">
            <a:avLst/>
          </a:prstGeom>
        </p:spPr>
      </p:pic>
      <p:sp>
        <p:nvSpPr>
          <p:cNvPr id="10" name="TextBox 9"/>
          <p:cNvSpPr txBox="1"/>
          <p:nvPr/>
        </p:nvSpPr>
        <p:spPr>
          <a:xfrm>
            <a:off x="5080" y="914400"/>
            <a:ext cx="8300720" cy="477054"/>
          </a:xfrm>
          <a:prstGeom prst="rect">
            <a:avLst/>
          </a:prstGeom>
          <a:noFill/>
        </p:spPr>
        <p:txBody>
          <a:bodyPr wrap="square" rtlCol="0">
            <a:spAutoFit/>
          </a:bodyPr>
          <a:lstStyle/>
          <a:p>
            <a:pPr algn="ctr">
              <a:lnSpc>
                <a:spcPct val="130000"/>
              </a:lnSpc>
            </a:pPr>
            <a:r>
              <a:rPr lang="zh-CN" altLang="en-US" sz="2000" dirty="0" smtClean="0">
                <a:solidFill>
                  <a:srgbClr val="FFFF00"/>
                </a:solidFill>
                <a:latin typeface="华文细黑"/>
                <a:ea typeface="华文细黑"/>
                <a:cs typeface="华文细黑"/>
              </a:rPr>
              <a:t>生态恢复</a:t>
            </a:r>
            <a:r>
              <a:rPr lang="zh-CN" altLang="en-US" sz="2000" dirty="0" smtClean="0">
                <a:solidFill>
                  <a:srgbClr val="FFFFFF"/>
                </a:solidFill>
                <a:latin typeface="华文细黑"/>
                <a:ea typeface="华文细黑"/>
                <a:cs typeface="华文细黑"/>
              </a:rPr>
              <a:t>是（人类）</a:t>
            </a:r>
            <a:r>
              <a:rPr lang="zh-CN" altLang="en-US" sz="2000" dirty="0" smtClean="0">
                <a:solidFill>
                  <a:srgbClr val="FFFF00"/>
                </a:solidFill>
                <a:latin typeface="华文细黑"/>
                <a:ea typeface="华文细黑"/>
                <a:cs typeface="华文细黑"/>
              </a:rPr>
              <a:t>帮助</a:t>
            </a:r>
            <a:r>
              <a:rPr lang="zh-CN" altLang="en-US" sz="2000" dirty="0" smtClean="0">
                <a:solidFill>
                  <a:srgbClr val="FFFFFF"/>
                </a:solidFill>
                <a:latin typeface="华文细黑"/>
                <a:ea typeface="华文细黑"/>
                <a:cs typeface="华文细黑"/>
              </a:rPr>
              <a:t>退化，受损，或毁灭的生态系统</a:t>
            </a:r>
            <a:r>
              <a:rPr lang="zh-CN" altLang="en-US" sz="2000" dirty="0" smtClean="0">
                <a:solidFill>
                  <a:srgbClr val="FFFF00"/>
                </a:solidFill>
                <a:latin typeface="华文细黑"/>
                <a:ea typeface="华文细黑"/>
                <a:cs typeface="华文细黑"/>
              </a:rPr>
              <a:t>复原</a:t>
            </a:r>
            <a:r>
              <a:rPr lang="zh-CN" altLang="en-US" sz="2000" dirty="0" smtClean="0">
                <a:solidFill>
                  <a:srgbClr val="FFFFFF"/>
                </a:solidFill>
                <a:latin typeface="华文细黑"/>
                <a:ea typeface="华文细黑"/>
                <a:cs typeface="华文细黑"/>
              </a:rPr>
              <a:t>的</a:t>
            </a:r>
            <a:r>
              <a:rPr lang="zh-CN" altLang="en-US" sz="2000" dirty="0" smtClean="0">
                <a:solidFill>
                  <a:srgbClr val="FFFF00"/>
                </a:solidFill>
                <a:latin typeface="华文细黑"/>
                <a:ea typeface="华文细黑"/>
                <a:cs typeface="华文细黑"/>
              </a:rPr>
              <a:t>过程</a:t>
            </a:r>
            <a:r>
              <a:rPr lang="zh-CN" altLang="en-US" sz="2000" dirty="0" smtClean="0">
                <a:solidFill>
                  <a:srgbClr val="FFFFFF"/>
                </a:solidFill>
                <a:latin typeface="华文细黑"/>
                <a:ea typeface="华文细黑"/>
                <a:cs typeface="华文细黑"/>
              </a:rPr>
              <a:t>。</a:t>
            </a:r>
            <a:endParaRPr lang="en-US" sz="2000" dirty="0">
              <a:solidFill>
                <a:srgbClr val="FFFFFF"/>
              </a:solidFill>
              <a:latin typeface="华文细黑"/>
              <a:ea typeface="华文细黑"/>
              <a:cs typeface="华文细黑"/>
            </a:endParaRPr>
          </a:p>
        </p:txBody>
      </p:sp>
      <p:grpSp>
        <p:nvGrpSpPr>
          <p:cNvPr id="26" name="Group 25"/>
          <p:cNvGrpSpPr/>
          <p:nvPr/>
        </p:nvGrpSpPr>
        <p:grpSpPr>
          <a:xfrm>
            <a:off x="1066800" y="1445488"/>
            <a:ext cx="6761188" cy="1587156"/>
            <a:chOff x="35560" y="1503333"/>
            <a:chExt cx="8681694" cy="2029300"/>
          </a:xfrm>
        </p:grpSpPr>
        <p:pic>
          <p:nvPicPr>
            <p:cNvPr id="3" name="Picture 2" descr="Defn-Ecological restor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03333"/>
              <a:ext cx="5867400" cy="1239867"/>
            </a:xfrm>
            <a:prstGeom prst="rect">
              <a:avLst/>
            </a:prstGeom>
            <a:ln>
              <a:solidFill>
                <a:srgbClr val="FF0000"/>
              </a:solidFill>
            </a:ln>
          </p:spPr>
        </p:pic>
        <p:sp>
          <p:nvSpPr>
            <p:cNvPr id="4" name="TextBox 3"/>
            <p:cNvSpPr txBox="1"/>
            <p:nvPr/>
          </p:nvSpPr>
          <p:spPr>
            <a:xfrm>
              <a:off x="712775" y="3021062"/>
              <a:ext cx="1554454" cy="511571"/>
            </a:xfrm>
            <a:prstGeom prst="rect">
              <a:avLst/>
            </a:prstGeom>
            <a:noFill/>
          </p:spPr>
          <p:txBody>
            <a:bodyPr wrap="none" rtlCol="0">
              <a:spAutoFit/>
            </a:bodyPr>
            <a:lstStyle/>
            <a:p>
              <a:r>
                <a:rPr lang="zh-CN" altLang="en-US" sz="2000" dirty="0" smtClean="0">
                  <a:solidFill>
                    <a:srgbClr val="FFFFFF"/>
                  </a:solidFill>
                  <a:latin typeface="黑体"/>
                  <a:ea typeface="黑体"/>
                  <a:cs typeface="黑体"/>
                </a:rPr>
                <a:t>生态恢复</a:t>
              </a:r>
              <a:endParaRPr lang="en-US" sz="2000" dirty="0">
                <a:solidFill>
                  <a:srgbClr val="FFFFFF"/>
                </a:solidFill>
                <a:latin typeface="黑体"/>
                <a:ea typeface="黑体"/>
                <a:cs typeface="黑体"/>
              </a:endParaRPr>
            </a:p>
          </p:txBody>
        </p:sp>
        <p:sp>
          <p:nvSpPr>
            <p:cNvPr id="5" name="TextBox 4"/>
            <p:cNvSpPr txBox="1"/>
            <p:nvPr/>
          </p:nvSpPr>
          <p:spPr>
            <a:xfrm>
              <a:off x="7162800" y="3013863"/>
              <a:ext cx="1554454" cy="511571"/>
            </a:xfrm>
            <a:prstGeom prst="rect">
              <a:avLst/>
            </a:prstGeom>
            <a:noFill/>
          </p:spPr>
          <p:txBody>
            <a:bodyPr wrap="none" rtlCol="0">
              <a:spAutoFit/>
            </a:bodyPr>
            <a:lstStyle/>
            <a:p>
              <a:r>
                <a:rPr lang="zh-CN" altLang="en-US" sz="2000" dirty="0" smtClean="0">
                  <a:solidFill>
                    <a:srgbClr val="FFFFFF"/>
                  </a:solidFill>
                  <a:latin typeface="黑体"/>
                  <a:ea typeface="黑体"/>
                  <a:cs typeface="黑体"/>
                </a:rPr>
                <a:t>生态重建</a:t>
              </a:r>
              <a:endParaRPr lang="en-US" sz="2000" dirty="0">
                <a:solidFill>
                  <a:srgbClr val="FFFFFF"/>
                </a:solidFill>
                <a:latin typeface="黑体"/>
                <a:ea typeface="黑体"/>
                <a:cs typeface="黑体"/>
              </a:endParaRPr>
            </a:p>
          </p:txBody>
        </p:sp>
        <p:cxnSp>
          <p:nvCxnSpPr>
            <p:cNvPr id="7" name="Straight Arrow Connector 6"/>
            <p:cNvCxnSpPr/>
            <p:nvPr/>
          </p:nvCxnSpPr>
          <p:spPr>
            <a:xfrm flipH="1" flipV="1">
              <a:off x="5791200" y="2667000"/>
              <a:ext cx="1371600" cy="68318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438400" y="2667000"/>
              <a:ext cx="1295400" cy="6686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67000" y="2590800"/>
              <a:ext cx="2057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181600" y="2590800"/>
              <a:ext cx="106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4"/>
            <a:stretch>
              <a:fillRect/>
            </a:stretch>
          </p:blipFill>
          <p:spPr>
            <a:xfrm>
              <a:off x="35560" y="1503333"/>
              <a:ext cx="2326640" cy="1239867"/>
            </a:xfrm>
            <a:prstGeom prst="rect">
              <a:avLst/>
            </a:prstGeom>
          </p:spPr>
        </p:pic>
        <p:sp>
          <p:nvSpPr>
            <p:cNvPr id="25" name="TextBox 24"/>
            <p:cNvSpPr txBox="1"/>
            <p:nvPr/>
          </p:nvSpPr>
          <p:spPr>
            <a:xfrm>
              <a:off x="214884" y="2388806"/>
              <a:ext cx="998704" cy="432867"/>
            </a:xfrm>
            <a:prstGeom prst="rect">
              <a:avLst/>
            </a:prstGeom>
            <a:noFill/>
          </p:spPr>
          <p:txBody>
            <a:bodyPr wrap="none" rtlCol="0">
              <a:spAutoFit/>
            </a:bodyPr>
            <a:lstStyle/>
            <a:p>
              <a:r>
                <a:rPr lang="en-US" sz="1600" dirty="0" smtClean="0"/>
                <a:t>(2004)</a:t>
              </a:r>
              <a:endParaRPr lang="en-US" sz="1600" dirty="0"/>
            </a:p>
          </p:txBody>
        </p:sp>
      </p:grpSp>
      <p:sp>
        <p:nvSpPr>
          <p:cNvPr id="27" name="Oval 26"/>
          <p:cNvSpPr/>
          <p:nvPr/>
        </p:nvSpPr>
        <p:spPr>
          <a:xfrm>
            <a:off x="3689706" y="2987981"/>
            <a:ext cx="2057400" cy="1818325"/>
          </a:xfrm>
          <a:prstGeom prst="ellipse">
            <a:avLst/>
          </a:prstGeom>
          <a:solidFill>
            <a:srgbClr val="78FD6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rPr>
              <a:t>Biodiversity &amp; Ecosystem Integrity</a:t>
            </a:r>
            <a:endParaRPr lang="en-US" sz="2000" b="1" dirty="0">
              <a:solidFill>
                <a:srgbClr val="FF0000"/>
              </a:solidFill>
            </a:endParaRPr>
          </a:p>
        </p:txBody>
      </p:sp>
      <p:sp>
        <p:nvSpPr>
          <p:cNvPr id="28" name="TextBox 27"/>
          <p:cNvSpPr txBox="1"/>
          <p:nvPr/>
        </p:nvSpPr>
        <p:spPr>
          <a:xfrm>
            <a:off x="1594206" y="5403684"/>
            <a:ext cx="7010400" cy="646331"/>
          </a:xfrm>
          <a:prstGeom prst="rect">
            <a:avLst/>
          </a:prstGeom>
          <a:solidFill>
            <a:schemeClr val="bg1"/>
          </a:solidFill>
          <a:ln>
            <a:solidFill>
              <a:srgbClr val="FFFF00"/>
            </a:solidFill>
          </a:ln>
        </p:spPr>
        <p:txBody>
          <a:bodyPr wrap="square" rtlCol="0">
            <a:spAutoFit/>
          </a:bodyPr>
          <a:lstStyle/>
          <a:p>
            <a:r>
              <a:rPr lang="en-US" b="1" dirty="0" smtClean="0">
                <a:solidFill>
                  <a:schemeClr val="accent2"/>
                </a:solidFill>
              </a:rPr>
              <a:t>Conservation</a:t>
            </a:r>
            <a:r>
              <a:rPr lang="en-US" dirty="0" smtClean="0"/>
              <a:t>: the process of protecting biodiversity and ecosystem integrity, focusing on intact or less degraded habitats.</a:t>
            </a:r>
            <a:endParaRPr lang="en-US" dirty="0"/>
          </a:p>
        </p:txBody>
      </p:sp>
      <p:sp>
        <p:nvSpPr>
          <p:cNvPr id="29" name="Up Arrow 28"/>
          <p:cNvSpPr/>
          <p:nvPr/>
        </p:nvSpPr>
        <p:spPr>
          <a:xfrm>
            <a:off x="4413606" y="4838295"/>
            <a:ext cx="609600" cy="5334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Up Arrow 29"/>
          <p:cNvSpPr/>
          <p:nvPr/>
        </p:nvSpPr>
        <p:spPr>
          <a:xfrm flipV="1">
            <a:off x="4413606" y="2454581"/>
            <a:ext cx="609600" cy="5334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889213" y="4861909"/>
            <a:ext cx="1800493" cy="369332"/>
          </a:xfrm>
          <a:prstGeom prst="rect">
            <a:avLst/>
          </a:prstGeom>
        </p:spPr>
        <p:txBody>
          <a:bodyPr wrap="none">
            <a:spAutoFit/>
          </a:bodyPr>
          <a:lstStyle/>
          <a:p>
            <a:r>
              <a:rPr lang="zh-CN" altLang="en-US" dirty="0" smtClean="0">
                <a:solidFill>
                  <a:srgbClr val="FFFFFF"/>
                </a:solidFill>
                <a:latin typeface="黑体"/>
                <a:ea typeface="黑体"/>
                <a:cs typeface="黑体"/>
              </a:rPr>
              <a:t>生物多样性保护</a:t>
            </a:r>
            <a:endParaRPr lang="en-US" dirty="0"/>
          </a:p>
        </p:txBody>
      </p:sp>
      <p:sp>
        <p:nvSpPr>
          <p:cNvPr id="32" name="Rectangle 31"/>
          <p:cNvSpPr/>
          <p:nvPr/>
        </p:nvSpPr>
        <p:spPr>
          <a:xfrm>
            <a:off x="5874798" y="4880053"/>
            <a:ext cx="1569660" cy="369332"/>
          </a:xfrm>
          <a:prstGeom prst="rect">
            <a:avLst/>
          </a:prstGeom>
        </p:spPr>
        <p:txBody>
          <a:bodyPr wrap="none">
            <a:spAutoFit/>
          </a:bodyPr>
          <a:lstStyle/>
          <a:p>
            <a:r>
              <a:rPr lang="zh-CN" altLang="en-US" dirty="0" smtClean="0">
                <a:solidFill>
                  <a:srgbClr val="FFFFFF"/>
                </a:solidFill>
                <a:latin typeface="黑体"/>
                <a:ea typeface="黑体"/>
                <a:cs typeface="黑体"/>
              </a:rPr>
              <a:t>生态系统保护</a:t>
            </a:r>
            <a:endParaRPr lang="en-US" dirty="0"/>
          </a:p>
        </p:txBody>
      </p:sp>
    </p:spTree>
    <p:extLst>
      <p:ext uri="{BB962C8B-B14F-4D97-AF65-F5344CB8AC3E}">
        <p14:creationId xmlns:p14="http://schemas.microsoft.com/office/powerpoint/2010/main" val="35572151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374107" y="6273224"/>
            <a:ext cx="7772400" cy="584776"/>
          </a:xfrm>
          <a:prstGeom prst="rect">
            <a:avLst/>
          </a:prstGeom>
          <a:solidFill>
            <a:schemeClr val="tx1"/>
          </a:solidFill>
        </p:spPr>
        <p:txBody>
          <a:bodyPr wrap="square" rtlCol="0">
            <a:spAutoFit/>
          </a:bodyPr>
          <a:lstStyle/>
          <a:p>
            <a:endParaRPr lang="en-US" sz="1600" dirty="0" smtClean="0">
              <a:latin typeface="黑体"/>
              <a:ea typeface="黑体"/>
              <a:cs typeface="黑体"/>
            </a:endParaRPr>
          </a:p>
          <a:p>
            <a:endParaRPr lang="en-US" sz="1600" dirty="0">
              <a:latin typeface="黑体"/>
              <a:ea typeface="黑体"/>
              <a:cs typeface="黑体"/>
            </a:endParaRPr>
          </a:p>
        </p:txBody>
      </p:sp>
      <p:graphicFrame>
        <p:nvGraphicFramePr>
          <p:cNvPr id="46" name="Table 45"/>
          <p:cNvGraphicFramePr>
            <a:graphicFrameLocks noGrp="1"/>
          </p:cNvGraphicFramePr>
          <p:nvPr>
            <p:extLst>
              <p:ext uri="{D42A27DB-BD31-4B8C-83A1-F6EECF244321}">
                <p14:modId xmlns:p14="http://schemas.microsoft.com/office/powerpoint/2010/main" val="2670218278"/>
              </p:ext>
            </p:extLst>
          </p:nvPr>
        </p:nvGraphicFramePr>
        <p:xfrm>
          <a:off x="0" y="25994"/>
          <a:ext cx="9144000" cy="1954314"/>
        </p:xfrm>
        <a:graphic>
          <a:graphicData uri="http://schemas.openxmlformats.org/drawingml/2006/table">
            <a:tbl>
              <a:tblPr firstRow="1" bandRow="1">
                <a:tableStyleId>{FABFCF23-3B69-468F-B69F-88F6DE6A72F2}</a:tableStyleId>
              </a:tblPr>
              <a:tblGrid>
                <a:gridCol w="3048000"/>
                <a:gridCol w="3048000"/>
                <a:gridCol w="3048000"/>
              </a:tblGrid>
              <a:tr h="291048">
                <a:tc>
                  <a:txBody>
                    <a:bodyPr/>
                    <a:lstStyle/>
                    <a:p>
                      <a:r>
                        <a:rPr lang="en-US" altLang="zh-CN" sz="1400" dirty="0" smtClean="0"/>
                        <a:t>Term (</a:t>
                      </a:r>
                      <a:r>
                        <a:rPr lang="zh-CN" altLang="en-US" sz="1400" dirty="0" smtClean="0"/>
                        <a:t>术语</a:t>
                      </a:r>
                      <a:r>
                        <a:rPr lang="en-US" altLang="zh-CN" sz="1400" dirty="0" smtClean="0"/>
                        <a:t>)</a:t>
                      </a:r>
                      <a:endParaRPr lang="en-US" sz="1400" dirty="0"/>
                    </a:p>
                  </a:txBody>
                  <a:tcPr/>
                </a:tc>
                <a:tc>
                  <a:txBody>
                    <a:bodyPr/>
                    <a:lstStyle/>
                    <a:p>
                      <a:r>
                        <a:rPr lang="en-US" sz="1400" dirty="0" smtClean="0"/>
                        <a:t>Reference/Target</a:t>
                      </a:r>
                      <a:endParaRPr lang="en-US" sz="1400" dirty="0"/>
                    </a:p>
                  </a:txBody>
                  <a:tcPr/>
                </a:tc>
                <a:tc>
                  <a:txBody>
                    <a:bodyPr/>
                    <a:lstStyle/>
                    <a:p>
                      <a:r>
                        <a:rPr lang="en-US" sz="1400" dirty="0" smtClean="0"/>
                        <a:t>Emphasis/Success Criteria</a:t>
                      </a:r>
                      <a:endParaRPr lang="en-US" sz="1400" dirty="0"/>
                    </a:p>
                  </a:txBody>
                  <a:tcPr/>
                </a:tc>
              </a:tr>
              <a:tr h="329903">
                <a:tc>
                  <a:txBody>
                    <a:bodyPr/>
                    <a:lstStyle/>
                    <a:p>
                      <a:r>
                        <a:rPr lang="en-US" sz="1400" dirty="0" smtClean="0"/>
                        <a:t>Restoration (</a:t>
                      </a:r>
                      <a:r>
                        <a:rPr lang="zh-CN" altLang="en-US" sz="1400" dirty="0" smtClean="0"/>
                        <a:t>恢复</a:t>
                      </a:r>
                      <a:r>
                        <a:rPr lang="en-US" sz="1400" dirty="0" smtClean="0"/>
                        <a:t>)</a:t>
                      </a:r>
                    </a:p>
                  </a:txBody>
                  <a:tcPr/>
                </a:tc>
                <a:tc>
                  <a:txBody>
                    <a:bodyPr/>
                    <a:lstStyle/>
                    <a:p>
                      <a:r>
                        <a:rPr lang="en-US" sz="1400" dirty="0" smtClean="0"/>
                        <a:t>Historical</a:t>
                      </a:r>
                      <a:r>
                        <a:rPr lang="en-US" sz="1400" baseline="0" dirty="0" smtClean="0"/>
                        <a:t>/Original</a:t>
                      </a:r>
                      <a:endParaRPr lang="en-US" sz="1400" dirty="0"/>
                    </a:p>
                  </a:txBody>
                  <a:tcPr/>
                </a:tc>
                <a:tc>
                  <a:txBody>
                    <a:bodyPr/>
                    <a:lstStyle/>
                    <a:p>
                      <a:r>
                        <a:rPr lang="en-US" sz="1400" dirty="0" smtClean="0"/>
                        <a:t>Structure &amp; Function</a:t>
                      </a:r>
                      <a:endParaRPr lang="en-US" sz="1400" dirty="0"/>
                    </a:p>
                  </a:txBody>
                  <a:tcPr/>
                </a:tc>
              </a:tr>
              <a:tr h="329903">
                <a:tc>
                  <a:txBody>
                    <a:bodyPr/>
                    <a:lstStyle/>
                    <a:p>
                      <a:r>
                        <a:rPr lang="en-US" sz="1400" dirty="0" smtClean="0"/>
                        <a:t>Rehabilitation (</a:t>
                      </a:r>
                      <a:r>
                        <a:rPr lang="zh-CN" altLang="en-US" sz="1400" dirty="0" smtClean="0"/>
                        <a:t>修复</a:t>
                      </a:r>
                      <a:r>
                        <a:rPr lang="en-US" sz="1400" dirty="0" smtClean="0"/>
                        <a:t>)</a:t>
                      </a:r>
                      <a:endParaRPr lang="en-US" sz="1400" dirty="0"/>
                    </a:p>
                  </a:txBody>
                  <a:tcPr/>
                </a:tc>
                <a:tc>
                  <a:txBody>
                    <a:bodyPr/>
                    <a:lstStyle/>
                    <a:p>
                      <a:r>
                        <a:rPr lang="en-US" sz="1400" dirty="0" smtClean="0"/>
                        <a:t>Historical/Original</a:t>
                      </a:r>
                      <a:endParaRPr lang="en-US" sz="1400" dirty="0"/>
                    </a:p>
                  </a:txBody>
                  <a:tcPr/>
                </a:tc>
                <a:tc>
                  <a:txBody>
                    <a:bodyPr/>
                    <a:lstStyle/>
                    <a:p>
                      <a:r>
                        <a:rPr lang="en-US" sz="1400" dirty="0" smtClean="0"/>
                        <a:t>Function </a:t>
                      </a:r>
                      <a:endParaRPr lang="en-US" sz="1400" dirty="0"/>
                    </a:p>
                  </a:txBody>
                  <a:tcPr/>
                </a:tc>
              </a:tr>
              <a:tr h="329903">
                <a:tc>
                  <a:txBody>
                    <a:bodyPr/>
                    <a:lstStyle/>
                    <a:p>
                      <a:r>
                        <a:rPr lang="en-US" sz="1400" dirty="0" smtClean="0"/>
                        <a:t>Reclamation (</a:t>
                      </a:r>
                      <a:r>
                        <a:rPr lang="zh-CN" altLang="en-US" sz="1400" dirty="0" smtClean="0"/>
                        <a:t>垦复</a:t>
                      </a:r>
                      <a:r>
                        <a:rPr lang="en-US" sz="1400" dirty="0" smtClean="0"/>
                        <a:t>)</a:t>
                      </a:r>
                      <a:endParaRPr lang="en-US" sz="1400" dirty="0"/>
                    </a:p>
                  </a:txBody>
                  <a:tcPr/>
                </a:tc>
                <a:tc>
                  <a:txBody>
                    <a:bodyPr/>
                    <a:lstStyle/>
                    <a:p>
                      <a:r>
                        <a:rPr lang="en-US" sz="1400" dirty="0" smtClean="0"/>
                        <a:t>Non-historic/</a:t>
                      </a:r>
                      <a:endParaRPr lang="en-US" sz="1400" dirty="0"/>
                    </a:p>
                  </a:txBody>
                  <a:tcPr/>
                </a:tc>
                <a:tc>
                  <a:txBody>
                    <a:bodyPr/>
                    <a:lstStyle/>
                    <a:p>
                      <a:r>
                        <a:rPr lang="en-US" sz="1400" dirty="0" smtClean="0"/>
                        <a:t>Function (present-day</a:t>
                      </a:r>
                      <a:r>
                        <a:rPr lang="en-US" sz="1400" baseline="0" dirty="0" smtClean="0"/>
                        <a:t> needs)</a:t>
                      </a:r>
                      <a:endParaRPr lang="en-US" sz="1400" dirty="0"/>
                    </a:p>
                  </a:txBody>
                  <a:tcPr/>
                </a:tc>
              </a:tr>
              <a:tr h="329903">
                <a:tc>
                  <a:txBody>
                    <a:bodyPr/>
                    <a:lstStyle/>
                    <a:p>
                      <a:r>
                        <a:rPr lang="en-US" sz="1400" dirty="0" smtClean="0"/>
                        <a:t>Ecological Engineering (</a:t>
                      </a:r>
                      <a:r>
                        <a:rPr lang="zh-CN" altLang="en-US" sz="1400" dirty="0" smtClean="0"/>
                        <a:t>生态工程</a:t>
                      </a:r>
                      <a:r>
                        <a:rPr lang="en-US" sz="1400" dirty="0" smtClean="0"/>
                        <a:t>)</a:t>
                      </a:r>
                      <a:endParaRPr lang="en-US" sz="1400" dirty="0"/>
                    </a:p>
                  </a:txBody>
                  <a:tcPr/>
                </a:tc>
                <a:tc>
                  <a:txBody>
                    <a:bodyPr/>
                    <a:lstStyle/>
                    <a:p>
                      <a:r>
                        <a:rPr lang="en-US" sz="1400" dirty="0" smtClean="0"/>
                        <a:t>Non-historic/designed</a:t>
                      </a:r>
                      <a:endParaRPr lang="en-US" sz="1400" dirty="0"/>
                    </a:p>
                  </a:txBody>
                  <a:tcPr/>
                </a:tc>
                <a:tc>
                  <a:txBody>
                    <a:bodyPr/>
                    <a:lstStyle/>
                    <a:p>
                      <a:r>
                        <a:rPr lang="en-US" sz="1400" dirty="0" smtClean="0"/>
                        <a:t>Function (present-day needs)</a:t>
                      </a:r>
                      <a:endParaRPr lang="en-US" sz="1400" dirty="0"/>
                    </a:p>
                  </a:txBody>
                  <a:tcPr/>
                </a:tc>
              </a:tr>
              <a:tr h="329903">
                <a:tc>
                  <a:txBody>
                    <a:bodyPr/>
                    <a:lstStyle/>
                    <a:p>
                      <a:r>
                        <a:rPr lang="en-US" altLang="zh-CN" sz="1400" dirty="0" smtClean="0"/>
                        <a:t>Ecological Reconstruction (</a:t>
                      </a:r>
                      <a:r>
                        <a:rPr lang="zh-CN" altLang="en-US" sz="1400" dirty="0" smtClean="0"/>
                        <a:t>生态重建</a:t>
                      </a:r>
                      <a:r>
                        <a:rPr lang="en-US" altLang="zh-CN" sz="1400" dirty="0" smtClean="0"/>
                        <a:t>)</a:t>
                      </a:r>
                      <a:endParaRPr lang="en-US" sz="1400" dirty="0"/>
                    </a:p>
                  </a:txBody>
                  <a:tcPr/>
                </a:tc>
                <a:tc>
                  <a:txBody>
                    <a:bodyPr/>
                    <a:lstStyle/>
                    <a:p>
                      <a:r>
                        <a:rPr lang="en-US" sz="1400" dirty="0" smtClean="0"/>
                        <a:t>Historical</a:t>
                      </a:r>
                      <a:r>
                        <a:rPr lang="en-US" sz="1400" baseline="0" dirty="0" smtClean="0"/>
                        <a:t> or non-historical</a:t>
                      </a:r>
                      <a:endParaRPr lang="en-US" sz="1400" dirty="0"/>
                    </a:p>
                  </a:txBody>
                  <a:tcPr/>
                </a:tc>
                <a:tc>
                  <a:txBody>
                    <a:bodyPr/>
                    <a:lstStyle/>
                    <a:p>
                      <a:r>
                        <a:rPr lang="en-US" sz="1400" dirty="0" smtClean="0"/>
                        <a:t>Structure</a:t>
                      </a:r>
                      <a:r>
                        <a:rPr lang="en-US" sz="1400" baseline="0" dirty="0" smtClean="0"/>
                        <a:t> &amp; function; or function only</a:t>
                      </a:r>
                      <a:endParaRPr lang="en-US" sz="1400" dirty="0"/>
                    </a:p>
                  </a:txBody>
                  <a:tcPr/>
                </a:tc>
              </a:tr>
            </a:tbl>
          </a:graphicData>
        </a:graphic>
      </p:graphicFrame>
      <p:grpSp>
        <p:nvGrpSpPr>
          <p:cNvPr id="63" name="Group 62"/>
          <p:cNvGrpSpPr/>
          <p:nvPr/>
        </p:nvGrpSpPr>
        <p:grpSpPr>
          <a:xfrm>
            <a:off x="0" y="2133600"/>
            <a:ext cx="9144000" cy="4504858"/>
            <a:chOff x="1066800" y="2638121"/>
            <a:chExt cx="6629400" cy="4099554"/>
          </a:xfrm>
          <a:noFill/>
          <a:effectLst>
            <a:outerShdw blurRad="50800" dist="38100" dir="2700000" algn="tl" rotWithShape="0">
              <a:prstClr val="black">
                <a:alpha val="40000"/>
              </a:prstClr>
            </a:outerShdw>
          </a:effectLst>
        </p:grpSpPr>
        <p:sp>
          <p:nvSpPr>
            <p:cNvPr id="62" name="Rectangle 61"/>
            <p:cNvSpPr/>
            <p:nvPr/>
          </p:nvSpPr>
          <p:spPr>
            <a:xfrm>
              <a:off x="1066800" y="2638121"/>
              <a:ext cx="6629400" cy="4099554"/>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黑体"/>
                <a:ea typeface="黑体"/>
                <a:cs typeface="黑体"/>
              </a:endParaRPr>
            </a:p>
          </p:txBody>
        </p:sp>
        <p:sp>
          <p:nvSpPr>
            <p:cNvPr id="9" name="TextBox 8"/>
            <p:cNvSpPr txBox="1"/>
            <p:nvPr/>
          </p:nvSpPr>
          <p:spPr>
            <a:xfrm>
              <a:off x="1282266" y="2638121"/>
              <a:ext cx="1472711" cy="336103"/>
            </a:xfrm>
            <a:prstGeom prst="rect">
              <a:avLst/>
            </a:prstGeom>
            <a:grpFill/>
          </p:spPr>
          <p:txBody>
            <a:bodyPr wrap="none" rtlCol="0">
              <a:spAutoFit/>
            </a:bodyPr>
            <a:lstStyle/>
            <a:p>
              <a:r>
                <a:rPr lang="en-US" altLang="zh-CN" dirty="0" smtClean="0">
                  <a:solidFill>
                    <a:srgbClr val="FFFF00"/>
                  </a:solidFill>
                  <a:latin typeface="黑体"/>
                  <a:ea typeface="黑体"/>
                  <a:cs typeface="黑体"/>
                </a:rPr>
                <a:t>Reference/Target</a:t>
              </a:r>
              <a:endParaRPr lang="en-US" dirty="0">
                <a:solidFill>
                  <a:srgbClr val="FFFF00"/>
                </a:solidFill>
                <a:latin typeface="黑体"/>
                <a:ea typeface="黑体"/>
                <a:cs typeface="黑体"/>
              </a:endParaRPr>
            </a:p>
          </p:txBody>
        </p:sp>
        <p:sp>
          <p:nvSpPr>
            <p:cNvPr id="10" name="TextBox 9"/>
            <p:cNvSpPr txBox="1"/>
            <p:nvPr/>
          </p:nvSpPr>
          <p:spPr>
            <a:xfrm>
              <a:off x="1992630" y="5960478"/>
              <a:ext cx="1547091" cy="308094"/>
            </a:xfrm>
            <a:prstGeom prst="rect">
              <a:avLst/>
            </a:prstGeom>
            <a:grpFill/>
          </p:spPr>
          <p:txBody>
            <a:bodyPr wrap="none" rtlCol="0">
              <a:spAutoFit/>
            </a:bodyPr>
            <a:lstStyle/>
            <a:p>
              <a:r>
                <a:rPr lang="en-US" altLang="zh-CN" sz="1600" dirty="0" smtClean="0">
                  <a:solidFill>
                    <a:srgbClr val="FFFFFF"/>
                  </a:solidFill>
                  <a:latin typeface="黑体"/>
                  <a:ea typeface="黑体"/>
                  <a:cs typeface="黑体"/>
                </a:rPr>
                <a:t>Ecosystem structure</a:t>
              </a:r>
              <a:endParaRPr lang="en-US" sz="1600" dirty="0">
                <a:solidFill>
                  <a:srgbClr val="FFFFFF"/>
                </a:solidFill>
                <a:latin typeface="黑体"/>
                <a:ea typeface="黑体"/>
                <a:cs typeface="黑体"/>
              </a:endParaRPr>
            </a:p>
          </p:txBody>
        </p:sp>
        <p:cxnSp>
          <p:nvCxnSpPr>
            <p:cNvPr id="38" name="Straight Connector 37"/>
            <p:cNvCxnSpPr/>
            <p:nvPr/>
          </p:nvCxnSpPr>
          <p:spPr>
            <a:xfrm>
              <a:off x="1992630" y="3040482"/>
              <a:ext cx="12536" cy="2809986"/>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005166" y="5850468"/>
              <a:ext cx="538623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260307" y="5960478"/>
              <a:ext cx="1472711" cy="308094"/>
            </a:xfrm>
            <a:prstGeom prst="rect">
              <a:avLst/>
            </a:prstGeom>
            <a:grpFill/>
          </p:spPr>
          <p:txBody>
            <a:bodyPr wrap="none" rtlCol="0">
              <a:spAutoFit/>
            </a:bodyPr>
            <a:lstStyle/>
            <a:p>
              <a:r>
                <a:rPr lang="en-US" altLang="zh-CN" sz="1600" dirty="0" smtClean="0">
                  <a:solidFill>
                    <a:srgbClr val="FFFFFF"/>
                  </a:solidFill>
                  <a:latin typeface="黑体"/>
                  <a:ea typeface="黑体"/>
                  <a:cs typeface="黑体"/>
                </a:rPr>
                <a:t>Ecosystem function</a:t>
              </a:r>
              <a:endParaRPr lang="en-US" sz="1600" dirty="0">
                <a:solidFill>
                  <a:srgbClr val="FFFFFF"/>
                </a:solidFill>
                <a:latin typeface="黑体"/>
                <a:ea typeface="黑体"/>
                <a:cs typeface="黑体"/>
              </a:endParaRPr>
            </a:p>
          </p:txBody>
        </p:sp>
        <p:sp>
          <p:nvSpPr>
            <p:cNvPr id="44" name="Oval 43"/>
            <p:cNvSpPr/>
            <p:nvPr/>
          </p:nvSpPr>
          <p:spPr>
            <a:xfrm>
              <a:off x="2282190" y="2944059"/>
              <a:ext cx="3262263" cy="1273738"/>
            </a:xfrm>
            <a:prstGeom prst="ellipse">
              <a:avLst/>
            </a:prstGeom>
            <a:grp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黑体"/>
                  <a:ea typeface="黑体"/>
                  <a:cs typeface="黑体"/>
                </a:rPr>
                <a:t>Restoration</a:t>
              </a:r>
              <a:endParaRPr lang="en-US" dirty="0">
                <a:latin typeface="黑体"/>
                <a:ea typeface="黑体"/>
                <a:cs typeface="黑体"/>
              </a:endParaRPr>
            </a:p>
          </p:txBody>
        </p:sp>
        <p:sp>
          <p:nvSpPr>
            <p:cNvPr id="50" name="Rectangle 49"/>
            <p:cNvSpPr/>
            <p:nvPr/>
          </p:nvSpPr>
          <p:spPr>
            <a:xfrm rot="16200000">
              <a:off x="1022956" y="3323216"/>
              <a:ext cx="1195033" cy="423963"/>
            </a:xfrm>
            <a:prstGeom prst="rect">
              <a:avLst/>
            </a:prstGeom>
            <a:grpFill/>
          </p:spPr>
          <p:txBody>
            <a:bodyPr wrap="none">
              <a:spAutoFit/>
            </a:bodyPr>
            <a:lstStyle/>
            <a:p>
              <a:pPr algn="ctr"/>
              <a:r>
                <a:rPr lang="en-US" sz="1600" dirty="0">
                  <a:solidFill>
                    <a:schemeClr val="bg1"/>
                  </a:solidFill>
                  <a:latin typeface="黑体"/>
                  <a:ea typeface="黑体"/>
                  <a:cs typeface="黑体"/>
                </a:rPr>
                <a:t>Historical</a:t>
              </a:r>
              <a:r>
                <a:rPr lang="en-US" sz="1600" dirty="0" smtClean="0">
                  <a:solidFill>
                    <a:schemeClr val="bg1"/>
                  </a:solidFill>
                  <a:latin typeface="黑体"/>
                  <a:ea typeface="黑体"/>
                  <a:cs typeface="黑体"/>
                </a:rPr>
                <a:t>/</a:t>
              </a:r>
            </a:p>
            <a:p>
              <a:pPr algn="ctr"/>
              <a:r>
                <a:rPr lang="en-US" sz="1600" dirty="0" smtClean="0">
                  <a:solidFill>
                    <a:schemeClr val="bg1"/>
                  </a:solidFill>
                  <a:latin typeface="黑体"/>
                  <a:ea typeface="黑体"/>
                  <a:cs typeface="黑体"/>
                </a:rPr>
                <a:t>Original</a:t>
              </a:r>
              <a:endParaRPr lang="en-US" sz="1600" dirty="0">
                <a:solidFill>
                  <a:schemeClr val="bg1"/>
                </a:solidFill>
                <a:latin typeface="黑体"/>
                <a:ea typeface="黑体"/>
                <a:cs typeface="黑体"/>
              </a:endParaRPr>
            </a:p>
          </p:txBody>
        </p:sp>
        <p:sp>
          <p:nvSpPr>
            <p:cNvPr id="51" name="Rectangle 50"/>
            <p:cNvSpPr/>
            <p:nvPr/>
          </p:nvSpPr>
          <p:spPr>
            <a:xfrm rot="16200000">
              <a:off x="742872" y="5093784"/>
              <a:ext cx="1755204" cy="423963"/>
            </a:xfrm>
            <a:prstGeom prst="rect">
              <a:avLst/>
            </a:prstGeom>
            <a:grpFill/>
          </p:spPr>
          <p:txBody>
            <a:bodyPr wrap="none">
              <a:spAutoFit/>
            </a:bodyPr>
            <a:lstStyle/>
            <a:p>
              <a:pPr algn="ctr"/>
              <a:r>
                <a:rPr lang="en-US" altLang="zh-CN" sz="1600" dirty="0" smtClean="0">
                  <a:solidFill>
                    <a:schemeClr val="bg1"/>
                  </a:solidFill>
                  <a:latin typeface="黑体"/>
                  <a:ea typeface="黑体"/>
                  <a:cs typeface="黑体"/>
                </a:rPr>
                <a:t>Non-historical</a:t>
              </a:r>
              <a:r>
                <a:rPr lang="en-US" sz="1600" dirty="0" smtClean="0">
                  <a:solidFill>
                    <a:schemeClr val="bg1"/>
                  </a:solidFill>
                  <a:latin typeface="黑体"/>
                  <a:ea typeface="黑体"/>
                  <a:cs typeface="黑体"/>
                </a:rPr>
                <a:t>/</a:t>
              </a:r>
            </a:p>
            <a:p>
              <a:pPr algn="ctr"/>
              <a:r>
                <a:rPr lang="en-US" sz="1600" dirty="0" smtClean="0">
                  <a:solidFill>
                    <a:schemeClr val="bg1"/>
                  </a:solidFill>
                  <a:latin typeface="黑体"/>
                  <a:ea typeface="黑体"/>
                  <a:cs typeface="黑体"/>
                </a:rPr>
                <a:t>Present-day needs</a:t>
              </a:r>
              <a:endParaRPr lang="en-US" sz="1600" dirty="0">
                <a:solidFill>
                  <a:schemeClr val="bg1"/>
                </a:solidFill>
                <a:latin typeface="黑体"/>
                <a:ea typeface="黑体"/>
                <a:cs typeface="黑体"/>
              </a:endParaRPr>
            </a:p>
          </p:txBody>
        </p:sp>
        <p:sp>
          <p:nvSpPr>
            <p:cNvPr id="52" name="Oval 51"/>
            <p:cNvSpPr/>
            <p:nvPr/>
          </p:nvSpPr>
          <p:spPr>
            <a:xfrm>
              <a:off x="5047197" y="2990496"/>
              <a:ext cx="2344203" cy="1089404"/>
            </a:xfrm>
            <a:prstGeom prst="ellipse">
              <a:avLst/>
            </a:prstGeom>
            <a:grp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黑体"/>
                  <a:ea typeface="黑体"/>
                  <a:cs typeface="黑体"/>
                </a:rPr>
                <a:t>Rehabilitation</a:t>
              </a:r>
              <a:endParaRPr lang="en-US" dirty="0">
                <a:latin typeface="黑体"/>
                <a:ea typeface="黑体"/>
                <a:cs typeface="黑体"/>
              </a:endParaRPr>
            </a:p>
          </p:txBody>
        </p:sp>
        <p:sp>
          <p:nvSpPr>
            <p:cNvPr id="53" name="Oval 52"/>
            <p:cNvSpPr/>
            <p:nvPr/>
          </p:nvSpPr>
          <p:spPr>
            <a:xfrm>
              <a:off x="5047197" y="3747629"/>
              <a:ext cx="2292628" cy="1107707"/>
            </a:xfrm>
            <a:prstGeom prst="ellipse">
              <a:avLst/>
            </a:prstGeom>
            <a:grp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黑体"/>
                  <a:ea typeface="黑体"/>
                  <a:cs typeface="黑体"/>
                </a:rPr>
                <a:t>Reclamation</a:t>
              </a:r>
              <a:endParaRPr lang="en-US" dirty="0">
                <a:latin typeface="黑体"/>
                <a:ea typeface="黑体"/>
                <a:cs typeface="黑体"/>
              </a:endParaRPr>
            </a:p>
          </p:txBody>
        </p:sp>
        <p:sp>
          <p:nvSpPr>
            <p:cNvPr id="55" name="Oval 54"/>
            <p:cNvSpPr/>
            <p:nvPr/>
          </p:nvSpPr>
          <p:spPr>
            <a:xfrm>
              <a:off x="5129378" y="4649104"/>
              <a:ext cx="2210449" cy="1094827"/>
            </a:xfrm>
            <a:prstGeom prst="ellipse">
              <a:avLst/>
            </a:prstGeom>
            <a:grp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黑体"/>
                  <a:ea typeface="黑体"/>
                  <a:cs typeface="黑体"/>
                </a:rPr>
                <a:t>Ecological Engineering</a:t>
              </a:r>
              <a:endParaRPr lang="en-US" dirty="0">
                <a:latin typeface="黑体"/>
                <a:ea typeface="黑体"/>
                <a:cs typeface="黑体"/>
              </a:endParaRPr>
            </a:p>
          </p:txBody>
        </p:sp>
        <p:sp>
          <p:nvSpPr>
            <p:cNvPr id="58" name="TextBox 57"/>
            <p:cNvSpPr txBox="1"/>
            <p:nvPr/>
          </p:nvSpPr>
          <p:spPr>
            <a:xfrm>
              <a:off x="3342323" y="6397857"/>
              <a:ext cx="2365057" cy="336103"/>
            </a:xfrm>
            <a:prstGeom prst="rect">
              <a:avLst/>
            </a:prstGeom>
            <a:grpFill/>
          </p:spPr>
          <p:txBody>
            <a:bodyPr wrap="square" rtlCol="0">
              <a:spAutoFit/>
            </a:bodyPr>
            <a:lstStyle/>
            <a:p>
              <a:r>
                <a:rPr lang="en-US" altLang="zh-CN" dirty="0" smtClean="0">
                  <a:solidFill>
                    <a:srgbClr val="FFFF00"/>
                  </a:solidFill>
                  <a:latin typeface="黑体"/>
                  <a:ea typeface="黑体"/>
                  <a:cs typeface="黑体"/>
                </a:rPr>
                <a:t>Emphasis/Success Criteria</a:t>
              </a:r>
              <a:endParaRPr lang="en-US" dirty="0">
                <a:solidFill>
                  <a:srgbClr val="FFFF00"/>
                </a:solidFill>
                <a:latin typeface="黑体"/>
                <a:ea typeface="黑体"/>
                <a:cs typeface="黑体"/>
              </a:endParaRPr>
            </a:p>
          </p:txBody>
        </p:sp>
      </p:grpSp>
      <p:sp>
        <p:nvSpPr>
          <p:cNvPr id="20" name="Oval 19"/>
          <p:cNvSpPr/>
          <p:nvPr/>
        </p:nvSpPr>
        <p:spPr>
          <a:xfrm>
            <a:off x="2971800" y="3352800"/>
            <a:ext cx="3886200" cy="2193667"/>
          </a:xfrm>
          <a:prstGeom prst="ellipse">
            <a:avLst/>
          </a:prstGeom>
          <a:noFill/>
          <a:ln w="28575" cmpd="sng">
            <a:solidFill>
              <a:schemeClr val="bg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黑体"/>
                <a:ea typeface="黑体"/>
                <a:cs typeface="黑体"/>
              </a:rPr>
              <a:t>Ecological </a:t>
            </a:r>
          </a:p>
          <a:p>
            <a:pPr algn="ctr"/>
            <a:r>
              <a:rPr lang="en-US" dirty="0" smtClean="0">
                <a:latin typeface="黑体"/>
                <a:ea typeface="黑体"/>
                <a:cs typeface="黑体"/>
              </a:rPr>
              <a:t>Reconstruction</a:t>
            </a:r>
            <a:endParaRPr lang="en-US" dirty="0">
              <a:latin typeface="黑体"/>
              <a:ea typeface="黑体"/>
              <a:cs typeface="黑体"/>
            </a:endParaRPr>
          </a:p>
        </p:txBody>
      </p:sp>
      <p:pic>
        <p:nvPicPr>
          <p:cNvPr id="19" name="Picture 18" descr="CHESS_Logo_imgOn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 y="6252319"/>
            <a:ext cx="680720" cy="600601"/>
          </a:xfrm>
          <a:prstGeom prst="rect">
            <a:avLst/>
          </a:prstGeom>
        </p:spPr>
      </p:pic>
      <p:sp>
        <p:nvSpPr>
          <p:cNvPr id="2" name="Rectangle 1"/>
          <p:cNvSpPr/>
          <p:nvPr/>
        </p:nvSpPr>
        <p:spPr>
          <a:xfrm>
            <a:off x="4248834" y="2667000"/>
            <a:ext cx="646331" cy="369332"/>
          </a:xfrm>
          <a:prstGeom prst="rect">
            <a:avLst/>
          </a:prstGeom>
        </p:spPr>
        <p:txBody>
          <a:bodyPr wrap="none">
            <a:spAutoFit/>
          </a:bodyPr>
          <a:lstStyle/>
          <a:p>
            <a:r>
              <a:rPr lang="zh-CN" altLang="en-US" dirty="0">
                <a:solidFill>
                  <a:srgbClr val="FFFFFF"/>
                </a:solidFill>
                <a:latin typeface="黑体"/>
                <a:ea typeface="黑体"/>
                <a:cs typeface="黑体"/>
              </a:rPr>
              <a:t>恢复</a:t>
            </a:r>
            <a:endParaRPr lang="en-US" dirty="0">
              <a:solidFill>
                <a:srgbClr val="FFFFFF"/>
              </a:solidFill>
              <a:latin typeface="黑体"/>
              <a:ea typeface="黑体"/>
              <a:cs typeface="黑体"/>
            </a:endParaRPr>
          </a:p>
        </p:txBody>
      </p:sp>
      <p:sp>
        <p:nvSpPr>
          <p:cNvPr id="3" name="Rectangle 2"/>
          <p:cNvSpPr/>
          <p:nvPr/>
        </p:nvSpPr>
        <p:spPr>
          <a:xfrm>
            <a:off x="7772400" y="3828641"/>
            <a:ext cx="646331" cy="369332"/>
          </a:xfrm>
          <a:prstGeom prst="rect">
            <a:avLst/>
          </a:prstGeom>
        </p:spPr>
        <p:txBody>
          <a:bodyPr wrap="none">
            <a:spAutoFit/>
          </a:bodyPr>
          <a:lstStyle/>
          <a:p>
            <a:r>
              <a:rPr lang="zh-CN" altLang="en-US" dirty="0">
                <a:solidFill>
                  <a:srgbClr val="FFFFFF"/>
                </a:solidFill>
                <a:latin typeface="黑体"/>
                <a:ea typeface="黑体"/>
                <a:cs typeface="黑体"/>
              </a:rPr>
              <a:t>垦复</a:t>
            </a:r>
            <a:endParaRPr lang="en-US" dirty="0">
              <a:solidFill>
                <a:srgbClr val="FFFFFF"/>
              </a:solidFill>
              <a:latin typeface="黑体"/>
              <a:ea typeface="黑体"/>
              <a:cs typeface="黑体"/>
            </a:endParaRPr>
          </a:p>
        </p:txBody>
      </p:sp>
      <p:sp>
        <p:nvSpPr>
          <p:cNvPr id="4" name="Rectangle 3"/>
          <p:cNvSpPr/>
          <p:nvPr/>
        </p:nvSpPr>
        <p:spPr>
          <a:xfrm>
            <a:off x="7924800" y="2966271"/>
            <a:ext cx="646331" cy="369332"/>
          </a:xfrm>
          <a:prstGeom prst="rect">
            <a:avLst/>
          </a:prstGeom>
        </p:spPr>
        <p:txBody>
          <a:bodyPr wrap="none">
            <a:spAutoFit/>
          </a:bodyPr>
          <a:lstStyle/>
          <a:p>
            <a:r>
              <a:rPr lang="zh-CN" altLang="en-US" dirty="0">
                <a:solidFill>
                  <a:srgbClr val="FFFFFF"/>
                </a:solidFill>
                <a:latin typeface="黑体"/>
                <a:ea typeface="黑体"/>
                <a:cs typeface="黑体"/>
              </a:rPr>
              <a:t>修复</a:t>
            </a:r>
            <a:endParaRPr lang="en-US" dirty="0">
              <a:solidFill>
                <a:srgbClr val="FFFFFF"/>
              </a:solidFill>
              <a:latin typeface="黑体"/>
              <a:ea typeface="黑体"/>
              <a:cs typeface="黑体"/>
            </a:endParaRPr>
          </a:p>
        </p:txBody>
      </p:sp>
      <p:sp>
        <p:nvSpPr>
          <p:cNvPr id="5" name="Rectangle 4"/>
          <p:cNvSpPr/>
          <p:nvPr/>
        </p:nvSpPr>
        <p:spPr>
          <a:xfrm>
            <a:off x="7815474" y="4648200"/>
            <a:ext cx="646993" cy="669667"/>
          </a:xfrm>
          <a:prstGeom prst="rect">
            <a:avLst/>
          </a:prstGeom>
        </p:spPr>
        <p:txBody>
          <a:bodyPr wrap="square">
            <a:spAutoFit/>
          </a:bodyPr>
          <a:lstStyle/>
          <a:p>
            <a:r>
              <a:rPr lang="zh-CN" altLang="en-US" dirty="0">
                <a:solidFill>
                  <a:srgbClr val="FFFFFF"/>
                </a:solidFill>
                <a:latin typeface="黑体"/>
                <a:ea typeface="黑体"/>
                <a:cs typeface="黑体"/>
              </a:rPr>
              <a:t>生态工程</a:t>
            </a:r>
            <a:endParaRPr lang="en-US" dirty="0">
              <a:solidFill>
                <a:srgbClr val="FFFFFF"/>
              </a:solidFill>
              <a:latin typeface="黑体"/>
              <a:ea typeface="黑体"/>
              <a:cs typeface="黑体"/>
            </a:endParaRPr>
          </a:p>
        </p:txBody>
      </p:sp>
      <p:sp>
        <p:nvSpPr>
          <p:cNvPr id="6" name="Rectangle 5"/>
          <p:cNvSpPr/>
          <p:nvPr/>
        </p:nvSpPr>
        <p:spPr>
          <a:xfrm>
            <a:off x="4397447" y="4948535"/>
            <a:ext cx="1107996" cy="369332"/>
          </a:xfrm>
          <a:prstGeom prst="rect">
            <a:avLst/>
          </a:prstGeom>
        </p:spPr>
        <p:txBody>
          <a:bodyPr wrap="none">
            <a:spAutoFit/>
          </a:bodyPr>
          <a:lstStyle/>
          <a:p>
            <a:r>
              <a:rPr lang="zh-CN" altLang="en-US" dirty="0">
                <a:solidFill>
                  <a:srgbClr val="FFFFFF"/>
                </a:solidFill>
                <a:latin typeface="黑体"/>
                <a:ea typeface="黑体"/>
                <a:cs typeface="黑体"/>
              </a:rPr>
              <a:t>生态重建</a:t>
            </a:r>
            <a:endParaRPr lang="en-US" dirty="0">
              <a:solidFill>
                <a:srgbClr val="FFFFFF"/>
              </a:solidFill>
              <a:latin typeface="黑体"/>
              <a:ea typeface="黑体"/>
              <a:cs typeface="黑体"/>
            </a:endParaRPr>
          </a:p>
        </p:txBody>
      </p:sp>
    </p:spTree>
    <p:extLst>
      <p:ext uri="{BB962C8B-B14F-4D97-AF65-F5344CB8AC3E}">
        <p14:creationId xmlns:p14="http://schemas.microsoft.com/office/powerpoint/2010/main" val="4635747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200400"/>
            <a:ext cx="7706360" cy="3036729"/>
          </a:xfrm>
          <a:prstGeom prst="rect">
            <a:avLst/>
          </a:prstGeom>
          <a:noFill/>
          <a:ln>
            <a:noFill/>
          </a:ln>
        </p:spPr>
        <p:txBody>
          <a:bodyPr wrap="square" rtlCol="0">
            <a:spAutoFit/>
          </a:bodyPr>
          <a:lstStyle/>
          <a:p>
            <a:pPr marL="342900" indent="-342900">
              <a:lnSpc>
                <a:spcPct val="150000"/>
              </a:lnSpc>
              <a:buFont typeface="+mj-lt"/>
              <a:buAutoNum type="arabicPeriod"/>
            </a:pPr>
            <a:r>
              <a:rPr lang="en-US" sz="2400" dirty="0" smtClean="0">
                <a:solidFill>
                  <a:schemeClr val="bg1"/>
                </a:solidFill>
              </a:rPr>
              <a:t>Landscape </a:t>
            </a:r>
            <a:r>
              <a:rPr lang="en-US" sz="2400" dirty="0" smtClean="0">
                <a:solidFill>
                  <a:schemeClr val="bg1"/>
                </a:solidFill>
              </a:rPr>
              <a:t>pattern matters</a:t>
            </a:r>
            <a:r>
              <a:rPr lang="en-US" sz="2400" dirty="0" smtClean="0">
                <a:solidFill>
                  <a:schemeClr val="bg1"/>
                </a:solidFill>
              </a:rPr>
              <a:t>.</a:t>
            </a:r>
          </a:p>
          <a:p>
            <a:pPr marL="342900" indent="-342900">
              <a:lnSpc>
                <a:spcPct val="150000"/>
              </a:lnSpc>
              <a:buFont typeface="+mj-lt"/>
              <a:buAutoNum type="arabicPeriod"/>
            </a:pPr>
            <a:r>
              <a:rPr lang="en-US" sz="2400" dirty="0" smtClean="0">
                <a:solidFill>
                  <a:schemeClr val="bg1"/>
                </a:solidFill>
              </a:rPr>
              <a:t>Scale matters.</a:t>
            </a:r>
          </a:p>
          <a:p>
            <a:pPr marL="342900" indent="-342900">
              <a:lnSpc>
                <a:spcPct val="150000"/>
              </a:lnSpc>
              <a:buFont typeface="+mj-lt"/>
              <a:buAutoNum type="arabicPeriod"/>
            </a:pPr>
            <a:r>
              <a:rPr lang="en-US" sz="2400" dirty="0" smtClean="0">
                <a:solidFill>
                  <a:schemeClr val="bg1"/>
                </a:solidFill>
              </a:rPr>
              <a:t>History matters</a:t>
            </a:r>
            <a:r>
              <a:rPr lang="en-US" sz="2400" dirty="0" smtClean="0">
                <a:solidFill>
                  <a:schemeClr val="bg1"/>
                </a:solidFill>
              </a:rPr>
              <a:t>.</a:t>
            </a:r>
          </a:p>
          <a:p>
            <a:pPr marL="342900" indent="-342900">
              <a:lnSpc>
                <a:spcPct val="150000"/>
              </a:lnSpc>
              <a:buFont typeface="+mj-lt"/>
              <a:buAutoNum type="arabicPeriod"/>
            </a:pPr>
            <a:r>
              <a:rPr lang="en-US" sz="2400" dirty="0" smtClean="0">
                <a:solidFill>
                  <a:schemeClr val="bg1"/>
                </a:solidFill>
              </a:rPr>
              <a:t>Climate </a:t>
            </a:r>
            <a:r>
              <a:rPr lang="en-US" sz="2400" dirty="0">
                <a:solidFill>
                  <a:schemeClr val="bg1"/>
                </a:solidFill>
              </a:rPr>
              <a:t>change </a:t>
            </a:r>
            <a:r>
              <a:rPr lang="en-US" sz="2400" dirty="0" smtClean="0">
                <a:solidFill>
                  <a:schemeClr val="bg1"/>
                </a:solidFill>
              </a:rPr>
              <a:t>matters.</a:t>
            </a:r>
          </a:p>
          <a:p>
            <a:pPr marL="342900" indent="-342900">
              <a:lnSpc>
                <a:spcPct val="150000"/>
              </a:lnSpc>
              <a:buFont typeface="+mj-lt"/>
              <a:buAutoNum type="arabicPeriod"/>
            </a:pPr>
            <a:r>
              <a:rPr lang="en-US" sz="2400" dirty="0" smtClean="0">
                <a:solidFill>
                  <a:schemeClr val="bg1"/>
                </a:solidFill>
              </a:rPr>
              <a:t>Ecosystem services matter.</a:t>
            </a:r>
          </a:p>
          <a:p>
            <a:pPr>
              <a:lnSpc>
                <a:spcPct val="150000"/>
              </a:lnSpc>
            </a:pPr>
            <a:endParaRPr lang="en-US" sz="800" dirty="0" smtClean="0">
              <a:solidFill>
                <a:schemeClr val="bg1"/>
              </a:solidFill>
            </a:endParaRPr>
          </a:p>
        </p:txBody>
      </p:sp>
      <p:sp>
        <p:nvSpPr>
          <p:cNvPr id="4" name="TextBox 3"/>
          <p:cNvSpPr txBox="1"/>
          <p:nvPr/>
        </p:nvSpPr>
        <p:spPr>
          <a:xfrm>
            <a:off x="76200" y="1066800"/>
            <a:ext cx="8991600" cy="461665"/>
          </a:xfrm>
          <a:prstGeom prst="rect">
            <a:avLst/>
          </a:prstGeom>
          <a:noFill/>
        </p:spPr>
        <p:txBody>
          <a:bodyPr wrap="square" rtlCol="0">
            <a:spAutoFit/>
          </a:bodyPr>
          <a:lstStyle/>
          <a:p>
            <a:pPr algn="ctr"/>
            <a:r>
              <a:rPr lang="en-US" sz="2400" dirty="0" smtClean="0">
                <a:solidFill>
                  <a:srgbClr val="FFFF00"/>
                </a:solidFill>
              </a:rPr>
              <a:t>Landscape Ecological Principles for Conservation </a:t>
            </a:r>
            <a:r>
              <a:rPr lang="en-US" sz="2400" dirty="0" smtClean="0">
                <a:solidFill>
                  <a:srgbClr val="FFFF00"/>
                </a:solidFill>
              </a:rPr>
              <a:t>&amp; Restoration</a:t>
            </a:r>
            <a:endParaRPr lang="en-US" sz="2400" dirty="0">
              <a:solidFill>
                <a:srgbClr val="FFFF00"/>
              </a:solidFill>
            </a:endParaRPr>
          </a:p>
        </p:txBody>
      </p:sp>
      <p:sp>
        <p:nvSpPr>
          <p:cNvPr id="2" name="TextBox 1"/>
          <p:cNvSpPr txBox="1"/>
          <p:nvPr/>
        </p:nvSpPr>
        <p:spPr>
          <a:xfrm>
            <a:off x="914400" y="1976903"/>
            <a:ext cx="7620000" cy="461665"/>
          </a:xfrm>
          <a:prstGeom prst="rect">
            <a:avLst/>
          </a:prstGeom>
          <a:noFill/>
          <a:ln>
            <a:solidFill>
              <a:srgbClr val="FFFFFF"/>
            </a:solidFill>
          </a:ln>
        </p:spPr>
        <p:txBody>
          <a:bodyPr wrap="square" rtlCol="0">
            <a:spAutoFit/>
          </a:bodyPr>
          <a:lstStyle/>
          <a:p>
            <a:r>
              <a:rPr lang="en-US" sz="2400" dirty="0">
                <a:solidFill>
                  <a:srgbClr val="FFFFFF"/>
                </a:solidFill>
              </a:rPr>
              <a:t>1 </a:t>
            </a:r>
            <a:r>
              <a:rPr lang="en-US" sz="2400" dirty="0" smtClean="0">
                <a:solidFill>
                  <a:srgbClr val="FFFFFF"/>
                </a:solidFill>
              </a:rPr>
              <a:t>goal and 5 principles (</a:t>
            </a:r>
            <a:r>
              <a:rPr lang="en-US" altLang="zh-CN" sz="2400" dirty="0">
                <a:solidFill>
                  <a:srgbClr val="FFFFFF"/>
                </a:solidFill>
              </a:rPr>
              <a:t>1</a:t>
            </a:r>
            <a:r>
              <a:rPr lang="zh-CN" altLang="en-US" sz="2400" dirty="0">
                <a:solidFill>
                  <a:srgbClr val="FFFFFF"/>
                </a:solidFill>
              </a:rPr>
              <a:t>个最终</a:t>
            </a:r>
            <a:r>
              <a:rPr lang="zh-CN" altLang="en-US" sz="2400" dirty="0" smtClean="0">
                <a:solidFill>
                  <a:srgbClr val="FFFFFF"/>
                </a:solidFill>
              </a:rPr>
              <a:t>目标</a:t>
            </a:r>
            <a:r>
              <a:rPr lang="en-US" altLang="zh-CN" sz="2400" dirty="0" smtClean="0">
                <a:solidFill>
                  <a:srgbClr val="FFFFFF"/>
                </a:solidFill>
              </a:rPr>
              <a:t>, </a:t>
            </a:r>
            <a:r>
              <a:rPr lang="en-US" sz="2400" dirty="0" smtClean="0">
                <a:solidFill>
                  <a:srgbClr val="FFFFFF"/>
                </a:solidFill>
              </a:rPr>
              <a:t>5 </a:t>
            </a:r>
            <a:r>
              <a:rPr lang="zh-CN" altLang="en-US" sz="2400" dirty="0" smtClean="0">
                <a:solidFill>
                  <a:srgbClr val="FFFFFF"/>
                </a:solidFill>
              </a:rPr>
              <a:t>条基本原理）</a:t>
            </a:r>
            <a:r>
              <a:rPr lang="en-US" sz="2400" dirty="0" smtClean="0">
                <a:solidFill>
                  <a:srgbClr val="FFFFFF"/>
                </a:solidFill>
              </a:rPr>
              <a:t> </a:t>
            </a:r>
            <a:endParaRPr lang="en-US" sz="2400" dirty="0">
              <a:solidFill>
                <a:srgbClr val="FFFFFF"/>
              </a:solidFill>
            </a:endParaRPr>
          </a:p>
        </p:txBody>
      </p:sp>
      <p:sp>
        <p:nvSpPr>
          <p:cNvPr id="5" name="Rectangle 4"/>
          <p:cNvSpPr/>
          <p:nvPr/>
        </p:nvSpPr>
        <p:spPr>
          <a:xfrm>
            <a:off x="914400" y="2584847"/>
            <a:ext cx="5930981" cy="615553"/>
          </a:xfrm>
          <a:prstGeom prst="rect">
            <a:avLst/>
          </a:prstGeom>
        </p:spPr>
        <p:txBody>
          <a:bodyPr wrap="none">
            <a:spAutoFit/>
          </a:bodyPr>
          <a:lstStyle/>
          <a:p>
            <a:pPr>
              <a:lnSpc>
                <a:spcPct val="150000"/>
              </a:lnSpc>
            </a:pPr>
            <a:r>
              <a:rPr lang="en-US" sz="2400" b="1" dirty="0">
                <a:solidFill>
                  <a:srgbClr val="FFFF00"/>
                </a:solidFill>
              </a:rPr>
              <a:t>Ultimate goal: Sustainability = ES + HW</a:t>
            </a:r>
          </a:p>
        </p:txBody>
      </p:sp>
    </p:spTree>
    <p:extLst>
      <p:ext uri="{BB962C8B-B14F-4D97-AF65-F5344CB8AC3E}">
        <p14:creationId xmlns:p14="http://schemas.microsoft.com/office/powerpoint/2010/main" val="1350978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114800" y="4572000"/>
            <a:ext cx="4876800" cy="1709002"/>
          </a:xfrm>
          <a:prstGeom prst="rect">
            <a:avLst/>
          </a:prstGeom>
          <a:effectLst>
            <a:outerShdw blurRad="50800" dist="38100" algn="l" rotWithShape="0">
              <a:prstClr val="black">
                <a:alpha val="40000"/>
              </a:prstClr>
            </a:outerShdw>
          </a:effectLst>
        </p:spPr>
      </p:pic>
      <p:sp>
        <p:nvSpPr>
          <p:cNvPr id="11" name="TextBox 10"/>
          <p:cNvSpPr txBox="1"/>
          <p:nvPr/>
        </p:nvSpPr>
        <p:spPr>
          <a:xfrm>
            <a:off x="112022" y="990600"/>
            <a:ext cx="3885938" cy="5227071"/>
          </a:xfrm>
          <a:prstGeom prst="rect">
            <a:avLst/>
          </a:prstGeom>
          <a:noFill/>
          <a:ln>
            <a:solidFill>
              <a:schemeClr val="bg1"/>
            </a:solidFill>
          </a:ln>
        </p:spPr>
        <p:txBody>
          <a:bodyPr wrap="square" rtlCol="0">
            <a:spAutoFit/>
          </a:bodyPr>
          <a:lstStyle/>
          <a:p>
            <a:pPr marL="342900" indent="-342900">
              <a:lnSpc>
                <a:spcPct val="150000"/>
              </a:lnSpc>
              <a:buFont typeface="+mj-lt"/>
              <a:buAutoNum type="arabicPeriod"/>
            </a:pPr>
            <a:r>
              <a:rPr lang="en-US" sz="2800" dirty="0" smtClean="0">
                <a:solidFill>
                  <a:schemeClr val="bg1"/>
                </a:solidFill>
              </a:rPr>
              <a:t>Landscape </a:t>
            </a:r>
            <a:r>
              <a:rPr lang="en-US" altLang="zh-CN" sz="2800" dirty="0" smtClean="0">
                <a:solidFill>
                  <a:schemeClr val="bg1"/>
                </a:solidFill>
              </a:rPr>
              <a:t>pattern </a:t>
            </a:r>
            <a:r>
              <a:rPr lang="en-US" sz="2800" dirty="0" smtClean="0">
                <a:solidFill>
                  <a:schemeClr val="bg1"/>
                </a:solidFill>
              </a:rPr>
              <a:t>matters</a:t>
            </a:r>
            <a:r>
              <a:rPr lang="en-US" sz="2800" dirty="0" smtClean="0">
                <a:solidFill>
                  <a:schemeClr val="bg1"/>
                </a:solidFill>
              </a:rPr>
              <a:t>.</a:t>
            </a:r>
          </a:p>
          <a:p>
            <a:pPr marL="342900" indent="-342900">
              <a:lnSpc>
                <a:spcPct val="150000"/>
              </a:lnSpc>
              <a:buFont typeface="+mj-lt"/>
              <a:buAutoNum type="arabicPeriod"/>
            </a:pPr>
            <a:r>
              <a:rPr lang="en-US" sz="2800" dirty="0" smtClean="0">
                <a:solidFill>
                  <a:schemeClr val="tx1">
                    <a:lumMod val="65000"/>
                    <a:lumOff val="35000"/>
                  </a:schemeClr>
                </a:solidFill>
              </a:rPr>
              <a:t>Scale matters.</a:t>
            </a:r>
          </a:p>
          <a:p>
            <a:pPr marL="342900" indent="-342900">
              <a:lnSpc>
                <a:spcPct val="150000"/>
              </a:lnSpc>
              <a:buFont typeface="+mj-lt"/>
              <a:buAutoNum type="arabicPeriod"/>
            </a:pPr>
            <a:r>
              <a:rPr lang="en-US" sz="2800" dirty="0" smtClean="0">
                <a:solidFill>
                  <a:schemeClr val="tx1">
                    <a:lumMod val="65000"/>
                    <a:lumOff val="35000"/>
                  </a:schemeClr>
                </a:solidFill>
              </a:rPr>
              <a:t>History matters</a:t>
            </a:r>
            <a:r>
              <a:rPr lang="en-US" sz="2800" dirty="0" smtClean="0">
                <a:solidFill>
                  <a:schemeClr val="tx1">
                    <a:lumMod val="65000"/>
                    <a:lumOff val="35000"/>
                  </a:schemeClr>
                </a:solidFill>
              </a:rPr>
              <a:t>.</a:t>
            </a:r>
          </a:p>
          <a:p>
            <a:pPr marL="342900" indent="-342900">
              <a:lnSpc>
                <a:spcPct val="150000"/>
              </a:lnSpc>
              <a:buFont typeface="+mj-lt"/>
              <a:buAutoNum type="arabicPeriod"/>
            </a:pPr>
            <a:r>
              <a:rPr lang="en-US" sz="2800" dirty="0" smtClean="0">
                <a:solidFill>
                  <a:schemeClr val="tx1">
                    <a:lumMod val="65000"/>
                    <a:lumOff val="35000"/>
                  </a:schemeClr>
                </a:solidFill>
              </a:rPr>
              <a:t>Climate </a:t>
            </a:r>
            <a:r>
              <a:rPr lang="en-US" sz="2800" dirty="0">
                <a:solidFill>
                  <a:schemeClr val="tx1">
                    <a:lumMod val="65000"/>
                    <a:lumOff val="35000"/>
                  </a:schemeClr>
                </a:solidFill>
              </a:rPr>
              <a:t>change </a:t>
            </a:r>
            <a:r>
              <a:rPr lang="en-US" sz="2800" dirty="0" smtClean="0">
                <a:solidFill>
                  <a:schemeClr val="tx1">
                    <a:lumMod val="65000"/>
                    <a:lumOff val="35000"/>
                  </a:schemeClr>
                </a:solidFill>
              </a:rPr>
              <a:t>matters.</a:t>
            </a:r>
          </a:p>
          <a:p>
            <a:pPr marL="342900" indent="-342900">
              <a:lnSpc>
                <a:spcPct val="150000"/>
              </a:lnSpc>
              <a:buFont typeface="+mj-lt"/>
              <a:buAutoNum type="arabicPeriod"/>
            </a:pPr>
            <a:r>
              <a:rPr lang="en-US" sz="2800" dirty="0" smtClean="0">
                <a:solidFill>
                  <a:schemeClr val="tx1">
                    <a:lumMod val="65000"/>
                    <a:lumOff val="35000"/>
                  </a:schemeClr>
                </a:solidFill>
              </a:rPr>
              <a:t>Ecosystem services matter.</a:t>
            </a:r>
          </a:p>
        </p:txBody>
      </p:sp>
      <p:pic>
        <p:nvPicPr>
          <p:cNvPr id="7" name="Picture 6" descr="Curtis Prairie-SER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921" y="1981200"/>
            <a:ext cx="3048000" cy="2038463"/>
          </a:xfrm>
          <a:prstGeom prst="rect">
            <a:avLst/>
          </a:prstGeom>
        </p:spPr>
      </p:pic>
      <p:sp>
        <p:nvSpPr>
          <p:cNvPr id="4" name="TextBox 3"/>
          <p:cNvSpPr txBox="1"/>
          <p:nvPr/>
        </p:nvSpPr>
        <p:spPr>
          <a:xfrm>
            <a:off x="5181600" y="5947960"/>
            <a:ext cx="1557375" cy="369332"/>
          </a:xfrm>
          <a:prstGeom prst="rect">
            <a:avLst/>
          </a:prstGeom>
          <a:noFill/>
        </p:spPr>
        <p:txBody>
          <a:bodyPr wrap="none" rtlCol="0">
            <a:spAutoFit/>
          </a:bodyPr>
          <a:lstStyle/>
          <a:p>
            <a:r>
              <a:rPr lang="en-US" dirty="0" err="1" smtClean="0">
                <a:solidFill>
                  <a:schemeClr val="accent2"/>
                </a:solidFill>
              </a:rPr>
              <a:t>Wiens</a:t>
            </a:r>
            <a:r>
              <a:rPr lang="en-US" dirty="0">
                <a:solidFill>
                  <a:schemeClr val="accent2"/>
                </a:solidFill>
              </a:rPr>
              <a:t> </a:t>
            </a:r>
            <a:r>
              <a:rPr lang="en-US" dirty="0" smtClean="0">
                <a:solidFill>
                  <a:schemeClr val="accent2"/>
                </a:solidFill>
              </a:rPr>
              <a:t>(2009)</a:t>
            </a:r>
            <a:endParaRPr lang="en-US" dirty="0">
              <a:solidFill>
                <a:schemeClr val="accent2"/>
              </a:solidFill>
            </a:endParaRP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593" y="823302"/>
            <a:ext cx="2582927" cy="367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9477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2022" y="990600"/>
            <a:ext cx="3885938" cy="5227071"/>
          </a:xfrm>
          <a:prstGeom prst="rect">
            <a:avLst/>
          </a:prstGeom>
          <a:noFill/>
          <a:ln>
            <a:solidFill>
              <a:schemeClr val="bg1"/>
            </a:solidFill>
          </a:ln>
        </p:spPr>
        <p:txBody>
          <a:bodyPr wrap="square" rtlCol="0">
            <a:spAutoFit/>
          </a:bodyPr>
          <a:lstStyle/>
          <a:p>
            <a:pPr marL="342900" indent="-342900">
              <a:lnSpc>
                <a:spcPct val="150000"/>
              </a:lnSpc>
              <a:buFont typeface="+mj-lt"/>
              <a:buAutoNum type="arabicPeriod"/>
            </a:pPr>
            <a:r>
              <a:rPr lang="en-US" sz="2800" dirty="0" smtClean="0">
                <a:solidFill>
                  <a:schemeClr val="tx1">
                    <a:lumMod val="65000"/>
                    <a:lumOff val="35000"/>
                  </a:schemeClr>
                </a:solidFill>
              </a:rPr>
              <a:t>Landscape context matters.</a:t>
            </a:r>
          </a:p>
          <a:p>
            <a:pPr marL="342900" indent="-342900">
              <a:lnSpc>
                <a:spcPct val="150000"/>
              </a:lnSpc>
              <a:buFont typeface="+mj-lt"/>
              <a:buAutoNum type="arabicPeriod"/>
            </a:pPr>
            <a:r>
              <a:rPr lang="en-US" sz="2800" dirty="0" smtClean="0">
                <a:solidFill>
                  <a:schemeClr val="bg1"/>
                </a:solidFill>
              </a:rPr>
              <a:t>Scale matters.</a:t>
            </a:r>
          </a:p>
          <a:p>
            <a:pPr marL="342900" indent="-342900">
              <a:lnSpc>
                <a:spcPct val="150000"/>
              </a:lnSpc>
              <a:buFont typeface="+mj-lt"/>
              <a:buAutoNum type="arabicPeriod"/>
            </a:pPr>
            <a:r>
              <a:rPr lang="en-US" sz="2800" dirty="0" smtClean="0">
                <a:solidFill>
                  <a:schemeClr val="tx1">
                    <a:lumMod val="65000"/>
                    <a:lumOff val="35000"/>
                  </a:schemeClr>
                </a:solidFill>
              </a:rPr>
              <a:t>History matters</a:t>
            </a:r>
            <a:r>
              <a:rPr lang="en-US" sz="2800" dirty="0" smtClean="0">
                <a:solidFill>
                  <a:schemeClr val="tx1">
                    <a:lumMod val="65000"/>
                    <a:lumOff val="35000"/>
                  </a:schemeClr>
                </a:solidFill>
              </a:rPr>
              <a:t>.</a:t>
            </a:r>
          </a:p>
          <a:p>
            <a:pPr marL="342900" indent="-342900">
              <a:lnSpc>
                <a:spcPct val="150000"/>
              </a:lnSpc>
              <a:buFont typeface="+mj-lt"/>
              <a:buAutoNum type="arabicPeriod"/>
            </a:pPr>
            <a:r>
              <a:rPr lang="en-US" sz="2800" dirty="0" smtClean="0">
                <a:solidFill>
                  <a:schemeClr val="tx1">
                    <a:lumMod val="65000"/>
                    <a:lumOff val="35000"/>
                  </a:schemeClr>
                </a:solidFill>
              </a:rPr>
              <a:t>Climate </a:t>
            </a:r>
            <a:r>
              <a:rPr lang="en-US" sz="2800" dirty="0">
                <a:solidFill>
                  <a:schemeClr val="tx1">
                    <a:lumMod val="65000"/>
                    <a:lumOff val="35000"/>
                  </a:schemeClr>
                </a:solidFill>
              </a:rPr>
              <a:t>change </a:t>
            </a:r>
            <a:r>
              <a:rPr lang="en-US" sz="2800" dirty="0" smtClean="0">
                <a:solidFill>
                  <a:schemeClr val="tx1">
                    <a:lumMod val="65000"/>
                    <a:lumOff val="35000"/>
                  </a:schemeClr>
                </a:solidFill>
              </a:rPr>
              <a:t>matters.</a:t>
            </a:r>
          </a:p>
          <a:p>
            <a:pPr marL="342900" indent="-342900">
              <a:lnSpc>
                <a:spcPct val="150000"/>
              </a:lnSpc>
              <a:buFont typeface="+mj-lt"/>
              <a:buAutoNum type="arabicPeriod"/>
            </a:pPr>
            <a:r>
              <a:rPr lang="en-US" sz="2800" dirty="0" smtClean="0">
                <a:solidFill>
                  <a:schemeClr val="tx1">
                    <a:lumMod val="65000"/>
                    <a:lumOff val="35000"/>
                  </a:schemeClr>
                </a:solidFill>
              </a:rPr>
              <a:t>Ecosystem services matter.</a:t>
            </a:r>
          </a:p>
        </p:txBody>
      </p:sp>
      <p:pic>
        <p:nvPicPr>
          <p:cNvPr id="9" name="Picture 8" descr="Fig-Senft_etal-1987-Foraging hierarc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822042"/>
            <a:ext cx="4953000" cy="6012872"/>
          </a:xfrm>
          <a:prstGeom prst="rect">
            <a:avLst/>
          </a:prstGeom>
        </p:spPr>
      </p:pic>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22" y="4288881"/>
            <a:ext cx="3885938" cy="254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994939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7"/>
          <p:cNvSpPr txBox="1">
            <a:spLocks noChangeArrowheads="1"/>
          </p:cNvSpPr>
          <p:nvPr/>
        </p:nvSpPr>
        <p:spPr bwMode="auto">
          <a:xfrm>
            <a:off x="533400" y="1905000"/>
            <a:ext cx="817403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1" hangingPunct="1">
              <a:lnSpc>
                <a:spcPct val="150000"/>
              </a:lnSpc>
              <a:buFont typeface="Arial"/>
              <a:buChar char="•"/>
            </a:pPr>
            <a:r>
              <a:rPr lang="en-US" sz="3200" dirty="0" smtClean="0">
                <a:solidFill>
                  <a:srgbClr val="FFFFFF"/>
                </a:solidFill>
              </a:rPr>
              <a:t>Landscape ecology’s top 10 list in 2013</a:t>
            </a:r>
            <a:endParaRPr lang="en-US" sz="3200" dirty="0" smtClean="0">
              <a:solidFill>
                <a:schemeClr val="bg1"/>
              </a:solidFill>
            </a:endParaRPr>
          </a:p>
          <a:p>
            <a:pPr marL="571500" indent="-571500" eaLnBrk="1" hangingPunct="1">
              <a:lnSpc>
                <a:spcPct val="150000"/>
              </a:lnSpc>
              <a:buFont typeface="Arial"/>
              <a:buChar char="•"/>
            </a:pPr>
            <a:r>
              <a:rPr lang="en-US" sz="3200" dirty="0" smtClean="0">
                <a:solidFill>
                  <a:srgbClr val="FFFF00"/>
                </a:solidFill>
              </a:rPr>
              <a:t>Landscape ecological principles for conservation and restoration</a:t>
            </a:r>
          </a:p>
          <a:p>
            <a:pPr marL="571500" indent="-571500" eaLnBrk="1" hangingPunct="1">
              <a:lnSpc>
                <a:spcPct val="150000"/>
              </a:lnSpc>
              <a:buFont typeface="Arial"/>
              <a:buChar char="•"/>
            </a:pPr>
            <a:r>
              <a:rPr lang="en-US" sz="3200" dirty="0" smtClean="0">
                <a:solidFill>
                  <a:srgbClr val="FFFFFF"/>
                </a:solidFill>
              </a:rPr>
              <a:t>A new science in the making </a:t>
            </a:r>
          </a:p>
          <a:p>
            <a:pPr marL="1314450" lvl="1" indent="-571500" eaLnBrk="1" hangingPunct="1">
              <a:lnSpc>
                <a:spcPct val="150000"/>
              </a:lnSpc>
              <a:buFont typeface="Arial"/>
              <a:buChar char="•"/>
            </a:pPr>
            <a:r>
              <a:rPr lang="en-US" dirty="0" smtClean="0">
                <a:solidFill>
                  <a:srgbClr val="FFFFFF"/>
                </a:solidFill>
              </a:rPr>
              <a:t>Landscape sustainability science (LSS)</a:t>
            </a:r>
          </a:p>
          <a:p>
            <a:pPr marL="1314450" lvl="1" indent="-571500" eaLnBrk="1" hangingPunct="1">
              <a:lnSpc>
                <a:spcPct val="150000"/>
              </a:lnSpc>
              <a:buFont typeface="Arial"/>
              <a:buChar char="•"/>
            </a:pPr>
            <a:r>
              <a:rPr lang="en-US" dirty="0" smtClean="0">
                <a:solidFill>
                  <a:srgbClr val="FFFFFF"/>
                </a:solidFill>
              </a:rPr>
              <a:t>LSS as the ultimate goal of LE, CB, &amp; RE</a:t>
            </a:r>
          </a:p>
        </p:txBody>
      </p:sp>
      <p:sp>
        <p:nvSpPr>
          <p:cNvPr id="71686" name="Rectangle 2"/>
          <p:cNvSpPr txBox="1">
            <a:spLocks noChangeArrowheads="1"/>
          </p:cNvSpPr>
          <p:nvPr/>
        </p:nvSpPr>
        <p:spPr bwMode="auto">
          <a:xfrm>
            <a:off x="533400" y="914400"/>
            <a:ext cx="79454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smtClean="0">
                <a:solidFill>
                  <a:srgbClr val="FFFF00"/>
                </a:solidFill>
              </a:rPr>
              <a:t>OUTLINE</a:t>
            </a:r>
            <a:endParaRPr lang="en-US" sz="3600" b="1" dirty="0">
              <a:solidFill>
                <a:srgbClr val="FFFF00"/>
              </a:solidFill>
            </a:endParaRPr>
          </a:p>
        </p:txBody>
      </p:sp>
    </p:spTree>
    <p:extLst>
      <p:ext uri="{BB962C8B-B14F-4D97-AF65-F5344CB8AC3E}">
        <p14:creationId xmlns:p14="http://schemas.microsoft.com/office/powerpoint/2010/main" val="23245565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Jackson+Hobbs-2009-Restoration ecology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086" y="838200"/>
            <a:ext cx="4650533" cy="1828800"/>
          </a:xfrm>
          <a:prstGeom prst="rect">
            <a:avLst/>
          </a:prstGeom>
        </p:spPr>
      </p:pic>
      <p:pic>
        <p:nvPicPr>
          <p:cNvPr id="8" name="Picture 7" descr="Fig-Jackson+Hobbs-2009-Restoration ecology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086" y="2819400"/>
            <a:ext cx="4650533" cy="5486400"/>
          </a:xfrm>
          <a:prstGeom prst="rect">
            <a:avLst/>
          </a:prstGeom>
        </p:spPr>
      </p:pic>
      <p:sp>
        <p:nvSpPr>
          <p:cNvPr id="10" name="TextBox 9"/>
          <p:cNvSpPr txBox="1"/>
          <p:nvPr/>
        </p:nvSpPr>
        <p:spPr>
          <a:xfrm>
            <a:off x="381000" y="975360"/>
            <a:ext cx="3885938" cy="5227071"/>
          </a:xfrm>
          <a:prstGeom prst="rect">
            <a:avLst/>
          </a:prstGeom>
          <a:noFill/>
          <a:ln>
            <a:solidFill>
              <a:schemeClr val="bg1"/>
            </a:solidFill>
          </a:ln>
        </p:spPr>
        <p:txBody>
          <a:bodyPr wrap="square" rtlCol="0">
            <a:spAutoFit/>
          </a:bodyPr>
          <a:lstStyle/>
          <a:p>
            <a:pPr marL="342900" indent="-342900">
              <a:lnSpc>
                <a:spcPct val="150000"/>
              </a:lnSpc>
              <a:buFont typeface="+mj-lt"/>
              <a:buAutoNum type="arabicPeriod"/>
            </a:pPr>
            <a:r>
              <a:rPr lang="en-US" sz="2800" dirty="0" smtClean="0">
                <a:solidFill>
                  <a:schemeClr val="tx1">
                    <a:lumMod val="65000"/>
                    <a:lumOff val="35000"/>
                  </a:schemeClr>
                </a:solidFill>
              </a:rPr>
              <a:t>Landscape context matters.</a:t>
            </a:r>
          </a:p>
          <a:p>
            <a:pPr marL="342900" indent="-342900">
              <a:lnSpc>
                <a:spcPct val="150000"/>
              </a:lnSpc>
              <a:buFont typeface="+mj-lt"/>
              <a:buAutoNum type="arabicPeriod"/>
            </a:pPr>
            <a:r>
              <a:rPr lang="en-US" sz="2800" dirty="0" smtClean="0">
                <a:solidFill>
                  <a:schemeClr val="tx1">
                    <a:lumMod val="65000"/>
                    <a:lumOff val="35000"/>
                  </a:schemeClr>
                </a:solidFill>
              </a:rPr>
              <a:t>Scale matters.</a:t>
            </a:r>
          </a:p>
          <a:p>
            <a:pPr marL="342900" indent="-342900">
              <a:lnSpc>
                <a:spcPct val="150000"/>
              </a:lnSpc>
              <a:buFont typeface="+mj-lt"/>
              <a:buAutoNum type="arabicPeriod"/>
            </a:pPr>
            <a:r>
              <a:rPr lang="en-US" sz="2800" dirty="0" smtClean="0">
                <a:solidFill>
                  <a:schemeClr val="bg1"/>
                </a:solidFill>
              </a:rPr>
              <a:t>History matters</a:t>
            </a:r>
            <a:r>
              <a:rPr lang="en-US" sz="2800" dirty="0" smtClean="0">
                <a:solidFill>
                  <a:schemeClr val="bg1"/>
                </a:solidFill>
              </a:rPr>
              <a:t>.</a:t>
            </a:r>
          </a:p>
          <a:p>
            <a:pPr marL="342900" indent="-342900">
              <a:lnSpc>
                <a:spcPct val="150000"/>
              </a:lnSpc>
              <a:buFont typeface="+mj-lt"/>
              <a:buAutoNum type="arabicPeriod"/>
            </a:pPr>
            <a:r>
              <a:rPr lang="en-US" sz="2800" dirty="0" smtClean="0">
                <a:solidFill>
                  <a:schemeClr val="tx1">
                    <a:lumMod val="65000"/>
                    <a:lumOff val="35000"/>
                  </a:schemeClr>
                </a:solidFill>
              </a:rPr>
              <a:t>Climate </a:t>
            </a:r>
            <a:r>
              <a:rPr lang="en-US" sz="2800" dirty="0">
                <a:solidFill>
                  <a:schemeClr val="tx1">
                    <a:lumMod val="65000"/>
                    <a:lumOff val="35000"/>
                  </a:schemeClr>
                </a:solidFill>
              </a:rPr>
              <a:t>change </a:t>
            </a:r>
            <a:r>
              <a:rPr lang="en-US" sz="2800" dirty="0" smtClean="0">
                <a:solidFill>
                  <a:schemeClr val="tx1">
                    <a:lumMod val="65000"/>
                    <a:lumOff val="35000"/>
                  </a:schemeClr>
                </a:solidFill>
              </a:rPr>
              <a:t>matters.</a:t>
            </a:r>
          </a:p>
          <a:p>
            <a:pPr marL="342900" indent="-342900">
              <a:lnSpc>
                <a:spcPct val="150000"/>
              </a:lnSpc>
              <a:buFont typeface="+mj-lt"/>
              <a:buAutoNum type="arabicPeriod"/>
            </a:pPr>
            <a:r>
              <a:rPr lang="en-US" sz="2800" dirty="0" smtClean="0">
                <a:solidFill>
                  <a:schemeClr val="tx1">
                    <a:lumMod val="65000"/>
                    <a:lumOff val="35000"/>
                  </a:schemeClr>
                </a:solidFill>
              </a:rPr>
              <a:t>Ecosystem services matter.</a:t>
            </a:r>
          </a:p>
        </p:txBody>
      </p:sp>
    </p:spTree>
    <p:extLst>
      <p:ext uri="{BB962C8B-B14F-4D97-AF65-F5344CB8AC3E}">
        <p14:creationId xmlns:p14="http://schemas.microsoft.com/office/powerpoint/2010/main" val="21123130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022" y="990600"/>
            <a:ext cx="3885938" cy="5227071"/>
          </a:xfrm>
          <a:prstGeom prst="rect">
            <a:avLst/>
          </a:prstGeom>
          <a:noFill/>
          <a:ln>
            <a:solidFill>
              <a:schemeClr val="bg1"/>
            </a:solidFill>
          </a:ln>
        </p:spPr>
        <p:txBody>
          <a:bodyPr wrap="square" rtlCol="0">
            <a:spAutoFit/>
          </a:bodyPr>
          <a:lstStyle/>
          <a:p>
            <a:pPr marL="342900" indent="-342900">
              <a:lnSpc>
                <a:spcPct val="150000"/>
              </a:lnSpc>
              <a:buFont typeface="+mj-lt"/>
              <a:buAutoNum type="arabicPeriod"/>
            </a:pPr>
            <a:r>
              <a:rPr lang="en-US" sz="2800" dirty="0" smtClean="0">
                <a:solidFill>
                  <a:schemeClr val="tx1">
                    <a:lumMod val="65000"/>
                    <a:lumOff val="35000"/>
                  </a:schemeClr>
                </a:solidFill>
              </a:rPr>
              <a:t>Landscape context matters.</a:t>
            </a:r>
          </a:p>
          <a:p>
            <a:pPr marL="342900" indent="-342900">
              <a:lnSpc>
                <a:spcPct val="150000"/>
              </a:lnSpc>
              <a:buFont typeface="+mj-lt"/>
              <a:buAutoNum type="arabicPeriod"/>
            </a:pPr>
            <a:r>
              <a:rPr lang="en-US" sz="2800" dirty="0" smtClean="0">
                <a:solidFill>
                  <a:schemeClr val="tx1">
                    <a:lumMod val="65000"/>
                    <a:lumOff val="35000"/>
                  </a:schemeClr>
                </a:solidFill>
              </a:rPr>
              <a:t>Scale matters.</a:t>
            </a:r>
          </a:p>
          <a:p>
            <a:pPr marL="342900" indent="-342900">
              <a:lnSpc>
                <a:spcPct val="150000"/>
              </a:lnSpc>
              <a:buFont typeface="+mj-lt"/>
              <a:buAutoNum type="arabicPeriod"/>
            </a:pPr>
            <a:r>
              <a:rPr lang="en-US" sz="2800" dirty="0" smtClean="0">
                <a:solidFill>
                  <a:schemeClr val="tx1">
                    <a:lumMod val="65000"/>
                    <a:lumOff val="35000"/>
                  </a:schemeClr>
                </a:solidFill>
              </a:rPr>
              <a:t>History matters</a:t>
            </a:r>
            <a:r>
              <a:rPr lang="en-US" sz="2800" dirty="0" smtClean="0">
                <a:solidFill>
                  <a:schemeClr val="tx1">
                    <a:lumMod val="65000"/>
                    <a:lumOff val="35000"/>
                  </a:schemeClr>
                </a:solidFill>
              </a:rPr>
              <a:t>.</a:t>
            </a:r>
          </a:p>
          <a:p>
            <a:pPr marL="342900" indent="-342900">
              <a:lnSpc>
                <a:spcPct val="150000"/>
              </a:lnSpc>
              <a:buFont typeface="+mj-lt"/>
              <a:buAutoNum type="arabicPeriod"/>
            </a:pPr>
            <a:r>
              <a:rPr lang="en-US" sz="2800" dirty="0" smtClean="0">
                <a:solidFill>
                  <a:schemeClr val="bg1"/>
                </a:solidFill>
              </a:rPr>
              <a:t>Climate </a:t>
            </a:r>
            <a:r>
              <a:rPr lang="en-US" sz="2800" dirty="0">
                <a:solidFill>
                  <a:schemeClr val="bg1"/>
                </a:solidFill>
              </a:rPr>
              <a:t>change </a:t>
            </a:r>
            <a:r>
              <a:rPr lang="en-US" sz="2800" dirty="0" smtClean="0">
                <a:solidFill>
                  <a:schemeClr val="bg1"/>
                </a:solidFill>
              </a:rPr>
              <a:t>matters.</a:t>
            </a:r>
          </a:p>
          <a:p>
            <a:pPr marL="342900" indent="-342900">
              <a:lnSpc>
                <a:spcPct val="150000"/>
              </a:lnSpc>
              <a:buFont typeface="+mj-lt"/>
              <a:buAutoNum type="arabicPeriod"/>
            </a:pPr>
            <a:r>
              <a:rPr lang="en-US" sz="2800" dirty="0" smtClean="0">
                <a:solidFill>
                  <a:schemeClr val="tx1">
                    <a:lumMod val="65000"/>
                    <a:lumOff val="35000"/>
                  </a:schemeClr>
                </a:solidFill>
              </a:rPr>
              <a:t>Ecosystem services matter.</a:t>
            </a:r>
          </a:p>
        </p:txBody>
      </p:sp>
      <p:pic>
        <p:nvPicPr>
          <p:cNvPr id="8" name="Picture 1" descr="Comm_continuum.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8110" y="838201"/>
            <a:ext cx="529556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Vos_etal-2010-climate adaption zo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8110" y="2743200"/>
            <a:ext cx="531589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3183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Palmer+Filoso-2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632" y="841352"/>
            <a:ext cx="4576568" cy="5483247"/>
          </a:xfrm>
          <a:prstGeom prst="rect">
            <a:avLst/>
          </a:prstGeom>
        </p:spPr>
      </p:pic>
      <p:sp>
        <p:nvSpPr>
          <p:cNvPr id="6" name="TextBox 5"/>
          <p:cNvSpPr txBox="1"/>
          <p:nvPr/>
        </p:nvSpPr>
        <p:spPr>
          <a:xfrm>
            <a:off x="112022" y="990600"/>
            <a:ext cx="3885938" cy="5227071"/>
          </a:xfrm>
          <a:prstGeom prst="rect">
            <a:avLst/>
          </a:prstGeom>
          <a:noFill/>
          <a:ln>
            <a:solidFill>
              <a:schemeClr val="bg1"/>
            </a:solidFill>
          </a:ln>
        </p:spPr>
        <p:txBody>
          <a:bodyPr wrap="square" rtlCol="0">
            <a:spAutoFit/>
          </a:bodyPr>
          <a:lstStyle/>
          <a:p>
            <a:pPr marL="342900" indent="-342900">
              <a:lnSpc>
                <a:spcPct val="150000"/>
              </a:lnSpc>
              <a:buFont typeface="+mj-lt"/>
              <a:buAutoNum type="arabicPeriod"/>
            </a:pPr>
            <a:r>
              <a:rPr lang="en-US" sz="2800" dirty="0" smtClean="0">
                <a:solidFill>
                  <a:schemeClr val="tx1">
                    <a:lumMod val="65000"/>
                    <a:lumOff val="35000"/>
                  </a:schemeClr>
                </a:solidFill>
              </a:rPr>
              <a:t>Landscape context matters.</a:t>
            </a:r>
          </a:p>
          <a:p>
            <a:pPr marL="342900" indent="-342900">
              <a:lnSpc>
                <a:spcPct val="150000"/>
              </a:lnSpc>
              <a:buFont typeface="+mj-lt"/>
              <a:buAutoNum type="arabicPeriod"/>
            </a:pPr>
            <a:r>
              <a:rPr lang="en-US" sz="2800" dirty="0" smtClean="0">
                <a:solidFill>
                  <a:schemeClr val="tx1">
                    <a:lumMod val="65000"/>
                    <a:lumOff val="35000"/>
                  </a:schemeClr>
                </a:solidFill>
              </a:rPr>
              <a:t>Scale matters.</a:t>
            </a:r>
          </a:p>
          <a:p>
            <a:pPr marL="342900" indent="-342900">
              <a:lnSpc>
                <a:spcPct val="150000"/>
              </a:lnSpc>
              <a:buFont typeface="+mj-lt"/>
              <a:buAutoNum type="arabicPeriod"/>
            </a:pPr>
            <a:r>
              <a:rPr lang="en-US" sz="2800" dirty="0" smtClean="0">
                <a:solidFill>
                  <a:schemeClr val="tx1">
                    <a:lumMod val="65000"/>
                    <a:lumOff val="35000"/>
                  </a:schemeClr>
                </a:solidFill>
              </a:rPr>
              <a:t>History matters</a:t>
            </a:r>
            <a:r>
              <a:rPr lang="en-US" sz="2800" dirty="0" smtClean="0">
                <a:solidFill>
                  <a:schemeClr val="tx1">
                    <a:lumMod val="65000"/>
                    <a:lumOff val="35000"/>
                  </a:schemeClr>
                </a:solidFill>
              </a:rPr>
              <a:t>.</a:t>
            </a:r>
          </a:p>
          <a:p>
            <a:pPr marL="342900" indent="-342900">
              <a:lnSpc>
                <a:spcPct val="150000"/>
              </a:lnSpc>
              <a:buFont typeface="+mj-lt"/>
              <a:buAutoNum type="arabicPeriod"/>
            </a:pPr>
            <a:r>
              <a:rPr lang="en-US" sz="2800" dirty="0" smtClean="0">
                <a:solidFill>
                  <a:schemeClr val="tx1">
                    <a:lumMod val="65000"/>
                    <a:lumOff val="35000"/>
                  </a:schemeClr>
                </a:solidFill>
              </a:rPr>
              <a:t>Climate </a:t>
            </a:r>
            <a:r>
              <a:rPr lang="en-US" sz="2800" dirty="0">
                <a:solidFill>
                  <a:schemeClr val="tx1">
                    <a:lumMod val="65000"/>
                    <a:lumOff val="35000"/>
                  </a:schemeClr>
                </a:solidFill>
              </a:rPr>
              <a:t>change </a:t>
            </a:r>
            <a:r>
              <a:rPr lang="en-US" sz="2800" dirty="0" smtClean="0">
                <a:solidFill>
                  <a:schemeClr val="tx1">
                    <a:lumMod val="65000"/>
                    <a:lumOff val="35000"/>
                  </a:schemeClr>
                </a:solidFill>
              </a:rPr>
              <a:t>matters.</a:t>
            </a:r>
          </a:p>
          <a:p>
            <a:pPr marL="342900" indent="-342900">
              <a:lnSpc>
                <a:spcPct val="150000"/>
              </a:lnSpc>
              <a:buFont typeface="+mj-lt"/>
              <a:buAutoNum type="arabicPeriod"/>
            </a:pPr>
            <a:r>
              <a:rPr lang="en-US" sz="2800" dirty="0" smtClean="0">
                <a:solidFill>
                  <a:schemeClr val="bg1"/>
                </a:solidFill>
              </a:rPr>
              <a:t>Ecosystem services matter.</a:t>
            </a:r>
          </a:p>
        </p:txBody>
      </p:sp>
    </p:spTree>
    <p:extLst>
      <p:ext uri="{BB962C8B-B14F-4D97-AF65-F5344CB8AC3E}">
        <p14:creationId xmlns:p14="http://schemas.microsoft.com/office/powerpoint/2010/main" val="38514052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7"/>
          <p:cNvSpPr txBox="1">
            <a:spLocks noChangeArrowheads="1"/>
          </p:cNvSpPr>
          <p:nvPr/>
        </p:nvSpPr>
        <p:spPr bwMode="auto">
          <a:xfrm>
            <a:off x="533400" y="1905000"/>
            <a:ext cx="817403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1" hangingPunct="1">
              <a:lnSpc>
                <a:spcPct val="150000"/>
              </a:lnSpc>
              <a:buFont typeface="Arial"/>
              <a:buChar char="•"/>
            </a:pPr>
            <a:r>
              <a:rPr lang="en-US" sz="3200" dirty="0" smtClean="0">
                <a:solidFill>
                  <a:schemeClr val="tx1">
                    <a:lumMod val="65000"/>
                    <a:lumOff val="35000"/>
                  </a:schemeClr>
                </a:solidFill>
              </a:rPr>
              <a:t>Landscape ecology’s top 10 list in 2013</a:t>
            </a:r>
          </a:p>
          <a:p>
            <a:pPr marL="571500" indent="-571500" eaLnBrk="1" hangingPunct="1">
              <a:lnSpc>
                <a:spcPct val="150000"/>
              </a:lnSpc>
              <a:buFont typeface="Arial"/>
              <a:buChar char="•"/>
            </a:pPr>
            <a:r>
              <a:rPr lang="en-US" sz="3200" dirty="0" smtClean="0">
                <a:solidFill>
                  <a:schemeClr val="tx1">
                    <a:lumMod val="65000"/>
                    <a:lumOff val="35000"/>
                  </a:schemeClr>
                </a:solidFill>
              </a:rPr>
              <a:t>Landscape ecological principles for conservation and restoration</a:t>
            </a:r>
          </a:p>
          <a:p>
            <a:pPr marL="571500" indent="-571500" eaLnBrk="1" hangingPunct="1">
              <a:lnSpc>
                <a:spcPct val="150000"/>
              </a:lnSpc>
              <a:buFont typeface="Arial"/>
              <a:buChar char="•"/>
            </a:pPr>
            <a:r>
              <a:rPr lang="en-US" sz="3200" dirty="0" smtClean="0">
                <a:solidFill>
                  <a:srgbClr val="FFFFFF"/>
                </a:solidFill>
              </a:rPr>
              <a:t>A new science in the making </a:t>
            </a:r>
          </a:p>
          <a:p>
            <a:pPr marL="1314450" lvl="1" indent="-571500" eaLnBrk="1" hangingPunct="1">
              <a:lnSpc>
                <a:spcPct val="150000"/>
              </a:lnSpc>
              <a:buFont typeface="Arial"/>
              <a:buChar char="•"/>
            </a:pPr>
            <a:r>
              <a:rPr lang="en-US" dirty="0" smtClean="0">
                <a:solidFill>
                  <a:srgbClr val="FFFFFF"/>
                </a:solidFill>
              </a:rPr>
              <a:t>Landscape sustainability science (LSS)</a:t>
            </a:r>
          </a:p>
          <a:p>
            <a:pPr marL="1314450" lvl="1" indent="-571500" eaLnBrk="1" hangingPunct="1">
              <a:lnSpc>
                <a:spcPct val="150000"/>
              </a:lnSpc>
              <a:buFont typeface="Arial"/>
              <a:buChar char="•"/>
            </a:pPr>
            <a:r>
              <a:rPr lang="en-US" dirty="0" smtClean="0">
                <a:solidFill>
                  <a:srgbClr val="FFFFFF"/>
                </a:solidFill>
              </a:rPr>
              <a:t>LSS as the ultimate goal of LE, CB, &amp; RE</a:t>
            </a:r>
          </a:p>
        </p:txBody>
      </p:sp>
      <p:sp>
        <p:nvSpPr>
          <p:cNvPr id="71686" name="Rectangle 2"/>
          <p:cNvSpPr txBox="1">
            <a:spLocks noChangeArrowheads="1"/>
          </p:cNvSpPr>
          <p:nvPr/>
        </p:nvSpPr>
        <p:spPr bwMode="auto">
          <a:xfrm>
            <a:off x="533400" y="914400"/>
            <a:ext cx="79454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smtClean="0">
                <a:solidFill>
                  <a:srgbClr val="FFFF00"/>
                </a:solidFill>
              </a:rPr>
              <a:t>OUTLINE</a:t>
            </a:r>
            <a:endParaRPr lang="en-US" sz="3600" b="1" dirty="0">
              <a:solidFill>
                <a:srgbClr val="FFFF00"/>
              </a:solidFill>
            </a:endParaRPr>
          </a:p>
        </p:txBody>
      </p:sp>
    </p:spTree>
    <p:extLst>
      <p:ext uri="{BB962C8B-B14F-4D97-AF65-F5344CB8AC3E}">
        <p14:creationId xmlns:p14="http://schemas.microsoft.com/office/powerpoint/2010/main" val="22115751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244477"/>
            <a:ext cx="8144164" cy="584776"/>
          </a:xfrm>
          <a:prstGeom prst="rect">
            <a:avLst/>
          </a:prstGeom>
          <a:noFill/>
        </p:spPr>
        <p:txBody>
          <a:bodyPr wrap="square" rtlCol="0">
            <a:spAutoFit/>
          </a:bodyPr>
          <a:lstStyle/>
          <a:p>
            <a:pPr algn="ctr"/>
            <a:r>
              <a:rPr lang="en-US" sz="3200" b="1" dirty="0" smtClean="0">
                <a:solidFill>
                  <a:srgbClr val="FFFF00"/>
                </a:solidFill>
              </a:rPr>
              <a:t>What Is Landscape Sustainability?</a:t>
            </a:r>
            <a:endParaRPr lang="en-US" sz="3200" b="1" dirty="0">
              <a:solidFill>
                <a:srgbClr val="FFFF00"/>
              </a:solidFill>
            </a:endParaRPr>
          </a:p>
        </p:txBody>
      </p:sp>
      <p:sp>
        <p:nvSpPr>
          <p:cNvPr id="4" name="TextBox 3"/>
          <p:cNvSpPr txBox="1"/>
          <p:nvPr/>
        </p:nvSpPr>
        <p:spPr>
          <a:xfrm>
            <a:off x="676564" y="2286000"/>
            <a:ext cx="7848600" cy="3385542"/>
          </a:xfrm>
          <a:prstGeom prst="rect">
            <a:avLst/>
          </a:prstGeom>
          <a:noFill/>
        </p:spPr>
        <p:txBody>
          <a:bodyPr wrap="square" rtlCol="0">
            <a:spAutoFit/>
          </a:bodyPr>
          <a:lstStyle/>
          <a:p>
            <a:pPr>
              <a:lnSpc>
                <a:spcPct val="150000"/>
              </a:lnSpc>
            </a:pPr>
            <a:r>
              <a:rPr lang="en-US" sz="2400" b="1" dirty="0">
                <a:solidFill>
                  <a:srgbClr val="FFFFFF"/>
                </a:solidFill>
              </a:rPr>
              <a:t>L</a:t>
            </a:r>
            <a:r>
              <a:rPr lang="en-US" sz="2400" b="1" dirty="0" smtClean="0">
                <a:solidFill>
                  <a:srgbClr val="FFFFFF"/>
                </a:solidFill>
              </a:rPr>
              <a:t>andscape </a:t>
            </a:r>
            <a:r>
              <a:rPr lang="en-US" sz="2400" b="1" dirty="0">
                <a:solidFill>
                  <a:srgbClr val="FFFFFF"/>
                </a:solidFill>
              </a:rPr>
              <a:t>sustainability is the </a:t>
            </a:r>
            <a:r>
              <a:rPr lang="en-US" sz="2400" b="1" dirty="0">
                <a:solidFill>
                  <a:srgbClr val="FFFF00"/>
                </a:solidFill>
              </a:rPr>
              <a:t>capacity</a:t>
            </a:r>
            <a:r>
              <a:rPr lang="en-US" sz="2400" b="1" dirty="0">
                <a:solidFill>
                  <a:srgbClr val="FFFFFF"/>
                </a:solidFill>
              </a:rPr>
              <a:t> of a landscape to consistently provide </a:t>
            </a:r>
            <a:r>
              <a:rPr lang="en-US" sz="2400" b="1" dirty="0">
                <a:solidFill>
                  <a:srgbClr val="FFFF00"/>
                </a:solidFill>
              </a:rPr>
              <a:t>long-term</a:t>
            </a:r>
            <a:r>
              <a:rPr lang="en-US" sz="2400" b="1" dirty="0">
                <a:solidFill>
                  <a:srgbClr val="FFFFFF"/>
                </a:solidFill>
              </a:rPr>
              <a:t>, landscape-specific </a:t>
            </a:r>
            <a:r>
              <a:rPr lang="en-US" sz="2400" b="1" dirty="0">
                <a:solidFill>
                  <a:srgbClr val="FFFF00"/>
                </a:solidFill>
              </a:rPr>
              <a:t>ecosystem services </a:t>
            </a:r>
            <a:r>
              <a:rPr lang="en-US" sz="2400" b="1" dirty="0">
                <a:solidFill>
                  <a:srgbClr val="FFFFFF"/>
                </a:solidFill>
              </a:rPr>
              <a:t>essential for maintaining and improving </a:t>
            </a:r>
            <a:r>
              <a:rPr lang="en-US" sz="2400" b="1" dirty="0">
                <a:solidFill>
                  <a:srgbClr val="FFFF00"/>
                </a:solidFill>
              </a:rPr>
              <a:t>human well-being </a:t>
            </a:r>
            <a:r>
              <a:rPr lang="en-US" sz="2400" b="1" dirty="0">
                <a:solidFill>
                  <a:srgbClr val="FFFFFF"/>
                </a:solidFill>
              </a:rPr>
              <a:t>in a regional context and despite environmental and sociocultural </a:t>
            </a:r>
            <a:r>
              <a:rPr lang="en-US" sz="2400" b="1" dirty="0" smtClean="0">
                <a:solidFill>
                  <a:srgbClr val="FFFF00"/>
                </a:solidFill>
              </a:rPr>
              <a:t>changes.</a:t>
            </a:r>
            <a:endParaRPr lang="en-US" sz="2400" b="1" dirty="0">
              <a:solidFill>
                <a:srgbClr val="FFFF00"/>
              </a:solidFill>
            </a:endParaRPr>
          </a:p>
        </p:txBody>
      </p:sp>
      <p:sp>
        <p:nvSpPr>
          <p:cNvPr id="5" name="Title 1"/>
          <p:cNvSpPr txBox="1">
            <a:spLocks/>
          </p:cNvSpPr>
          <p:nvPr/>
        </p:nvSpPr>
        <p:spPr bwMode="auto">
          <a:xfrm>
            <a:off x="-76200" y="6324600"/>
            <a:ext cx="9296400" cy="441159"/>
          </a:xfrm>
          <a:prstGeom prst="rect">
            <a:avLst/>
          </a:prstGeom>
          <a:solidFill>
            <a:schemeClr val="tx1"/>
          </a:solidFill>
          <a:ln w="28575" cmpd="sng">
            <a:solidFill>
              <a:srgbClr val="D9D9D9"/>
            </a:solid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1400" dirty="0" smtClean="0">
                <a:solidFill>
                  <a:schemeClr val="bg1"/>
                </a:solidFill>
                <a:latin typeface="Calibri" charset="0"/>
                <a:ea typeface="ＭＳ Ｐゴシック" charset="0"/>
                <a:cs typeface="ＭＳ Ｐゴシック" charset="0"/>
              </a:rPr>
              <a:t>Wu, J. (2013). Landscape sustainability science: Ecosystem services and human well-being in changing landscapes.</a:t>
            </a:r>
          </a:p>
          <a:p>
            <a:r>
              <a:rPr lang="en-US" sz="1400" dirty="0" smtClean="0">
                <a:solidFill>
                  <a:schemeClr val="bg1"/>
                </a:solidFill>
                <a:latin typeface="Calibri" charset="0"/>
                <a:ea typeface="ＭＳ Ｐゴシック" charset="0"/>
                <a:cs typeface="ＭＳ Ｐゴシック" charset="0"/>
              </a:rPr>
              <a:t> Landscape Ecology 28 (in press)</a:t>
            </a:r>
            <a:endParaRPr lang="en-US" sz="1400" dirty="0">
              <a:solidFill>
                <a:schemeClr val="bg1"/>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323688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44477"/>
            <a:ext cx="9144000" cy="523220"/>
          </a:xfrm>
          <a:prstGeom prst="rect">
            <a:avLst/>
          </a:prstGeom>
          <a:noFill/>
        </p:spPr>
        <p:txBody>
          <a:bodyPr wrap="square" rtlCol="0">
            <a:spAutoFit/>
          </a:bodyPr>
          <a:lstStyle/>
          <a:p>
            <a:pPr algn="ctr"/>
            <a:r>
              <a:rPr lang="en-US" sz="2800" b="1" dirty="0" smtClean="0">
                <a:solidFill>
                  <a:srgbClr val="FFFF00"/>
                </a:solidFill>
              </a:rPr>
              <a:t>What Is Landscape Sustainability Science (LSS)?</a:t>
            </a:r>
            <a:endParaRPr lang="en-US" sz="2800" b="1" dirty="0">
              <a:solidFill>
                <a:srgbClr val="FFFF00"/>
              </a:solidFill>
            </a:endParaRPr>
          </a:p>
        </p:txBody>
      </p:sp>
      <p:sp>
        <p:nvSpPr>
          <p:cNvPr id="4" name="TextBox 3"/>
          <p:cNvSpPr txBox="1"/>
          <p:nvPr/>
        </p:nvSpPr>
        <p:spPr>
          <a:xfrm>
            <a:off x="685800" y="1981200"/>
            <a:ext cx="7848600" cy="2831544"/>
          </a:xfrm>
          <a:prstGeom prst="rect">
            <a:avLst/>
          </a:prstGeom>
          <a:noFill/>
        </p:spPr>
        <p:txBody>
          <a:bodyPr wrap="square" rtlCol="0">
            <a:spAutoFit/>
          </a:bodyPr>
          <a:lstStyle/>
          <a:p>
            <a:pPr>
              <a:lnSpc>
                <a:spcPct val="150000"/>
              </a:lnSpc>
            </a:pPr>
            <a:r>
              <a:rPr lang="en-US" sz="2400" b="1" dirty="0">
                <a:solidFill>
                  <a:srgbClr val="FFFFFF"/>
                </a:solidFill>
              </a:rPr>
              <a:t>Landscape sustainability science (LSS) is a place-based, use-inspired science of understanding and improving the dynamic relationship between ecosystem services and human well-being with spatially explicit methods.</a:t>
            </a:r>
          </a:p>
        </p:txBody>
      </p:sp>
      <p:sp>
        <p:nvSpPr>
          <p:cNvPr id="5" name="Title 1"/>
          <p:cNvSpPr txBox="1">
            <a:spLocks/>
          </p:cNvSpPr>
          <p:nvPr/>
        </p:nvSpPr>
        <p:spPr bwMode="auto">
          <a:xfrm>
            <a:off x="-76200" y="6324600"/>
            <a:ext cx="9296400" cy="441159"/>
          </a:xfrm>
          <a:prstGeom prst="rect">
            <a:avLst/>
          </a:prstGeom>
          <a:solidFill>
            <a:schemeClr val="tx1"/>
          </a:solidFill>
          <a:ln w="28575" cmpd="sng">
            <a:solidFill>
              <a:srgbClr val="D9D9D9"/>
            </a:solid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1400" dirty="0" smtClean="0">
                <a:solidFill>
                  <a:schemeClr val="bg1"/>
                </a:solidFill>
                <a:latin typeface="Calibri" charset="0"/>
                <a:ea typeface="ＭＳ Ｐゴシック" charset="0"/>
                <a:cs typeface="ＭＳ Ｐゴシック" charset="0"/>
              </a:rPr>
              <a:t>Wu, J. (2013). Landscape sustainability science: Ecosystem services and human well-being in changing landscapes.</a:t>
            </a:r>
          </a:p>
          <a:p>
            <a:r>
              <a:rPr lang="en-US" sz="1400" dirty="0" smtClean="0">
                <a:solidFill>
                  <a:schemeClr val="bg1"/>
                </a:solidFill>
                <a:latin typeface="Calibri" charset="0"/>
                <a:ea typeface="ＭＳ Ｐゴシック" charset="0"/>
                <a:cs typeface="ＭＳ Ｐゴシック" charset="0"/>
              </a:rPr>
              <a:t> Landscape Ecology 28 (in press)</a:t>
            </a:r>
            <a:endParaRPr lang="en-US" sz="1400" dirty="0">
              <a:solidFill>
                <a:schemeClr val="bg1"/>
              </a:solidFill>
              <a:latin typeface="Calibri" charset="0"/>
              <a:ea typeface="ＭＳ Ｐゴシック" charset="0"/>
              <a:cs typeface="ＭＳ Ｐゴシック" charset="0"/>
            </a:endParaRPr>
          </a:p>
        </p:txBody>
      </p:sp>
      <p:pic>
        <p:nvPicPr>
          <p:cNvPr id="6" name="Picture 5" descr="CHESS_Logo_imgOn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40" y="5257800"/>
            <a:ext cx="1061720" cy="936759"/>
          </a:xfrm>
          <a:prstGeom prst="rect">
            <a:avLst/>
          </a:prstGeom>
        </p:spPr>
      </p:pic>
    </p:spTree>
    <p:extLst>
      <p:ext uri="{BB962C8B-B14F-4D97-AF65-F5344CB8AC3E}">
        <p14:creationId xmlns:p14="http://schemas.microsoft.com/office/powerpoint/2010/main" val="39809793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system conceptualiz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15" y="1828800"/>
            <a:ext cx="8787366" cy="3886200"/>
          </a:xfrm>
          <a:prstGeom prst="rect">
            <a:avLst/>
          </a:prstGeom>
        </p:spPr>
      </p:pic>
      <p:sp>
        <p:nvSpPr>
          <p:cNvPr id="7" name="Title 1"/>
          <p:cNvSpPr txBox="1">
            <a:spLocks/>
          </p:cNvSpPr>
          <p:nvPr/>
        </p:nvSpPr>
        <p:spPr bwMode="auto">
          <a:xfrm>
            <a:off x="76200" y="1066800"/>
            <a:ext cx="8991600" cy="6096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l"/>
            <a:r>
              <a:rPr lang="en-US" sz="2000" dirty="0" smtClean="0">
                <a:solidFill>
                  <a:schemeClr val="bg1"/>
                </a:solidFill>
                <a:latin typeface="Calibri" charset="0"/>
                <a:ea typeface="ＭＳ Ｐゴシック" charset="0"/>
                <a:cs typeface="ＭＳ Ｐゴシック" charset="0"/>
              </a:rPr>
              <a:t>Wu, J. (2013). Landscape sustainability science: Ecosystem services and human well-being in changing landscapes. Landscape Ecology 28 (in press)</a:t>
            </a:r>
            <a:endParaRPr lang="en-US" sz="2000" dirty="0">
              <a:solidFill>
                <a:schemeClr val="bg1"/>
              </a:solidFill>
              <a:latin typeface="Calibri" charset="0"/>
              <a:ea typeface="ＭＳ Ｐゴシック" charset="0"/>
              <a:cs typeface="ＭＳ Ｐゴシック" charset="0"/>
            </a:endParaRPr>
          </a:p>
        </p:txBody>
      </p:sp>
      <p:pic>
        <p:nvPicPr>
          <p:cNvPr id="5" name="Picture 4" descr="CHESS_Logo_imgOn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 y="5916161"/>
            <a:ext cx="1061720" cy="936759"/>
          </a:xfrm>
          <a:prstGeom prst="rect">
            <a:avLst/>
          </a:prstGeom>
        </p:spPr>
      </p:pic>
    </p:spTree>
    <p:extLst>
      <p:ext uri="{BB962C8B-B14F-4D97-AF65-F5344CB8AC3E}">
        <p14:creationId xmlns:p14="http://schemas.microsoft.com/office/powerpoint/2010/main" val="6071117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LSS-Framework-pc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 y="891726"/>
            <a:ext cx="9132909" cy="5940874"/>
          </a:xfrm>
          <a:prstGeom prst="rect">
            <a:avLst/>
          </a:prstGeom>
        </p:spPr>
      </p:pic>
      <p:sp>
        <p:nvSpPr>
          <p:cNvPr id="3" name="TextBox 2"/>
          <p:cNvSpPr txBox="1"/>
          <p:nvPr/>
        </p:nvSpPr>
        <p:spPr>
          <a:xfrm rot="16200000">
            <a:off x="-1517989" y="3388270"/>
            <a:ext cx="3488271" cy="369332"/>
          </a:xfrm>
          <a:prstGeom prst="rect">
            <a:avLst/>
          </a:prstGeom>
          <a:solidFill>
            <a:srgbClr val="FFFFFF"/>
          </a:solidFill>
          <a:ln>
            <a:solidFill>
              <a:srgbClr val="78FD67"/>
            </a:solidFill>
          </a:ln>
        </p:spPr>
        <p:txBody>
          <a:bodyPr wrap="square" rtlCol="0">
            <a:spAutoFit/>
          </a:bodyPr>
          <a:lstStyle/>
          <a:p>
            <a:pPr algn="ctr"/>
            <a:r>
              <a:rPr lang="en-US" b="1" dirty="0" smtClean="0">
                <a:solidFill>
                  <a:srgbClr val="008000"/>
                </a:solidFill>
              </a:rPr>
              <a:t>Conservation &amp;</a:t>
            </a:r>
            <a:r>
              <a:rPr lang="en-US" b="1" dirty="0">
                <a:solidFill>
                  <a:srgbClr val="008000"/>
                </a:solidFill>
              </a:rPr>
              <a:t> </a:t>
            </a:r>
            <a:r>
              <a:rPr lang="en-US" b="1" dirty="0" smtClean="0">
                <a:solidFill>
                  <a:srgbClr val="008000"/>
                </a:solidFill>
              </a:rPr>
              <a:t>Restoration</a:t>
            </a:r>
            <a:endParaRPr lang="en-US" b="1" dirty="0">
              <a:solidFill>
                <a:srgbClr val="008000"/>
              </a:solidFill>
            </a:endParaRPr>
          </a:p>
        </p:txBody>
      </p:sp>
      <p:pic>
        <p:nvPicPr>
          <p:cNvPr id="5" name="Picture 4" descr="CHESS_Logo_imgOn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 y="5916161"/>
            <a:ext cx="1061720" cy="936759"/>
          </a:xfrm>
          <a:prstGeom prst="rect">
            <a:avLst/>
          </a:prstGeom>
        </p:spPr>
      </p:pic>
    </p:spTree>
    <p:extLst>
      <p:ext uri="{BB962C8B-B14F-4D97-AF65-F5344CB8AC3E}">
        <p14:creationId xmlns:p14="http://schemas.microsoft.com/office/powerpoint/2010/main" val="11723586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06Landsc_sustainability_spectr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9144000" cy="6858000"/>
          </a:xfrm>
          <a:prstGeom prst="rect">
            <a:avLst/>
          </a:prstGeom>
        </p:spPr>
      </p:pic>
      <p:sp>
        <p:nvSpPr>
          <p:cNvPr id="5" name="TextBox 4"/>
          <p:cNvSpPr txBox="1"/>
          <p:nvPr/>
        </p:nvSpPr>
        <p:spPr>
          <a:xfrm>
            <a:off x="3316153" y="2570480"/>
            <a:ext cx="3237222" cy="369332"/>
          </a:xfrm>
          <a:prstGeom prst="rect">
            <a:avLst/>
          </a:prstGeom>
          <a:solidFill>
            <a:srgbClr val="FFFFFB"/>
          </a:solidFill>
          <a:ln>
            <a:solidFill>
              <a:srgbClr val="AE290C"/>
            </a:solidFill>
          </a:ln>
        </p:spPr>
        <p:txBody>
          <a:bodyPr wrap="none" rtlCol="0">
            <a:spAutoFit/>
          </a:bodyPr>
          <a:lstStyle/>
          <a:p>
            <a:pPr algn="ctr"/>
            <a:r>
              <a:rPr lang="en-US" b="1" dirty="0" smtClean="0">
                <a:solidFill>
                  <a:srgbClr val="008000"/>
                </a:solidFill>
              </a:rPr>
              <a:t>Conservation &amp; Restoration</a:t>
            </a:r>
            <a:endParaRPr lang="en-US" b="1" dirty="0">
              <a:solidFill>
                <a:srgbClr val="008000"/>
              </a:solidFill>
            </a:endParaRPr>
          </a:p>
        </p:txBody>
      </p:sp>
    </p:spTree>
    <p:extLst>
      <p:ext uri="{BB962C8B-B14F-4D97-AF65-F5344CB8AC3E}">
        <p14:creationId xmlns:p14="http://schemas.microsoft.com/office/powerpoint/2010/main" val="15628895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07-LE&amp;L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762000"/>
            <a:ext cx="5791200" cy="5410200"/>
          </a:xfrm>
          <a:prstGeom prst="rect">
            <a:avLst/>
          </a:prstGeom>
        </p:spPr>
      </p:pic>
      <p:sp>
        <p:nvSpPr>
          <p:cNvPr id="5" name="Rectangle 4"/>
          <p:cNvSpPr/>
          <p:nvPr/>
        </p:nvSpPr>
        <p:spPr>
          <a:xfrm>
            <a:off x="152400" y="6248400"/>
            <a:ext cx="8991600" cy="609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bwMode="auto">
          <a:xfrm>
            <a:off x="76200" y="6172200"/>
            <a:ext cx="8991600" cy="6096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l"/>
            <a:r>
              <a:rPr lang="en-US" sz="1800" dirty="0" smtClean="0">
                <a:solidFill>
                  <a:schemeClr val="bg1"/>
                </a:solidFill>
                <a:latin typeface="Calibri" charset="0"/>
                <a:ea typeface="ＭＳ Ｐゴシック" charset="0"/>
                <a:cs typeface="ＭＳ Ｐゴシック" charset="0"/>
              </a:rPr>
              <a:t>Wu, J. (2013). Landscape sustainability science: Ecosystem services and human well-being in changing landscapes. Landscape Ecology 28 (in press)</a:t>
            </a:r>
            <a:endParaRPr lang="en-US" sz="1800" dirty="0">
              <a:solidFill>
                <a:schemeClr val="bg1"/>
              </a:solidFill>
              <a:latin typeface="Calibri" charset="0"/>
              <a:ea typeface="ＭＳ Ｐゴシック" charset="0"/>
              <a:cs typeface="ＭＳ Ｐゴシック" charset="0"/>
            </a:endParaRPr>
          </a:p>
        </p:txBody>
      </p:sp>
      <p:sp>
        <p:nvSpPr>
          <p:cNvPr id="7" name="TextBox 6"/>
          <p:cNvSpPr txBox="1"/>
          <p:nvPr/>
        </p:nvSpPr>
        <p:spPr>
          <a:xfrm rot="16200000">
            <a:off x="1644614" y="3232185"/>
            <a:ext cx="3480903" cy="369332"/>
          </a:xfrm>
          <a:prstGeom prst="rect">
            <a:avLst/>
          </a:prstGeom>
          <a:noFill/>
        </p:spPr>
        <p:txBody>
          <a:bodyPr wrap="none" rtlCol="0">
            <a:spAutoFit/>
          </a:bodyPr>
          <a:lstStyle/>
          <a:p>
            <a:r>
              <a:rPr lang="en-US" b="1" dirty="0" smtClean="0">
                <a:solidFill>
                  <a:schemeClr val="accent2"/>
                </a:solidFill>
              </a:rPr>
              <a:t>Conservation and Restoration </a:t>
            </a:r>
            <a:endParaRPr lang="en-US" b="1" dirty="0">
              <a:solidFill>
                <a:schemeClr val="accent2"/>
              </a:solidFill>
            </a:endParaRPr>
          </a:p>
        </p:txBody>
      </p:sp>
    </p:spTree>
    <p:extLst>
      <p:ext uri="{BB962C8B-B14F-4D97-AF65-F5344CB8AC3E}">
        <p14:creationId xmlns:p14="http://schemas.microsoft.com/office/powerpoint/2010/main" val="1108287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7"/>
          <p:cNvSpPr txBox="1">
            <a:spLocks noChangeArrowheads="1"/>
          </p:cNvSpPr>
          <p:nvPr/>
        </p:nvSpPr>
        <p:spPr bwMode="auto">
          <a:xfrm>
            <a:off x="533400" y="1905000"/>
            <a:ext cx="817403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1" hangingPunct="1">
              <a:lnSpc>
                <a:spcPct val="150000"/>
              </a:lnSpc>
              <a:buFont typeface="Arial"/>
              <a:buChar char="•"/>
            </a:pPr>
            <a:r>
              <a:rPr lang="en-US" sz="3200" dirty="0" smtClean="0">
                <a:solidFill>
                  <a:srgbClr val="FFFFFF"/>
                </a:solidFill>
              </a:rPr>
              <a:t>Landscape ecology’s top 10 list in 2013</a:t>
            </a:r>
            <a:endParaRPr lang="en-US" sz="3200" dirty="0" smtClean="0">
              <a:solidFill>
                <a:schemeClr val="bg1"/>
              </a:solidFill>
            </a:endParaRPr>
          </a:p>
          <a:p>
            <a:pPr marL="571500" indent="-571500" eaLnBrk="1" hangingPunct="1">
              <a:lnSpc>
                <a:spcPct val="150000"/>
              </a:lnSpc>
              <a:buFont typeface="Arial"/>
              <a:buChar char="•"/>
            </a:pPr>
            <a:r>
              <a:rPr lang="en-US" sz="3200" dirty="0" smtClean="0">
                <a:solidFill>
                  <a:srgbClr val="595959"/>
                </a:solidFill>
              </a:rPr>
              <a:t>Landscape ecological principles for conservation and restoration</a:t>
            </a:r>
          </a:p>
          <a:p>
            <a:pPr marL="571500" indent="-571500" eaLnBrk="1" hangingPunct="1">
              <a:lnSpc>
                <a:spcPct val="150000"/>
              </a:lnSpc>
              <a:buFont typeface="Arial"/>
              <a:buChar char="•"/>
            </a:pPr>
            <a:r>
              <a:rPr lang="en-US" sz="3200" dirty="0" smtClean="0">
                <a:solidFill>
                  <a:srgbClr val="595959"/>
                </a:solidFill>
              </a:rPr>
              <a:t>A new science in the making </a:t>
            </a:r>
          </a:p>
          <a:p>
            <a:pPr marL="1314450" lvl="1" indent="-571500" eaLnBrk="1" hangingPunct="1">
              <a:lnSpc>
                <a:spcPct val="150000"/>
              </a:lnSpc>
              <a:buFont typeface="Arial"/>
              <a:buChar char="•"/>
            </a:pPr>
            <a:r>
              <a:rPr lang="en-US" dirty="0" smtClean="0">
                <a:solidFill>
                  <a:srgbClr val="595959"/>
                </a:solidFill>
              </a:rPr>
              <a:t>Landscape sustainability science (LSS)</a:t>
            </a:r>
          </a:p>
          <a:p>
            <a:pPr marL="1314450" lvl="1" indent="-571500" eaLnBrk="1" hangingPunct="1">
              <a:lnSpc>
                <a:spcPct val="150000"/>
              </a:lnSpc>
              <a:buFont typeface="Arial"/>
              <a:buChar char="•"/>
            </a:pPr>
            <a:r>
              <a:rPr lang="en-US" dirty="0" smtClean="0">
                <a:solidFill>
                  <a:srgbClr val="595959"/>
                </a:solidFill>
              </a:rPr>
              <a:t>LSS as the ultimate goal of LE, CB, &amp; RE</a:t>
            </a:r>
          </a:p>
        </p:txBody>
      </p:sp>
      <p:sp>
        <p:nvSpPr>
          <p:cNvPr id="71686" name="Rectangle 2"/>
          <p:cNvSpPr txBox="1">
            <a:spLocks noChangeArrowheads="1"/>
          </p:cNvSpPr>
          <p:nvPr/>
        </p:nvSpPr>
        <p:spPr bwMode="auto">
          <a:xfrm>
            <a:off x="533400" y="914400"/>
            <a:ext cx="79454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smtClean="0">
                <a:solidFill>
                  <a:srgbClr val="FFFF00"/>
                </a:solidFill>
              </a:rPr>
              <a:t>OUTLINE</a:t>
            </a:r>
            <a:endParaRPr lang="en-US" sz="3600" b="1" dirty="0">
              <a:solidFill>
                <a:srgbClr val="FFFF00"/>
              </a:solidFill>
            </a:endParaRPr>
          </a:p>
        </p:txBody>
      </p:sp>
    </p:spTree>
    <p:extLst>
      <p:ext uri="{BB962C8B-B14F-4D97-AF65-F5344CB8AC3E}">
        <p14:creationId xmlns:p14="http://schemas.microsoft.com/office/powerpoint/2010/main" val="15892978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title"/>
          </p:nvPr>
        </p:nvSpPr>
        <p:spPr>
          <a:xfrm>
            <a:off x="457198" y="2438400"/>
            <a:ext cx="8328891" cy="609600"/>
          </a:xfrm>
        </p:spPr>
        <p:txBody>
          <a:bodyPr/>
          <a:lstStyle/>
          <a:p>
            <a:pPr eaLnBrk="1" hangingPunct="1">
              <a:lnSpc>
                <a:spcPct val="130000"/>
              </a:lnSpc>
            </a:pPr>
            <a:r>
              <a:rPr lang="en-US" sz="3200" b="1" dirty="0" smtClean="0">
                <a:solidFill>
                  <a:srgbClr val="FFFF00"/>
                </a:solidFill>
                <a:ea typeface="ＭＳ Ｐゴシック" charset="0"/>
                <a:cs typeface="Apple Chancery"/>
              </a:rPr>
              <a:t>For More Information</a:t>
            </a:r>
            <a:r>
              <a:rPr lang="en-US" sz="3600" b="1" dirty="0" smtClean="0">
                <a:solidFill>
                  <a:srgbClr val="FFFF00"/>
                </a:solidFill>
                <a:ea typeface="ＭＳ Ｐゴシック" charset="0"/>
                <a:cs typeface="Apple Chancery"/>
              </a:rPr>
              <a:t>: </a:t>
            </a:r>
            <a:r>
              <a:rPr lang="en-US" sz="2800" dirty="0" smtClean="0">
                <a:solidFill>
                  <a:srgbClr val="FFFFFF"/>
                </a:solidFill>
                <a:latin typeface="Geneva" charset="0"/>
              </a:rPr>
              <a:t>http</a:t>
            </a:r>
            <a:r>
              <a:rPr lang="en-US" sz="2800" dirty="0">
                <a:solidFill>
                  <a:srgbClr val="FFFFFF"/>
                </a:solidFill>
                <a:latin typeface="Geneva" charset="0"/>
              </a:rPr>
              <a:t>://</a:t>
            </a:r>
            <a:r>
              <a:rPr lang="en-US" sz="2800" dirty="0" err="1">
                <a:solidFill>
                  <a:srgbClr val="FFFFFF"/>
                </a:solidFill>
                <a:latin typeface="Geneva" charset="0"/>
              </a:rPr>
              <a:t>LEML.asu.edu</a:t>
            </a:r>
            <a:r>
              <a:rPr lang="en-US" sz="3600" dirty="0">
                <a:solidFill>
                  <a:srgbClr val="FFFFFF"/>
                </a:solidFill>
                <a:latin typeface="Geneva" charset="0"/>
              </a:rPr>
              <a:t/>
            </a:r>
            <a:br>
              <a:rPr lang="en-US" sz="3600" dirty="0">
                <a:solidFill>
                  <a:srgbClr val="FFFFFF"/>
                </a:solidFill>
                <a:latin typeface="Geneva" charset="0"/>
              </a:rPr>
            </a:br>
            <a:endParaRPr lang="en-US" sz="3600" b="1" dirty="0">
              <a:solidFill>
                <a:srgbClr val="FFFF00"/>
              </a:solidFill>
              <a:ea typeface="ＭＳ Ｐゴシック" charset="0"/>
              <a:cs typeface="Apple Chancery"/>
            </a:endParaRPr>
          </a:p>
        </p:txBody>
      </p:sp>
      <p:sp>
        <p:nvSpPr>
          <p:cNvPr id="6" name="Title 1"/>
          <p:cNvSpPr txBox="1">
            <a:spLocks/>
          </p:cNvSpPr>
          <p:nvPr/>
        </p:nvSpPr>
        <p:spPr bwMode="auto">
          <a:xfrm>
            <a:off x="381000" y="3352800"/>
            <a:ext cx="8534401" cy="155408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l"/>
            <a:r>
              <a:rPr lang="en-US" sz="2000" dirty="0">
                <a:solidFill>
                  <a:schemeClr val="bg1"/>
                </a:solidFill>
                <a:latin typeface="Calibri" charset="0"/>
                <a:ea typeface="ＭＳ Ｐゴシック" charset="0"/>
                <a:cs typeface="ＭＳ Ｐゴシック" charset="0"/>
              </a:rPr>
              <a:t>Wu, J. 2013. </a:t>
            </a:r>
            <a:r>
              <a:rPr lang="en-US" sz="2000" b="1" dirty="0">
                <a:solidFill>
                  <a:schemeClr val="bg1"/>
                </a:solidFill>
                <a:latin typeface="Calibri" charset="0"/>
                <a:ea typeface="ＭＳ Ｐゴシック" charset="0"/>
                <a:cs typeface="ＭＳ Ｐゴシック" charset="0"/>
              </a:rPr>
              <a:t>Key concepts and research topics in landscape ecology </a:t>
            </a:r>
            <a:r>
              <a:rPr lang="en-US" sz="2000" dirty="0">
                <a:solidFill>
                  <a:schemeClr val="bg1"/>
                </a:solidFill>
                <a:latin typeface="Calibri" charset="0"/>
                <a:ea typeface="ＭＳ Ｐゴシック" charset="0"/>
                <a:cs typeface="ＭＳ Ｐゴシック" charset="0"/>
              </a:rPr>
              <a:t>revisited: 30 years after the </a:t>
            </a:r>
            <a:r>
              <a:rPr lang="en-US" sz="2000" dirty="0" err="1">
                <a:solidFill>
                  <a:schemeClr val="bg1"/>
                </a:solidFill>
                <a:latin typeface="Calibri" charset="0"/>
                <a:ea typeface="ＭＳ Ｐゴシック" charset="0"/>
                <a:cs typeface="ＭＳ Ｐゴシック" charset="0"/>
              </a:rPr>
              <a:t>Allerton</a:t>
            </a:r>
            <a:r>
              <a:rPr lang="en-US" sz="2000" dirty="0">
                <a:solidFill>
                  <a:schemeClr val="bg1"/>
                </a:solidFill>
                <a:latin typeface="Calibri" charset="0"/>
                <a:ea typeface="ＭＳ Ｐゴシック" charset="0"/>
                <a:cs typeface="ＭＳ Ｐゴシック" charset="0"/>
              </a:rPr>
              <a:t> Park workshop. Landscape Ecology 28:1-11.</a:t>
            </a:r>
          </a:p>
          <a:p>
            <a:pPr algn="l"/>
            <a:endParaRPr lang="en-US" sz="2000" dirty="0" smtClean="0">
              <a:solidFill>
                <a:schemeClr val="bg1"/>
              </a:solidFill>
              <a:latin typeface="Calibri" charset="0"/>
              <a:ea typeface="ＭＳ Ｐゴシック" charset="0"/>
              <a:cs typeface="ＭＳ Ｐゴシック" charset="0"/>
            </a:endParaRPr>
          </a:p>
          <a:p>
            <a:pPr algn="l"/>
            <a:r>
              <a:rPr lang="en-US" sz="2000" dirty="0" smtClean="0">
                <a:solidFill>
                  <a:schemeClr val="bg1"/>
                </a:solidFill>
                <a:latin typeface="Calibri" charset="0"/>
                <a:ea typeface="ＭＳ Ｐゴシック" charset="0"/>
                <a:cs typeface="ＭＳ Ｐゴシック" charset="0"/>
              </a:rPr>
              <a:t>Wu, J. 2013. </a:t>
            </a:r>
            <a:r>
              <a:rPr lang="en-US" sz="2000" b="1" dirty="0" smtClean="0">
                <a:solidFill>
                  <a:schemeClr val="bg1"/>
                </a:solidFill>
                <a:latin typeface="Calibri" charset="0"/>
                <a:ea typeface="ＭＳ Ｐゴシック" charset="0"/>
                <a:cs typeface="ＭＳ Ｐゴシック" charset="0"/>
              </a:rPr>
              <a:t>Landscape sustainability science</a:t>
            </a:r>
            <a:r>
              <a:rPr lang="en-US" sz="2000" dirty="0" smtClean="0">
                <a:solidFill>
                  <a:schemeClr val="bg1"/>
                </a:solidFill>
                <a:latin typeface="Calibri" charset="0"/>
                <a:ea typeface="ＭＳ Ｐゴシック" charset="0"/>
                <a:cs typeface="ＭＳ Ｐゴシック" charset="0"/>
              </a:rPr>
              <a:t>: Ecosystem services and human well-being in changing landscapes. Landscape Ecology 28 (in press)</a:t>
            </a:r>
            <a:endParaRPr lang="en-US" sz="2000" dirty="0">
              <a:solidFill>
                <a:schemeClr val="bg1"/>
              </a:solidFill>
              <a:latin typeface="Calibri" charset="0"/>
              <a:ea typeface="ＭＳ Ｐゴシック" charset="0"/>
              <a:cs typeface="ＭＳ Ｐゴシック" charset="0"/>
            </a:endParaRPr>
          </a:p>
        </p:txBody>
      </p:sp>
      <p:sp>
        <p:nvSpPr>
          <p:cNvPr id="2" name="TextBox 1"/>
          <p:cNvSpPr txBox="1"/>
          <p:nvPr/>
        </p:nvSpPr>
        <p:spPr>
          <a:xfrm>
            <a:off x="2796731" y="1214735"/>
            <a:ext cx="3081549" cy="923330"/>
          </a:xfrm>
          <a:prstGeom prst="rect">
            <a:avLst/>
          </a:prstGeom>
          <a:noFill/>
        </p:spPr>
        <p:txBody>
          <a:bodyPr wrap="none" rtlCol="0">
            <a:spAutoFit/>
          </a:bodyPr>
          <a:lstStyle/>
          <a:p>
            <a:pPr algn="ctr"/>
            <a:r>
              <a:rPr lang="en-US" sz="5400" b="1" dirty="0" smtClean="0">
                <a:solidFill>
                  <a:srgbClr val="FF0000"/>
                </a:solidFill>
                <a:latin typeface="Monotype Corsiva"/>
                <a:cs typeface="Monotype Corsiva"/>
              </a:rPr>
              <a:t>Thank You</a:t>
            </a:r>
          </a:p>
        </p:txBody>
      </p:sp>
      <p:pic>
        <p:nvPicPr>
          <p:cNvPr id="10" name="Picture 9" descr="CHESS_Logo_imgOn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1" y="5486400"/>
            <a:ext cx="1219200" cy="1075704"/>
          </a:xfrm>
          <a:prstGeom prst="rect">
            <a:avLst/>
          </a:prstGeom>
        </p:spPr>
      </p:pic>
      <p:sp>
        <p:nvSpPr>
          <p:cNvPr id="11" name="TextBox 10"/>
          <p:cNvSpPr txBox="1"/>
          <p:nvPr/>
        </p:nvSpPr>
        <p:spPr>
          <a:xfrm>
            <a:off x="119622" y="6497572"/>
            <a:ext cx="979956" cy="369332"/>
          </a:xfrm>
          <a:prstGeom prst="rect">
            <a:avLst/>
          </a:prstGeom>
          <a:noFill/>
        </p:spPr>
        <p:txBody>
          <a:bodyPr wrap="none" rtlCol="0">
            <a:spAutoFit/>
          </a:bodyPr>
          <a:lstStyle/>
          <a:p>
            <a:r>
              <a:rPr lang="en-US" altLang="zh-CN" dirty="0" smtClean="0">
                <a:solidFill>
                  <a:schemeClr val="bg1"/>
                </a:solidFill>
              </a:rPr>
              <a:t>CHESS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7800"/>
            <a:ext cx="9144000" cy="6480137"/>
          </a:xfrm>
          <a:prstGeom prst="rect">
            <a:avLst/>
          </a:prstGeom>
        </p:spPr>
      </p:pic>
    </p:spTree>
    <p:extLst>
      <p:ext uri="{BB962C8B-B14F-4D97-AF65-F5344CB8AC3E}">
        <p14:creationId xmlns:p14="http://schemas.microsoft.com/office/powerpoint/2010/main" val="41468450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457200" y="1143000"/>
            <a:ext cx="8229600" cy="1066800"/>
          </a:xfrm>
        </p:spPr>
        <p:txBody>
          <a:bodyPr/>
          <a:lstStyle/>
          <a:p>
            <a:r>
              <a:rPr lang="en-US" sz="2400" b="1" dirty="0">
                <a:solidFill>
                  <a:srgbClr val="FFFF00"/>
                </a:solidFill>
                <a:ea typeface="ＭＳ Ｐゴシック" charset="0"/>
                <a:cs typeface="ＭＳ Ｐゴシック" charset="0"/>
              </a:rPr>
              <a:t>LANDSCAPE </a:t>
            </a:r>
            <a:r>
              <a:rPr lang="en-US" sz="2400" b="1" dirty="0" smtClean="0">
                <a:solidFill>
                  <a:srgbClr val="FFFF00"/>
                </a:solidFill>
                <a:ea typeface="ＭＳ Ｐゴシック" charset="0"/>
                <a:cs typeface="ＭＳ Ｐゴシック" charset="0"/>
              </a:rPr>
              <a:t> ECOLOGY – WHAT IS IT?</a:t>
            </a:r>
            <a:endParaRPr lang="en-US" sz="2400" b="1" dirty="0">
              <a:solidFill>
                <a:srgbClr val="FFFF00"/>
              </a:solidFill>
              <a:ea typeface="ＭＳ Ｐゴシック" charset="0"/>
              <a:cs typeface="ＭＳ Ｐゴシック" charset="0"/>
            </a:endParaRPr>
          </a:p>
        </p:txBody>
      </p:sp>
      <p:sp>
        <p:nvSpPr>
          <p:cNvPr id="21506" name="Rectangle 3"/>
          <p:cNvSpPr>
            <a:spLocks noGrp="1" noChangeArrowheads="1"/>
          </p:cNvSpPr>
          <p:nvPr>
            <p:ph type="body" idx="1"/>
          </p:nvPr>
        </p:nvSpPr>
        <p:spPr>
          <a:xfrm>
            <a:off x="457200" y="2362200"/>
            <a:ext cx="8245475" cy="2819400"/>
          </a:xfrm>
        </p:spPr>
        <p:txBody>
          <a:bodyPr/>
          <a:lstStyle/>
          <a:p>
            <a:pPr>
              <a:lnSpc>
                <a:spcPct val="130000"/>
              </a:lnSpc>
              <a:buFont typeface="Wingdings" charset="0"/>
              <a:buNone/>
            </a:pPr>
            <a:r>
              <a:rPr lang="en-US" sz="2400" b="1" dirty="0">
                <a:solidFill>
                  <a:schemeClr val="bg1"/>
                </a:solidFill>
                <a:latin typeface="+mj-lt"/>
                <a:ea typeface="ＭＳ Ｐゴシック" charset="0"/>
                <a:cs typeface="ＭＳ Ｐゴシック" charset="0"/>
              </a:rPr>
              <a:t>Wu and Hobbs (2007):</a:t>
            </a:r>
          </a:p>
          <a:p>
            <a:pPr>
              <a:lnSpc>
                <a:spcPct val="130000"/>
              </a:lnSpc>
            </a:pPr>
            <a:r>
              <a:rPr lang="en-US" sz="2400" b="1" dirty="0">
                <a:solidFill>
                  <a:schemeClr val="bg1"/>
                </a:solidFill>
                <a:latin typeface="+mj-lt"/>
                <a:ea typeface="ＭＳ Ｐゴシック" charset="0"/>
                <a:cs typeface="ＭＳ Ｐゴシック" charset="0"/>
              </a:rPr>
              <a:t>The integration of </a:t>
            </a:r>
            <a:r>
              <a:rPr lang="en-US" sz="2400" b="1" i="1" dirty="0">
                <a:solidFill>
                  <a:srgbClr val="FFFF00"/>
                </a:solidFill>
                <a:latin typeface="+mj-lt"/>
                <a:ea typeface="ＭＳ Ｐゴシック" charset="0"/>
                <a:cs typeface="ＭＳ Ｐゴシック" charset="0"/>
              </a:rPr>
              <a:t>science </a:t>
            </a:r>
            <a:r>
              <a:rPr lang="en-US" sz="2400" b="1" dirty="0">
                <a:solidFill>
                  <a:schemeClr val="bg1"/>
                </a:solidFill>
                <a:latin typeface="+mj-lt"/>
                <a:ea typeface="ＭＳ Ｐゴシック" charset="0"/>
                <a:cs typeface="ＭＳ Ｐゴシック" charset="0"/>
              </a:rPr>
              <a:t>and </a:t>
            </a:r>
            <a:r>
              <a:rPr lang="en-US" sz="2400" b="1" i="1" dirty="0">
                <a:solidFill>
                  <a:srgbClr val="FFFF00"/>
                </a:solidFill>
                <a:latin typeface="+mj-lt"/>
                <a:ea typeface="ＭＳ Ｐゴシック" charset="0"/>
                <a:cs typeface="ＭＳ Ｐゴシック" charset="0"/>
              </a:rPr>
              <a:t>art </a:t>
            </a:r>
            <a:r>
              <a:rPr lang="en-US" sz="2400" b="1" dirty="0">
                <a:solidFill>
                  <a:schemeClr val="bg1"/>
                </a:solidFill>
                <a:latin typeface="+mj-lt"/>
                <a:ea typeface="ＭＳ Ｐゴシック" charset="0"/>
                <a:cs typeface="ＭＳ Ｐゴシック" charset="0"/>
              </a:rPr>
              <a:t>of </a:t>
            </a:r>
            <a:r>
              <a:rPr lang="en-US" sz="2400" b="1" i="1" dirty="0">
                <a:solidFill>
                  <a:srgbClr val="FFFF00"/>
                </a:solidFill>
                <a:latin typeface="+mj-lt"/>
                <a:ea typeface="ＭＳ Ｐゴシック" charset="0"/>
                <a:cs typeface="ＭＳ Ｐゴシック" charset="0"/>
              </a:rPr>
              <a:t>studying </a:t>
            </a:r>
            <a:r>
              <a:rPr lang="en-US" sz="2400" b="1" dirty="0">
                <a:solidFill>
                  <a:schemeClr val="bg1"/>
                </a:solidFill>
                <a:latin typeface="+mj-lt"/>
                <a:ea typeface="ＭＳ Ｐゴシック" charset="0"/>
                <a:cs typeface="ＭＳ Ｐゴシック" charset="0"/>
              </a:rPr>
              <a:t>and </a:t>
            </a:r>
            <a:r>
              <a:rPr lang="en-US" sz="2400" b="1" i="1" dirty="0" smtClean="0">
                <a:solidFill>
                  <a:srgbClr val="FFFF00"/>
                </a:solidFill>
                <a:latin typeface="+mj-lt"/>
                <a:ea typeface="ＭＳ Ｐゴシック" charset="0"/>
                <a:cs typeface="ＭＳ Ｐゴシック" charset="0"/>
              </a:rPr>
              <a:t>improving </a:t>
            </a:r>
            <a:r>
              <a:rPr lang="en-US" sz="2400" b="1" dirty="0" smtClean="0">
                <a:solidFill>
                  <a:schemeClr val="bg1"/>
                </a:solidFill>
                <a:latin typeface="+mj-lt"/>
                <a:ea typeface="ＭＳ Ｐゴシック" charset="0"/>
                <a:cs typeface="ＭＳ Ｐゴシック" charset="0"/>
              </a:rPr>
              <a:t>the </a:t>
            </a:r>
            <a:r>
              <a:rPr lang="en-US" sz="2400" b="1" dirty="0">
                <a:solidFill>
                  <a:schemeClr val="bg1"/>
                </a:solidFill>
                <a:latin typeface="+mj-lt"/>
                <a:ea typeface="ＭＳ Ｐゴシック" charset="0"/>
                <a:cs typeface="ＭＳ Ｐゴシック" charset="0"/>
              </a:rPr>
              <a:t>relationship between spatial </a:t>
            </a:r>
            <a:r>
              <a:rPr lang="en-US" sz="2400" b="1" i="1" dirty="0">
                <a:solidFill>
                  <a:srgbClr val="FFFF00"/>
                </a:solidFill>
                <a:latin typeface="+mj-lt"/>
                <a:ea typeface="ＭＳ Ｐゴシック" charset="0"/>
                <a:cs typeface="ＭＳ Ｐゴシック" charset="0"/>
              </a:rPr>
              <a:t>pattern </a:t>
            </a:r>
            <a:r>
              <a:rPr lang="en-US" sz="2400" b="1" dirty="0">
                <a:solidFill>
                  <a:schemeClr val="bg1"/>
                </a:solidFill>
                <a:latin typeface="+mj-lt"/>
                <a:ea typeface="ＭＳ Ｐゴシック" charset="0"/>
                <a:cs typeface="ＭＳ Ｐゴシック" charset="0"/>
              </a:rPr>
              <a:t>and ecological as well socioeconomic </a:t>
            </a:r>
            <a:r>
              <a:rPr lang="en-US" sz="2400" b="1" i="1" dirty="0">
                <a:solidFill>
                  <a:srgbClr val="FFFF00"/>
                </a:solidFill>
                <a:latin typeface="+mj-lt"/>
                <a:ea typeface="ＭＳ Ｐゴシック" charset="0"/>
                <a:cs typeface="ＭＳ Ｐゴシック" charset="0"/>
              </a:rPr>
              <a:t>processes </a:t>
            </a:r>
            <a:r>
              <a:rPr lang="en-US" sz="2400" b="1" dirty="0">
                <a:solidFill>
                  <a:schemeClr val="bg1"/>
                </a:solidFill>
                <a:latin typeface="+mj-lt"/>
                <a:ea typeface="ＭＳ Ｐゴシック" charset="0"/>
                <a:cs typeface="ＭＳ Ｐゴシック" charset="0"/>
              </a:rPr>
              <a:t>on multiple </a:t>
            </a:r>
            <a:r>
              <a:rPr lang="en-US" sz="2400" b="1" i="1" dirty="0">
                <a:solidFill>
                  <a:srgbClr val="FFFF00"/>
                </a:solidFill>
                <a:latin typeface="+mj-lt"/>
                <a:ea typeface="ＭＳ Ｐゴシック" charset="0"/>
                <a:cs typeface="ＭＳ Ｐゴシック" charset="0"/>
              </a:rPr>
              <a:t>scales</a:t>
            </a:r>
            <a:r>
              <a:rPr lang="en-US" sz="2400" b="1" dirty="0">
                <a:solidFill>
                  <a:schemeClr val="bg1"/>
                </a:solidFill>
                <a:latin typeface="+mj-lt"/>
                <a:ea typeface="ＭＳ Ｐゴシック" charset="0"/>
                <a:cs typeface="ＭＳ Ｐゴシック" charset="0"/>
              </a:rPr>
              <a:t>.</a:t>
            </a:r>
            <a:r>
              <a:rPr lang="en-US" sz="2400" dirty="0">
                <a:solidFill>
                  <a:schemeClr val="bg1"/>
                </a:solidFill>
                <a:latin typeface="+mj-lt"/>
                <a:ea typeface="ＭＳ Ｐゴシック" charset="0"/>
                <a:cs typeface="ＭＳ Ｐゴシック" charset="0"/>
              </a:rPr>
              <a:t>   </a:t>
            </a:r>
          </a:p>
        </p:txBody>
      </p:sp>
      <p:sp>
        <p:nvSpPr>
          <p:cNvPr id="21507" name="Text Box 8"/>
          <p:cNvSpPr txBox="1">
            <a:spLocks noChangeArrowheads="1"/>
          </p:cNvSpPr>
          <p:nvPr/>
        </p:nvSpPr>
        <p:spPr bwMode="auto">
          <a:xfrm>
            <a:off x="441325" y="5181600"/>
            <a:ext cx="8245475" cy="8302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FF"/>
                </a:solidFill>
                <a:latin typeface="Helvetica" charset="0"/>
              </a:rPr>
              <a:t>Wu J. and Hobbs R. 2007. Landscape ecology: The-state-of-the-science. </a:t>
            </a:r>
            <a:r>
              <a:rPr lang="en-US" sz="1600" i="1">
                <a:solidFill>
                  <a:srgbClr val="FFFFFF"/>
                </a:solidFill>
                <a:latin typeface="Helvetica" charset="0"/>
              </a:rPr>
              <a:t>In</a:t>
            </a:r>
            <a:r>
              <a:rPr lang="en-US" sz="1600">
                <a:solidFill>
                  <a:srgbClr val="FFFFFF"/>
                </a:solidFill>
                <a:latin typeface="Helvetica" charset="0"/>
              </a:rPr>
              <a:t> Wu J. and Hobbs R. (eds.), Key Topics in Landscape Ecology, pp. 271-287. Cambridge University Press, Cambridge, UK.</a:t>
            </a:r>
          </a:p>
        </p:txBody>
      </p:sp>
    </p:spTree>
    <p:extLst>
      <p:ext uri="{BB962C8B-B14F-4D97-AF65-F5344CB8AC3E}">
        <p14:creationId xmlns:p14="http://schemas.microsoft.com/office/powerpoint/2010/main" val="24795766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4"/>
          <p:cNvSpPr txBox="1">
            <a:spLocks noChangeArrowheads="1"/>
          </p:cNvSpPr>
          <p:nvPr/>
        </p:nvSpPr>
        <p:spPr bwMode="auto">
          <a:xfrm>
            <a:off x="0" y="8382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0000"/>
              </a:lnSpc>
            </a:pPr>
            <a:r>
              <a:rPr lang="en-US" sz="2800" b="1" dirty="0" smtClean="0">
                <a:solidFill>
                  <a:srgbClr val="FFFF00"/>
                </a:solidFill>
              </a:rPr>
              <a:t>State </a:t>
            </a:r>
            <a:r>
              <a:rPr lang="en-US" sz="2800" b="1" dirty="0">
                <a:solidFill>
                  <a:srgbClr val="FFFF00"/>
                </a:solidFill>
              </a:rPr>
              <a:t>of the </a:t>
            </a:r>
            <a:r>
              <a:rPr lang="en-US" sz="2800" b="1" dirty="0" smtClean="0">
                <a:solidFill>
                  <a:srgbClr val="FFFF00"/>
                </a:solidFill>
              </a:rPr>
              <a:t>Science in LE? </a:t>
            </a:r>
            <a:endParaRPr lang="en-US" sz="2800" b="1" dirty="0">
              <a:solidFill>
                <a:srgbClr val="FFFF00"/>
              </a:solidFill>
            </a:endParaRPr>
          </a:p>
        </p:txBody>
      </p:sp>
      <p:sp>
        <p:nvSpPr>
          <p:cNvPr id="2" name="TextBox 1"/>
          <p:cNvSpPr txBox="1"/>
          <p:nvPr/>
        </p:nvSpPr>
        <p:spPr>
          <a:xfrm>
            <a:off x="152400" y="1524000"/>
            <a:ext cx="8763000" cy="461665"/>
          </a:xfrm>
          <a:prstGeom prst="rect">
            <a:avLst/>
          </a:prstGeom>
          <a:noFill/>
        </p:spPr>
        <p:txBody>
          <a:bodyPr wrap="square" rtlCol="0">
            <a:spAutoFit/>
          </a:bodyPr>
          <a:lstStyle/>
          <a:p>
            <a:pPr algn="ctr"/>
            <a:r>
              <a:rPr lang="en-US" sz="2400" dirty="0" smtClean="0">
                <a:solidFill>
                  <a:srgbClr val="FFFFFF"/>
                </a:solidFill>
              </a:rPr>
              <a:t>--- The flagship journal, Landscape Ecology, as a barometer … </a:t>
            </a:r>
            <a:endParaRPr lang="en-US" sz="2400" dirty="0">
              <a:solidFill>
                <a:srgbClr val="FFFFFF"/>
              </a:solidFill>
            </a:endParaRPr>
          </a:p>
        </p:txBody>
      </p:sp>
      <p:sp>
        <p:nvSpPr>
          <p:cNvPr id="4" name="Rectangle 3"/>
          <p:cNvSpPr/>
          <p:nvPr/>
        </p:nvSpPr>
        <p:spPr>
          <a:xfrm>
            <a:off x="1219200" y="5867400"/>
            <a:ext cx="7924800" cy="990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Untitl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171154"/>
            <a:ext cx="6096000" cy="4550175"/>
          </a:xfrm>
          <a:prstGeom prst="rect">
            <a:avLst/>
          </a:prstGeom>
        </p:spPr>
      </p:pic>
      <p:sp>
        <p:nvSpPr>
          <p:cNvPr id="5" name="TextBox 4"/>
          <p:cNvSpPr txBox="1"/>
          <p:nvPr/>
        </p:nvSpPr>
        <p:spPr>
          <a:xfrm>
            <a:off x="152400" y="2971800"/>
            <a:ext cx="2517132" cy="1277273"/>
          </a:xfrm>
          <a:prstGeom prst="rect">
            <a:avLst/>
          </a:prstGeom>
          <a:noFill/>
        </p:spPr>
        <p:txBody>
          <a:bodyPr wrap="square" rtlCol="0">
            <a:spAutoFit/>
          </a:bodyPr>
          <a:lstStyle/>
          <a:p>
            <a:pPr algn="ctr">
              <a:lnSpc>
                <a:spcPct val="130000"/>
              </a:lnSpc>
            </a:pPr>
            <a:r>
              <a:rPr lang="en-US" sz="2000" b="1" dirty="0" smtClean="0">
                <a:solidFill>
                  <a:schemeClr val="bg1"/>
                </a:solidFill>
              </a:rPr>
              <a:t>Landscape Ecology </a:t>
            </a:r>
          </a:p>
          <a:p>
            <a:pPr algn="ctr">
              <a:lnSpc>
                <a:spcPct val="130000"/>
              </a:lnSpc>
            </a:pPr>
            <a:r>
              <a:rPr lang="en-US" sz="2000" b="1" dirty="0" smtClean="0">
                <a:solidFill>
                  <a:schemeClr val="bg1"/>
                </a:solidFill>
              </a:rPr>
              <a:t>1987 - 2011</a:t>
            </a:r>
            <a:endParaRPr lang="en-US" sz="2000" b="1" dirty="0">
              <a:solidFill>
                <a:schemeClr val="bg1"/>
              </a:solidFill>
            </a:endParaRPr>
          </a:p>
        </p:txBody>
      </p:sp>
    </p:spTree>
    <p:extLst>
      <p:ext uri="{BB962C8B-B14F-4D97-AF65-F5344CB8AC3E}">
        <p14:creationId xmlns:p14="http://schemas.microsoft.com/office/powerpoint/2010/main" val="19475872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5-Produc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990600"/>
            <a:ext cx="7860630" cy="5181600"/>
          </a:xfrm>
          <a:prstGeom prst="rect">
            <a:avLst/>
          </a:prstGeom>
        </p:spPr>
      </p:pic>
      <p:sp>
        <p:nvSpPr>
          <p:cNvPr id="4" name="TextBox 3"/>
          <p:cNvSpPr txBox="1"/>
          <p:nvPr/>
        </p:nvSpPr>
        <p:spPr>
          <a:xfrm rot="16200000">
            <a:off x="-1428689" y="3305145"/>
            <a:ext cx="4114800" cy="400110"/>
          </a:xfrm>
          <a:prstGeom prst="rect">
            <a:avLst/>
          </a:prstGeom>
          <a:noFill/>
        </p:spPr>
        <p:txBody>
          <a:bodyPr wrap="square" rtlCol="0">
            <a:spAutoFit/>
          </a:bodyPr>
          <a:lstStyle/>
          <a:p>
            <a:pPr algn="ctr"/>
            <a:r>
              <a:rPr lang="en-US" sz="2000" i="1" dirty="0" smtClean="0">
                <a:solidFill>
                  <a:srgbClr val="FFFFFF"/>
                </a:solidFill>
              </a:rPr>
              <a:t>Landscape Ecology</a:t>
            </a:r>
            <a:r>
              <a:rPr lang="en-US" sz="2000" dirty="0">
                <a:solidFill>
                  <a:srgbClr val="FFFFFF"/>
                </a:solidFill>
              </a:rPr>
              <a:t> </a:t>
            </a:r>
            <a:r>
              <a:rPr lang="en-US" sz="2000" dirty="0" smtClean="0">
                <a:solidFill>
                  <a:srgbClr val="FFFFFF"/>
                </a:solidFill>
              </a:rPr>
              <a:t>(1987 – 2011)</a:t>
            </a:r>
            <a:endParaRPr lang="en-US" sz="2000" dirty="0">
              <a:solidFill>
                <a:srgbClr val="FFFFFF"/>
              </a:solidFill>
            </a:endParaRPr>
          </a:p>
        </p:txBody>
      </p:sp>
    </p:spTree>
    <p:extLst>
      <p:ext uri="{BB962C8B-B14F-4D97-AF65-F5344CB8AC3E}">
        <p14:creationId xmlns:p14="http://schemas.microsoft.com/office/powerpoint/2010/main" val="32090195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5969669"/>
            <a:ext cx="8578273" cy="307777"/>
          </a:xfrm>
          <a:prstGeom prst="rect">
            <a:avLst/>
          </a:prstGeom>
          <a:noFill/>
        </p:spPr>
        <p:txBody>
          <a:bodyPr wrap="square" rtlCol="0">
            <a:spAutoFit/>
          </a:bodyPr>
          <a:lstStyle/>
          <a:p>
            <a:pPr algn="ctr"/>
            <a:r>
              <a:rPr lang="en-US" sz="1400" dirty="0">
                <a:solidFill>
                  <a:srgbClr val="FFFFFF"/>
                </a:solidFill>
              </a:rPr>
              <a:t>The impact factor of </a:t>
            </a:r>
            <a:r>
              <a:rPr lang="en-US" sz="1400" i="1" dirty="0">
                <a:solidFill>
                  <a:srgbClr val="FFFFFF"/>
                </a:solidFill>
              </a:rPr>
              <a:t>Landscape Ecology</a:t>
            </a:r>
            <a:r>
              <a:rPr lang="en-US" sz="1400" dirty="0">
                <a:solidFill>
                  <a:srgbClr val="FFFFFF"/>
                </a:solidFill>
              </a:rPr>
              <a:t> and its ranking </a:t>
            </a:r>
            <a:r>
              <a:rPr lang="en-US" sz="1400" dirty="0" smtClean="0">
                <a:solidFill>
                  <a:srgbClr val="FFFFFF"/>
                </a:solidFill>
              </a:rPr>
              <a:t>(</a:t>
            </a:r>
            <a:r>
              <a:rPr lang="en-US" sz="1400" dirty="0">
                <a:solidFill>
                  <a:srgbClr val="FFFFFF"/>
                </a:solidFill>
              </a:rPr>
              <a:t>data from Thomson Reuters’ Web of Science) </a:t>
            </a:r>
          </a:p>
        </p:txBody>
      </p:sp>
      <p:pic>
        <p:nvPicPr>
          <p:cNvPr id="4" name="Picture 3" descr="Fig.7-Impact_fac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485" y="990601"/>
            <a:ext cx="5677442" cy="4953000"/>
          </a:xfrm>
          <a:prstGeom prst="rect">
            <a:avLst/>
          </a:prstGeom>
        </p:spPr>
      </p:pic>
      <p:pic>
        <p:nvPicPr>
          <p:cNvPr id="5" name="Picture 11" descr="2010 LE_cov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046481"/>
            <a:ext cx="1851116" cy="238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86200"/>
            <a:ext cx="2286000" cy="1754327"/>
          </a:xfrm>
          <a:prstGeom prst="rect">
            <a:avLst/>
          </a:prstGeom>
          <a:noFill/>
          <a:ln>
            <a:solidFill>
              <a:srgbClr val="FF0000"/>
            </a:solidFill>
          </a:ln>
        </p:spPr>
        <p:txBody>
          <a:bodyPr wrap="square" rtlCol="0">
            <a:spAutoFit/>
          </a:bodyPr>
          <a:lstStyle/>
          <a:p>
            <a:r>
              <a:rPr lang="en-US" sz="1200" dirty="0">
                <a:solidFill>
                  <a:srgbClr val="FFFFFF"/>
                </a:solidFill>
              </a:rPr>
              <a:t>#Ecology </a:t>
            </a:r>
            <a:r>
              <a:rPr lang="en-US" sz="1200" dirty="0" smtClean="0">
                <a:solidFill>
                  <a:srgbClr val="FFFFFF"/>
                </a:solidFill>
              </a:rPr>
              <a:t>journals:</a:t>
            </a:r>
          </a:p>
          <a:p>
            <a:r>
              <a:rPr lang="en-US" sz="1200" dirty="0" smtClean="0">
                <a:solidFill>
                  <a:srgbClr val="FFFFFF"/>
                </a:solidFill>
              </a:rPr>
              <a:t>  ~ T</a:t>
            </a:r>
            <a:r>
              <a:rPr lang="en-US" sz="1200" b="1" dirty="0" smtClean="0">
                <a:solidFill>
                  <a:srgbClr val="FFFFFF"/>
                </a:solidFill>
              </a:rPr>
              <a:t>op 30 out of 130</a:t>
            </a:r>
            <a:endParaRPr lang="en-US" sz="1200" dirty="0" smtClean="0">
              <a:solidFill>
                <a:srgbClr val="FFFFFF"/>
              </a:solidFill>
            </a:endParaRPr>
          </a:p>
          <a:p>
            <a:endParaRPr lang="en-US" sz="1200" dirty="0">
              <a:solidFill>
                <a:srgbClr val="FFFFFF"/>
              </a:solidFill>
            </a:endParaRPr>
          </a:p>
          <a:p>
            <a:r>
              <a:rPr lang="en-US" sz="1200" dirty="0" smtClean="0">
                <a:solidFill>
                  <a:srgbClr val="FFFFFF"/>
                </a:solidFill>
              </a:rPr>
              <a:t>#</a:t>
            </a:r>
            <a:r>
              <a:rPr lang="en-US" sz="1200" dirty="0">
                <a:solidFill>
                  <a:srgbClr val="FFFFFF"/>
                </a:solidFill>
              </a:rPr>
              <a:t>Physical Geography </a:t>
            </a:r>
            <a:r>
              <a:rPr lang="en-US" sz="1200" dirty="0" smtClean="0">
                <a:solidFill>
                  <a:srgbClr val="FFFFFF"/>
                </a:solidFill>
              </a:rPr>
              <a:t>journals:</a:t>
            </a:r>
          </a:p>
          <a:p>
            <a:r>
              <a:rPr lang="en-US" sz="1200" dirty="0">
                <a:solidFill>
                  <a:srgbClr val="FFFFFF"/>
                </a:solidFill>
              </a:rPr>
              <a:t> </a:t>
            </a:r>
            <a:r>
              <a:rPr lang="en-US" sz="1200" dirty="0" smtClean="0">
                <a:solidFill>
                  <a:srgbClr val="FFFFFF"/>
                </a:solidFill>
              </a:rPr>
              <a:t> ~ </a:t>
            </a:r>
            <a:r>
              <a:rPr lang="en-US" sz="1200" b="1" dirty="0">
                <a:solidFill>
                  <a:srgbClr val="FFFFFF"/>
                </a:solidFill>
              </a:rPr>
              <a:t>Top </a:t>
            </a:r>
            <a:r>
              <a:rPr lang="en-US" sz="1200" b="1" dirty="0" smtClean="0">
                <a:solidFill>
                  <a:srgbClr val="FFFFFF"/>
                </a:solidFill>
              </a:rPr>
              <a:t>5 out of 36</a:t>
            </a:r>
            <a:endParaRPr lang="en-US" sz="1200" dirty="0">
              <a:solidFill>
                <a:srgbClr val="FFFFFF"/>
              </a:solidFill>
            </a:endParaRPr>
          </a:p>
          <a:p>
            <a:endParaRPr lang="en-US" sz="1200" dirty="0" smtClean="0">
              <a:solidFill>
                <a:srgbClr val="FFFFFF"/>
              </a:solidFill>
            </a:endParaRPr>
          </a:p>
          <a:p>
            <a:r>
              <a:rPr lang="en-US" sz="1200" dirty="0" smtClean="0">
                <a:solidFill>
                  <a:srgbClr val="FFFFFF"/>
                </a:solidFill>
              </a:rPr>
              <a:t>#</a:t>
            </a:r>
            <a:r>
              <a:rPr lang="en-US" sz="1200" dirty="0">
                <a:solidFill>
                  <a:srgbClr val="FFFFFF"/>
                </a:solidFill>
              </a:rPr>
              <a:t>Multidisciplinary </a:t>
            </a:r>
            <a:r>
              <a:rPr lang="en-US" sz="1200" dirty="0" smtClean="0">
                <a:solidFill>
                  <a:srgbClr val="FFFFFF"/>
                </a:solidFill>
              </a:rPr>
              <a:t>Geosciences journals: </a:t>
            </a:r>
          </a:p>
          <a:p>
            <a:r>
              <a:rPr lang="en-US" sz="1200" dirty="0">
                <a:solidFill>
                  <a:srgbClr val="FFFFFF"/>
                </a:solidFill>
              </a:rPr>
              <a:t> </a:t>
            </a:r>
            <a:r>
              <a:rPr lang="en-US" sz="1200" dirty="0" smtClean="0">
                <a:solidFill>
                  <a:srgbClr val="FFFFFF"/>
                </a:solidFill>
              </a:rPr>
              <a:t> ~ </a:t>
            </a:r>
            <a:r>
              <a:rPr lang="en-US" sz="1200" b="1" dirty="0" smtClean="0">
                <a:solidFill>
                  <a:srgbClr val="FFFFFF"/>
                </a:solidFill>
              </a:rPr>
              <a:t>Top 10 of 155</a:t>
            </a:r>
            <a:endParaRPr lang="en-US" sz="1200" dirty="0">
              <a:solidFill>
                <a:srgbClr val="FFFFFF"/>
              </a:solidFill>
            </a:endParaRPr>
          </a:p>
        </p:txBody>
      </p:sp>
    </p:spTree>
    <p:extLst>
      <p:ext uri="{BB962C8B-B14F-4D97-AF65-F5344CB8AC3E}">
        <p14:creationId xmlns:p14="http://schemas.microsoft.com/office/powerpoint/2010/main" val="1521429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6-#subm+top25_countr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46" y="899347"/>
            <a:ext cx="8620527" cy="5044253"/>
          </a:xfrm>
          <a:prstGeom prst="rect">
            <a:avLst/>
          </a:prstGeom>
        </p:spPr>
      </p:pic>
      <p:sp>
        <p:nvSpPr>
          <p:cNvPr id="4" name="TextBox 3"/>
          <p:cNvSpPr txBox="1"/>
          <p:nvPr/>
        </p:nvSpPr>
        <p:spPr>
          <a:xfrm>
            <a:off x="230909" y="6024265"/>
            <a:ext cx="8760691" cy="307777"/>
          </a:xfrm>
          <a:prstGeom prst="rect">
            <a:avLst/>
          </a:prstGeom>
          <a:noFill/>
        </p:spPr>
        <p:txBody>
          <a:bodyPr wrap="square" rtlCol="0">
            <a:spAutoFit/>
          </a:bodyPr>
          <a:lstStyle/>
          <a:p>
            <a:pPr algn="ctr"/>
            <a:r>
              <a:rPr lang="en-US" sz="1400" b="1" dirty="0" smtClean="0">
                <a:solidFill>
                  <a:srgbClr val="FFFFFF"/>
                </a:solidFill>
              </a:rPr>
              <a:t>Based on 7-yr data (1/1/2005 - 12/31/2011), including </a:t>
            </a:r>
            <a:r>
              <a:rPr lang="en-US" sz="1400" b="1" dirty="0">
                <a:solidFill>
                  <a:srgbClr val="FFFFFF"/>
                </a:solidFill>
              </a:rPr>
              <a:t>only countries with </a:t>
            </a:r>
            <a:r>
              <a:rPr lang="en-US" sz="1400" b="1" dirty="0" smtClean="0">
                <a:solidFill>
                  <a:srgbClr val="FFFFFF"/>
                </a:solidFill>
              </a:rPr>
              <a:t>≥ 20 submissions </a:t>
            </a:r>
            <a:endParaRPr lang="en-US" sz="1400" b="1" dirty="0">
              <a:solidFill>
                <a:srgbClr val="FFFFFF"/>
              </a:solidFill>
            </a:endParaRPr>
          </a:p>
        </p:txBody>
      </p:sp>
      <p:sp>
        <p:nvSpPr>
          <p:cNvPr id="2" name="Rectangle 1"/>
          <p:cNvSpPr/>
          <p:nvPr/>
        </p:nvSpPr>
        <p:spPr>
          <a:xfrm>
            <a:off x="1676400" y="6332042"/>
            <a:ext cx="7467600" cy="5259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7481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066800"/>
            <a:ext cx="8153400" cy="5213039"/>
          </a:xfrm>
          <a:prstGeom prst="rect">
            <a:avLst/>
          </a:prstGeom>
        </p:spPr>
      </p:pic>
    </p:spTree>
    <p:extLst>
      <p:ext uri="{BB962C8B-B14F-4D97-AF65-F5344CB8AC3E}">
        <p14:creationId xmlns:p14="http://schemas.microsoft.com/office/powerpoint/2010/main" val="27635039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4760</TotalTime>
  <Words>1485</Words>
  <Application>Microsoft Macintosh PowerPoint</Application>
  <PresentationFormat>On-screen Show (4:3)</PresentationFormat>
  <Paragraphs>187</Paragraphs>
  <Slides>31</Slides>
  <Notes>17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 景观生态学最新进展及其对保护和恢复的意义 Landscape Ecology: State-of-the-Science and Implications  for Conservation and Restoration  </vt:lpstr>
      <vt:lpstr>PowerPoint Presentation</vt:lpstr>
      <vt:lpstr>PowerPoint Presentation</vt:lpstr>
      <vt:lpstr>LANDSCAPE  ECOLOGY – WHAT IS IT?</vt:lpstr>
      <vt:lpstr>PowerPoint Presentation</vt:lpstr>
      <vt:lpstr>PowerPoint Presentation</vt:lpstr>
      <vt:lpstr>PowerPoint Presentation</vt:lpstr>
      <vt:lpstr>PowerPoint Presentation</vt:lpstr>
      <vt:lpstr>PowerPoint Presentation</vt:lpstr>
      <vt:lpstr>PowerPoint Presentation</vt:lpstr>
      <vt:lpstr>Key Topics in Landscape Ecology Wu and Hobbs (2002, 2007)</vt:lpstr>
      <vt:lpstr>PowerPoint Presentation</vt:lpstr>
      <vt:lpstr>Wu’s Landscape Ecology Top 10 List in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 http://LEML.asu.edu </vt:lpstr>
      <vt:lpstr>PowerPoint Presentation</vt:lpstr>
    </vt:vector>
  </TitlesOfParts>
  <Company>ASU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 w</dc:creator>
  <cp:lastModifiedBy>J</cp:lastModifiedBy>
  <cp:revision>693</cp:revision>
  <dcterms:created xsi:type="dcterms:W3CDTF">2009-06-22T00:36:58Z</dcterms:created>
  <dcterms:modified xsi:type="dcterms:W3CDTF">2013-06-09T15:39:14Z</dcterms:modified>
</cp:coreProperties>
</file>