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346" r:id="rId3"/>
    <p:sldId id="328" r:id="rId4"/>
    <p:sldId id="327" r:id="rId5"/>
    <p:sldId id="292" r:id="rId6"/>
    <p:sldId id="289" r:id="rId7"/>
    <p:sldId id="257" r:id="rId8"/>
    <p:sldId id="260" r:id="rId9"/>
    <p:sldId id="263" r:id="rId10"/>
    <p:sldId id="270" r:id="rId11"/>
    <p:sldId id="329" r:id="rId12"/>
    <p:sldId id="336" r:id="rId13"/>
    <p:sldId id="334" r:id="rId14"/>
    <p:sldId id="335" r:id="rId15"/>
    <p:sldId id="338" r:id="rId16"/>
    <p:sldId id="332" r:id="rId17"/>
    <p:sldId id="331" r:id="rId18"/>
    <p:sldId id="333" r:id="rId19"/>
    <p:sldId id="275" r:id="rId20"/>
    <p:sldId id="339" r:id="rId21"/>
    <p:sldId id="340" r:id="rId22"/>
    <p:sldId id="284" r:id="rId23"/>
    <p:sldId id="285" r:id="rId24"/>
    <p:sldId id="298" r:id="rId25"/>
    <p:sldId id="299" r:id="rId26"/>
    <p:sldId id="321" r:id="rId27"/>
    <p:sldId id="342" r:id="rId28"/>
    <p:sldId id="343" r:id="rId29"/>
    <p:sldId id="344" r:id="rId30"/>
    <p:sldId id="347" r:id="rId31"/>
    <p:sldId id="345" r:id="rId32"/>
    <p:sldId id="33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F1DCD-A561-4D2E-AD5B-5710D1FEB42B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5B735-7B79-4208-BC7A-EAD65F6E2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C0C41-0F9B-4730-91C1-C1B230182D4B}" type="slidenum">
              <a:rPr lang="en-US"/>
              <a:pPr/>
              <a:t>16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PP: Custom-built chamber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0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9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3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5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8534B-F90C-42E3-B360-0CB7F25F2518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B3B71-AE0B-41C4-99C4-F0D70C5FC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0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" y="2514600"/>
            <a:ext cx="3589713" cy="48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62400" y="4876800"/>
            <a:ext cx="4572000" cy="10379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zh-CN" altLang="en-US" sz="4800" b="1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唐剑武</a:t>
            </a:r>
            <a:endParaRPr lang="en-US" altLang="zh-CN" sz="4800" b="1" baseline="300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en-US" sz="4800" b="1" baseline="30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jtang@mbl.edu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975" y="381000"/>
            <a:ext cx="6248400" cy="452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Recent advances in ecosystem nitrogen cycling: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mechanism</a:t>
            </a:r>
            <a:r>
              <a:rPr lang="en-US" b="1" dirty="0"/>
              <a:t>, measurement, and modeling of N</a:t>
            </a:r>
            <a:r>
              <a:rPr lang="en-US" b="1" baseline="-25000" dirty="0"/>
              <a:t>2</a:t>
            </a:r>
            <a:r>
              <a:rPr lang="en-US" b="1" dirty="0"/>
              <a:t>O emissions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9D87-9BA9-4F62-BBE0-5F16B091A44F}" type="slidenum">
              <a:rPr lang="en-US"/>
              <a:pPr/>
              <a:t>10</a:t>
            </a:fld>
            <a:endParaRPr lang="en-US"/>
          </a:p>
        </p:txBody>
      </p:sp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791200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15" name="Rectangle 3"/>
          <p:cNvSpPr>
            <a:spLocks noChangeArrowheads="1"/>
          </p:cNvSpPr>
          <p:nvPr/>
        </p:nvSpPr>
        <p:spPr bwMode="auto">
          <a:xfrm>
            <a:off x="3048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</a:rPr>
              <a:t>Nitrification and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</a:rPr>
              <a:t>denitrification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22916" name="Text Box 4"/>
          <p:cNvSpPr txBox="1">
            <a:spLocks noChangeArrowheads="1"/>
          </p:cNvSpPr>
          <p:nvPr/>
        </p:nvSpPr>
        <p:spPr bwMode="auto">
          <a:xfrm>
            <a:off x="6496050" y="6172199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Chapin et al, 2002</a:t>
            </a:r>
          </a:p>
        </p:txBody>
      </p:sp>
      <p:sp>
        <p:nvSpPr>
          <p:cNvPr id="422917" name="Oval 5"/>
          <p:cNvSpPr>
            <a:spLocks noChangeArrowheads="1"/>
          </p:cNvSpPr>
          <p:nvPr/>
        </p:nvSpPr>
        <p:spPr bwMode="auto">
          <a:xfrm>
            <a:off x="6172200" y="3200400"/>
            <a:ext cx="1295400" cy="381000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Oval 6"/>
          <p:cNvSpPr>
            <a:spLocks noChangeArrowheads="1"/>
          </p:cNvSpPr>
          <p:nvPr/>
        </p:nvSpPr>
        <p:spPr bwMode="auto">
          <a:xfrm>
            <a:off x="6172200" y="4724400"/>
            <a:ext cx="1295400" cy="381000"/>
          </a:xfrm>
          <a:prstGeom prst="ellips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447800"/>
            <a:ext cx="5791200" cy="303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488315" y="4648200"/>
            <a:ext cx="484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cs typeface="Arial" charset="0"/>
              </a:rPr>
              <a:t>Hole-in-the-</a:t>
            </a:r>
            <a:r>
              <a:rPr lang="en-US" sz="1800" dirty="0" err="1">
                <a:latin typeface="Arial" charset="0"/>
                <a:cs typeface="Arial" charset="0"/>
              </a:rPr>
              <a:t>piple</a:t>
            </a:r>
            <a:r>
              <a:rPr lang="en-US" sz="1800" dirty="0">
                <a:latin typeface="Arial" charset="0"/>
                <a:cs typeface="Arial" charset="0"/>
              </a:rPr>
              <a:t> model (Davidson et al. 2000)</a:t>
            </a: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2667000" y="423892"/>
            <a:ext cx="3318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N</a:t>
            </a:r>
            <a:r>
              <a:rPr lang="en-US" sz="3200" b="1" baseline="-25000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charset="0"/>
              </a:rPr>
              <a:t>O </a:t>
            </a:r>
            <a:r>
              <a:rPr lang="en-US" sz="3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production</a:t>
            </a:r>
            <a:endParaRPr lang="en-US" sz="32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589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1718468"/>
            <a:ext cx="33528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334060"/>
            <a:ext cx="8732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N</a:t>
            </a:r>
            <a:r>
              <a:rPr lang="en-US" sz="3200" baseline="-25000" dirty="0"/>
              <a:t>2</a:t>
            </a:r>
            <a:r>
              <a:rPr lang="en-US" sz="3200" dirty="0"/>
              <a:t>O </a:t>
            </a:r>
            <a:r>
              <a:rPr lang="en-US" sz="3200" dirty="0" smtClean="0"/>
              <a:t>flux is driven by </a:t>
            </a:r>
            <a:r>
              <a:rPr lang="en-US" sz="3200" dirty="0"/>
              <a:t>temperature, moisture, </a:t>
            </a:r>
            <a:r>
              <a:rPr lang="en-US" sz="3200" dirty="0" smtClean="0"/>
              <a:t>redox </a:t>
            </a:r>
            <a:r>
              <a:rPr lang="en-US" sz="3200" dirty="0"/>
              <a:t>potential, pH, </a:t>
            </a:r>
            <a:r>
              <a:rPr lang="en-US" sz="3200" dirty="0" smtClean="0"/>
              <a:t>and substrate availability (N &amp; C).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76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IPCC emissions factor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1% of fertilizer N (IPCC 2007) </a:t>
            </a:r>
          </a:p>
          <a:p>
            <a:r>
              <a:rPr lang="en-US" dirty="0" smtClean="0"/>
              <a:t>2.5% of fertilizer N (Davidson 2009)</a:t>
            </a:r>
          </a:p>
          <a:p>
            <a:r>
              <a:rPr lang="en-US" dirty="0" smtClean="0"/>
              <a:t>3-5% of fertilizer N (</a:t>
            </a:r>
            <a:r>
              <a:rPr lang="en-US" dirty="0" err="1" smtClean="0"/>
              <a:t>Crutzen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2008)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Can we</a:t>
            </a:r>
            <a:r>
              <a:rPr lang="en-US" dirty="0"/>
              <a:t> simply use </a:t>
            </a:r>
            <a:r>
              <a:rPr lang="en-US" dirty="0" smtClean="0"/>
              <a:t>the emissions factor to calculate N</a:t>
            </a:r>
            <a:r>
              <a:rPr lang="en-US" baseline="-25000" dirty="0" smtClean="0"/>
              <a:t>2</a:t>
            </a:r>
            <a:r>
              <a:rPr lang="en-US" dirty="0" smtClean="0"/>
              <a:t>O emissions?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229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Africa’s </a:t>
            </a:r>
            <a:r>
              <a:rPr lang="en-US" sz="2800" b="1" dirty="0">
                <a:solidFill>
                  <a:srgbClr val="002060"/>
                </a:solidFill>
              </a:rPr>
              <a:t>new green </a:t>
            </a:r>
            <a:r>
              <a:rPr lang="en-US" sz="2800" b="1" dirty="0" smtClean="0">
                <a:solidFill>
                  <a:srgbClr val="002060"/>
                </a:solidFill>
              </a:rPr>
              <a:t>revolution: 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Can we </a:t>
            </a:r>
            <a:r>
              <a:rPr lang="en-US" sz="2800" b="1" dirty="0" smtClean="0">
                <a:solidFill>
                  <a:srgbClr val="002060"/>
                </a:solidFill>
              </a:rPr>
              <a:t>boost the yield while </a:t>
            </a:r>
            <a:r>
              <a:rPr lang="en-US" sz="2800" b="1" dirty="0">
                <a:solidFill>
                  <a:srgbClr val="002060"/>
                </a:solidFill>
              </a:rPr>
              <a:t>minimize </a:t>
            </a:r>
            <a:r>
              <a:rPr lang="en-US" sz="2800" b="1" dirty="0" smtClean="0">
                <a:solidFill>
                  <a:srgbClr val="002060"/>
                </a:solidFill>
              </a:rPr>
              <a:t>N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</a:rPr>
              <a:t>O emissions?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Jim\Pictures\Work2011\Africa3-2011\DSC0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798230"/>
            <a:ext cx="4876920" cy="36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96053" y="6111389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IFDC 2006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892160" y="1798230"/>
            <a:ext cx="41441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Increasing </a:t>
            </a:r>
            <a:r>
              <a:rPr lang="en-US" sz="2800" dirty="0"/>
              <a:t>average nutrient additions from 8 to 50 kg fertilizer ha</a:t>
            </a:r>
            <a:r>
              <a:rPr lang="en-US" sz="2800" baseline="30000" dirty="0"/>
              <a:t>-1</a:t>
            </a:r>
            <a:r>
              <a:rPr lang="en-US" sz="2800" dirty="0"/>
              <a:t> yr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  <a:r>
              <a:rPr lang="en-US" sz="2800" dirty="0" smtClean="0"/>
              <a:t>could result in 2-3 times of crop yield. </a:t>
            </a:r>
          </a:p>
          <a:p>
            <a:endParaRPr lang="en-US" sz="2800" dirty="0"/>
          </a:p>
          <a:p>
            <a:r>
              <a:rPr lang="en-US" sz="2800" dirty="0" smtClean="0"/>
              <a:t>But what is the consequence of greenhouse gas emissions?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59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50" y="533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Can we find an optimal line?</a:t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> 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600067" name="Group 3"/>
          <p:cNvGrpSpPr>
            <a:grpSpLocks/>
          </p:cNvGrpSpPr>
          <p:nvPr/>
        </p:nvGrpSpPr>
        <p:grpSpPr bwMode="auto">
          <a:xfrm>
            <a:off x="2941638" y="2133600"/>
            <a:ext cx="6202362" cy="4586288"/>
            <a:chOff x="912" y="1008"/>
            <a:chExt cx="4764" cy="3237"/>
          </a:xfrm>
        </p:grpSpPr>
        <p:sp>
          <p:nvSpPr>
            <p:cNvPr id="600068" name="Line 4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69" name="Line 5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0" name="Freeform 6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1" name="Text Box 7"/>
            <p:cNvSpPr txBox="1">
              <a:spLocks noChangeArrowheads="1"/>
            </p:cNvSpPr>
            <p:nvPr/>
          </p:nvSpPr>
          <p:spPr bwMode="auto">
            <a:xfrm>
              <a:off x="1872" y="1680"/>
              <a:ext cx="931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>
                  <a:latin typeface="Arial" charset="0"/>
                  <a:cs typeface="Arial" charset="0"/>
                </a:rPr>
                <a:t>Crop yield</a:t>
              </a:r>
            </a:p>
          </p:txBody>
        </p:sp>
        <p:sp>
          <p:nvSpPr>
            <p:cNvPr id="600072" name="Text Box 8"/>
            <p:cNvSpPr txBox="1">
              <a:spLocks noChangeArrowheads="1"/>
            </p:cNvSpPr>
            <p:nvPr/>
          </p:nvSpPr>
          <p:spPr bwMode="auto">
            <a:xfrm>
              <a:off x="3408" y="2448"/>
              <a:ext cx="226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>
                  <a:latin typeface="Arial" charset="0"/>
                  <a:cs typeface="Arial" charset="0"/>
                </a:rPr>
                <a:t>Greenhouse gas emissions</a:t>
              </a:r>
            </a:p>
          </p:txBody>
        </p:sp>
        <p:sp>
          <p:nvSpPr>
            <p:cNvPr id="600073" name="Text Box 9"/>
            <p:cNvSpPr txBox="1">
              <a:spLocks noChangeArrowheads="1"/>
            </p:cNvSpPr>
            <p:nvPr/>
          </p:nvSpPr>
          <p:spPr bwMode="auto">
            <a:xfrm>
              <a:off x="4752" y="3504"/>
              <a:ext cx="81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>
                  <a:latin typeface="Arial" charset="0"/>
                  <a:cs typeface="Arial" charset="0"/>
                </a:rPr>
                <a:t>Fertilizer</a:t>
              </a:r>
            </a:p>
          </p:txBody>
        </p:sp>
        <p:sp>
          <p:nvSpPr>
            <p:cNvPr id="600074" name="Freeform 10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5" name="Line 11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6" name="Text Box 12"/>
            <p:cNvSpPr txBox="1">
              <a:spLocks noChangeArrowheads="1"/>
            </p:cNvSpPr>
            <p:nvPr/>
          </p:nvSpPr>
          <p:spPr bwMode="auto">
            <a:xfrm>
              <a:off x="2639" y="3792"/>
              <a:ext cx="385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>
                  <a:latin typeface="Arial" charset="0"/>
                  <a:cs typeface="Arial" charset="0"/>
                </a:rPr>
                <a:t>???</a:t>
              </a:r>
            </a:p>
          </p:txBody>
        </p:sp>
        <p:sp>
          <p:nvSpPr>
            <p:cNvPr id="600077" name="Line 13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8" name="Line 14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79" name="Line 15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0" name="Freeform 16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1" name="Line 17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2" name="Line 18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3" name="Freeform 19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4" name="Freeform 20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5" name="Line 21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6" name="Line 22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7" name="Freeform 23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8" name="Line 24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89" name="Line 25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0" name="Freeform 26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1" name="Line 27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2" name="Freeform 28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3" name="Line 29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4" name="Freeform 30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5" name="Line 31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6" name="Freeform 32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7" name="Line 33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8" name="Line 34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099" name="Freeform 35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0" name="Line 36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1" name="Freeform 37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2" name="Line 38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3" name="Freeform 39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4" name="Line 40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5" name="Line 41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6" name="Freeform 42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7" name="Line 43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8" name="Freeform 44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09" name="Line 45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10" name="Line 46"/>
            <p:cNvSpPr>
              <a:spLocks noChangeShapeType="1"/>
            </p:cNvSpPr>
            <p:nvPr/>
          </p:nvSpPr>
          <p:spPr bwMode="auto">
            <a:xfrm>
              <a:off x="912" y="3744"/>
              <a:ext cx="4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11" name="Freeform 47"/>
            <p:cNvSpPr>
              <a:spLocks/>
            </p:cNvSpPr>
            <p:nvPr/>
          </p:nvSpPr>
          <p:spPr bwMode="auto">
            <a:xfrm>
              <a:off x="1152" y="1008"/>
              <a:ext cx="2448" cy="2576"/>
            </a:xfrm>
            <a:custGeom>
              <a:avLst/>
              <a:gdLst>
                <a:gd name="T0" fmla="*/ 0 w 2448"/>
                <a:gd name="T1" fmla="*/ 2544 h 2576"/>
                <a:gd name="T2" fmla="*/ 912 w 2448"/>
                <a:gd name="T3" fmla="*/ 2544 h 2576"/>
                <a:gd name="T4" fmla="*/ 1680 w 2448"/>
                <a:gd name="T5" fmla="*/ 2352 h 2576"/>
                <a:gd name="T6" fmla="*/ 2064 w 2448"/>
                <a:gd name="T7" fmla="*/ 1920 h 2576"/>
                <a:gd name="T8" fmla="*/ 2208 w 2448"/>
                <a:gd name="T9" fmla="*/ 1536 h 2576"/>
                <a:gd name="T10" fmla="*/ 2304 w 2448"/>
                <a:gd name="T11" fmla="*/ 1056 h 2576"/>
                <a:gd name="T12" fmla="*/ 2400 w 2448"/>
                <a:gd name="T13" fmla="*/ 288 h 2576"/>
                <a:gd name="T14" fmla="*/ 2448 w 2448"/>
                <a:gd name="T15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8" h="2576">
                  <a:moveTo>
                    <a:pt x="0" y="2544"/>
                  </a:moveTo>
                  <a:cubicBezTo>
                    <a:pt x="316" y="2560"/>
                    <a:pt x="632" y="2576"/>
                    <a:pt x="912" y="2544"/>
                  </a:cubicBezTo>
                  <a:cubicBezTo>
                    <a:pt x="1192" y="2512"/>
                    <a:pt x="1488" y="2456"/>
                    <a:pt x="1680" y="2352"/>
                  </a:cubicBezTo>
                  <a:cubicBezTo>
                    <a:pt x="1872" y="2248"/>
                    <a:pt x="1976" y="2056"/>
                    <a:pt x="2064" y="1920"/>
                  </a:cubicBezTo>
                  <a:cubicBezTo>
                    <a:pt x="2152" y="1784"/>
                    <a:pt x="2168" y="1680"/>
                    <a:pt x="2208" y="1536"/>
                  </a:cubicBezTo>
                  <a:cubicBezTo>
                    <a:pt x="2248" y="1392"/>
                    <a:pt x="2272" y="1264"/>
                    <a:pt x="2304" y="1056"/>
                  </a:cubicBezTo>
                  <a:cubicBezTo>
                    <a:pt x="2336" y="848"/>
                    <a:pt x="2376" y="464"/>
                    <a:pt x="2400" y="288"/>
                  </a:cubicBezTo>
                  <a:cubicBezTo>
                    <a:pt x="2424" y="112"/>
                    <a:pt x="2440" y="48"/>
                    <a:pt x="24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12" name="Line 48"/>
            <p:cNvSpPr>
              <a:spLocks noChangeShapeType="1"/>
            </p:cNvSpPr>
            <p:nvPr/>
          </p:nvSpPr>
          <p:spPr bwMode="auto">
            <a:xfrm>
              <a:off x="2832" y="1152"/>
              <a:ext cx="0" cy="2544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13" name="Freeform 49"/>
            <p:cNvSpPr>
              <a:spLocks/>
            </p:cNvSpPr>
            <p:nvPr/>
          </p:nvSpPr>
          <p:spPr bwMode="auto">
            <a:xfrm>
              <a:off x="1056" y="1824"/>
              <a:ext cx="3360" cy="1688"/>
            </a:xfrm>
            <a:custGeom>
              <a:avLst/>
              <a:gdLst>
                <a:gd name="T0" fmla="*/ 0 w 3360"/>
                <a:gd name="T1" fmla="*/ 1688 h 1688"/>
                <a:gd name="T2" fmla="*/ 96 w 3360"/>
                <a:gd name="T3" fmla="*/ 1160 h 1688"/>
                <a:gd name="T4" fmla="*/ 336 w 3360"/>
                <a:gd name="T5" fmla="*/ 632 h 1688"/>
                <a:gd name="T6" fmla="*/ 960 w 3360"/>
                <a:gd name="T7" fmla="*/ 248 h 1688"/>
                <a:gd name="T8" fmla="*/ 1680 w 3360"/>
                <a:gd name="T9" fmla="*/ 56 h 1688"/>
                <a:gd name="T10" fmla="*/ 2448 w 3360"/>
                <a:gd name="T11" fmla="*/ 8 h 1688"/>
                <a:gd name="T12" fmla="*/ 3360 w 3360"/>
                <a:gd name="T13" fmla="*/ 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0" h="1688">
                  <a:moveTo>
                    <a:pt x="0" y="1688"/>
                  </a:moveTo>
                  <a:cubicBezTo>
                    <a:pt x="20" y="1512"/>
                    <a:pt x="40" y="1336"/>
                    <a:pt x="96" y="1160"/>
                  </a:cubicBezTo>
                  <a:cubicBezTo>
                    <a:pt x="152" y="984"/>
                    <a:pt x="192" y="784"/>
                    <a:pt x="336" y="632"/>
                  </a:cubicBezTo>
                  <a:cubicBezTo>
                    <a:pt x="480" y="480"/>
                    <a:pt x="736" y="344"/>
                    <a:pt x="960" y="248"/>
                  </a:cubicBezTo>
                  <a:cubicBezTo>
                    <a:pt x="1184" y="152"/>
                    <a:pt x="1432" y="96"/>
                    <a:pt x="1680" y="56"/>
                  </a:cubicBezTo>
                  <a:cubicBezTo>
                    <a:pt x="1928" y="16"/>
                    <a:pt x="2168" y="16"/>
                    <a:pt x="2448" y="8"/>
                  </a:cubicBezTo>
                  <a:cubicBezTo>
                    <a:pt x="2728" y="0"/>
                    <a:pt x="3208" y="8"/>
                    <a:pt x="3360" y="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114" name="Line 50"/>
            <p:cNvSpPr>
              <a:spLocks noChangeShapeType="1"/>
            </p:cNvSpPr>
            <p:nvPr/>
          </p:nvSpPr>
          <p:spPr bwMode="auto">
            <a:xfrm>
              <a:off x="912" y="1344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0011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63738"/>
            <a:ext cx="20574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11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886200"/>
            <a:ext cx="27828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002060"/>
                </a:solidFill>
              </a:rPr>
              <a:t>Questions for N</a:t>
            </a:r>
            <a:r>
              <a:rPr lang="en-US" b="1" baseline="-25000" dirty="0" smtClean="0">
                <a:solidFill>
                  <a:srgbClr val="00206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O production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 do </a:t>
            </a:r>
            <a:r>
              <a:rPr lang="en-US" sz="4000" dirty="0"/>
              <a:t>N</a:t>
            </a:r>
            <a:r>
              <a:rPr lang="en-US" sz="4000" baseline="-25000" dirty="0"/>
              <a:t>2</a:t>
            </a:r>
            <a:r>
              <a:rPr lang="en-US" sz="4000" dirty="0"/>
              <a:t>O </a:t>
            </a:r>
            <a:r>
              <a:rPr lang="en-US" sz="4000" dirty="0" smtClean="0"/>
              <a:t>fluxes respond to temperature, N contents, and soil properties? </a:t>
            </a:r>
          </a:p>
          <a:p>
            <a:r>
              <a:rPr lang="en-US" sz="4000" dirty="0" smtClean="0"/>
              <a:t>Are N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O fluxes primarily driven by </a:t>
            </a:r>
            <a:r>
              <a:rPr lang="en-US" sz="4000" dirty="0" err="1" smtClean="0"/>
              <a:t>denitrification</a:t>
            </a:r>
            <a:r>
              <a:rPr lang="en-US" sz="4000" dirty="0" smtClean="0"/>
              <a:t> or nitrification processes? 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140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8FD71-1982-42C4-BE2F-1022E9D09DB5}" type="slidenum">
              <a:rPr lang="en-US"/>
              <a:pPr/>
              <a:t>16</a:t>
            </a:fld>
            <a:endParaRPr lang="en-US"/>
          </a:p>
        </p:txBody>
      </p:sp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990600" y="381000"/>
            <a:ext cx="746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/>
            <a:r>
              <a:rPr kumimoji="1" lang="en-US" sz="4000" b="1" dirty="0" smtClean="0">
                <a:solidFill>
                  <a:srgbClr val="1216C6"/>
                </a:solidFill>
                <a:latin typeface="Times New Roman" pitchFamily="18" charset="0"/>
                <a:cs typeface="Times New Roman" pitchFamily="18" charset="0"/>
              </a:rPr>
              <a:t>Gas flux measurement</a:t>
            </a:r>
            <a:endParaRPr kumimoji="1" lang="en-US" sz="4000" b="1" dirty="0">
              <a:solidFill>
                <a:srgbClr val="1216C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791200" y="4038600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Eddy covariance</a:t>
            </a:r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Chambers</a:t>
            </a:r>
          </a:p>
        </p:txBody>
      </p:sp>
      <p:pic>
        <p:nvPicPr>
          <p:cNvPr id="191494" name="Picture 6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60119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3290888" y="228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361950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1499" name="Picture 2" descr="Buky transferring gas sample to vial2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4066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2" name="Picture 14" descr="licor8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4267200"/>
            <a:ext cx="5715000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03" name="Picture 15" descr="DSC0097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0" y="1391155"/>
            <a:ext cx="3474508" cy="26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1536" y="209006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 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FA6F-C988-43C4-A70C-4E79F1259F89}" type="slidenum">
              <a:rPr lang="en-US"/>
              <a:pPr/>
              <a:t>17</a:t>
            </a:fld>
            <a:endParaRPr lang="en-US"/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838200" y="381000"/>
            <a:ext cx="6823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Calculating flux from chamber measurement</a:t>
            </a:r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7511" name="Rectangle 7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152400" y="297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7520" name="Rectangle 16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7524" name="Rectangle 20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77526" name="Rectangle 22"/>
          <p:cNvSpPr>
            <a:spLocks noChangeArrowheads="1"/>
          </p:cNvSpPr>
          <p:nvPr/>
        </p:nvSpPr>
        <p:spPr bwMode="auto">
          <a:xfrm>
            <a:off x="0" y="3657600"/>
            <a:ext cx="222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7531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277530" name="Object 26"/>
          <p:cNvGraphicFramePr>
            <a:graphicFrameLocks noChangeAspect="1"/>
          </p:cNvGraphicFramePr>
          <p:nvPr/>
        </p:nvGraphicFramePr>
        <p:xfrm>
          <a:off x="838200" y="1371600"/>
          <a:ext cx="17526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name="Equation" r:id="rId3" imgW="672808" imgH="393529" progId="Equation.3">
                  <p:embed/>
                </p:oleObj>
              </mc:Choice>
              <mc:Fallback>
                <p:oleObj name="Equation" r:id="rId3" imgW="67280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175260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532" name="Rectangle 28"/>
          <p:cNvSpPr>
            <a:spLocks noChangeArrowheads="1"/>
          </p:cNvSpPr>
          <p:nvPr/>
        </p:nvSpPr>
        <p:spPr bwMode="auto">
          <a:xfrm>
            <a:off x="457200" y="2514600"/>
            <a:ext cx="8188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>where </a:t>
            </a:r>
            <a:r>
              <a:rPr lang="en-US" i="1"/>
              <a:t>C </a:t>
            </a:r>
            <a:r>
              <a:rPr lang="en-US"/>
              <a:t>is mole concentration (μmol m</a:t>
            </a:r>
            <a:r>
              <a:rPr lang="en-US" baseline="30000"/>
              <a:t>-3</a:t>
            </a:r>
            <a:r>
              <a:rPr lang="en-US"/>
              <a:t>), V is volume (m</a:t>
            </a:r>
            <a:r>
              <a:rPr lang="en-US" baseline="30000"/>
              <a:t>3</a:t>
            </a:r>
            <a:r>
              <a:rPr lang="en-US"/>
              <a:t>), and A is area (m</a:t>
            </a:r>
            <a:r>
              <a:rPr lang="en-US" baseline="30000"/>
              <a:t>2</a:t>
            </a:r>
            <a:r>
              <a:rPr lang="en-US"/>
              <a:t>).</a:t>
            </a:r>
          </a:p>
        </p:txBody>
      </p:sp>
      <p:sp>
        <p:nvSpPr>
          <p:cNvPr id="277534" name="Rectangle 3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77533" name="Object 29"/>
          <p:cNvGraphicFramePr>
            <a:graphicFrameLocks noChangeAspect="1"/>
          </p:cNvGraphicFramePr>
          <p:nvPr/>
        </p:nvGraphicFramePr>
        <p:xfrm>
          <a:off x="838200" y="2971800"/>
          <a:ext cx="12954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r:id="rId5" imgW="584343" imgH="393926" progId="Equation.DSMT4">
                  <p:embed/>
                </p:oleObj>
              </mc:Choice>
              <mc:Fallback>
                <p:oleObj r:id="rId5" imgW="584343" imgH="39392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971800"/>
                        <a:ext cx="1295400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535" name="Rectangle 31"/>
          <p:cNvSpPr>
            <a:spLocks noChangeArrowheads="1"/>
          </p:cNvSpPr>
          <p:nvPr/>
        </p:nvSpPr>
        <p:spPr bwMode="auto">
          <a:xfrm>
            <a:off x="457200" y="38100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dirty="0"/>
              <a:t>where </a:t>
            </a:r>
            <a:r>
              <a:rPr lang="en-US" i="1" dirty="0" err="1" smtClean="0"/>
              <a:t>C</a:t>
            </a:r>
            <a:r>
              <a:rPr lang="en-US" baseline="-25000" dirty="0" err="1" smtClean="0"/>
              <a:t>v</a:t>
            </a:r>
            <a:r>
              <a:rPr lang="en-US" dirty="0" smtClean="0"/>
              <a:t> is volume concentration (ppm), </a:t>
            </a:r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dirty="0"/>
              <a:t>is air pressure (Pa), </a:t>
            </a:r>
            <a:r>
              <a:rPr lang="en-US" i="1" dirty="0"/>
              <a:t>T</a:t>
            </a:r>
            <a:r>
              <a:rPr lang="en-US" dirty="0"/>
              <a:t> is soil absolute temperature (K),  and </a:t>
            </a:r>
            <a:r>
              <a:rPr lang="en-US" i="1" dirty="0"/>
              <a:t>R</a:t>
            </a:r>
            <a:r>
              <a:rPr lang="en-US" dirty="0"/>
              <a:t> is universal gas constant (8.3144 J mol</a:t>
            </a:r>
            <a:r>
              <a:rPr lang="en-US" baseline="30000" dirty="0"/>
              <a:t>-1</a:t>
            </a:r>
            <a:r>
              <a:rPr lang="en-US" dirty="0"/>
              <a:t> K</a:t>
            </a:r>
            <a:r>
              <a:rPr lang="en-US" baseline="30000" dirty="0"/>
              <a:t>-1</a:t>
            </a:r>
            <a:r>
              <a:rPr lang="en-US" dirty="0"/>
              <a:t>).</a:t>
            </a:r>
          </a:p>
        </p:txBody>
      </p:sp>
      <p:graphicFrame>
        <p:nvGraphicFramePr>
          <p:cNvPr id="277536" name="Object 32"/>
          <p:cNvGraphicFramePr>
            <a:graphicFrameLocks noChangeAspect="1"/>
          </p:cNvGraphicFramePr>
          <p:nvPr/>
        </p:nvGraphicFramePr>
        <p:xfrm>
          <a:off x="533400" y="5334000"/>
          <a:ext cx="23622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Equation" r:id="rId7" imgW="965200" imgH="393700" progId="Equation.3">
                  <p:embed/>
                </p:oleObj>
              </mc:Choice>
              <mc:Fallback>
                <p:oleObj name="Equation" r:id="rId7" imgW="965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34000"/>
                        <a:ext cx="2362200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538" name="Text Box 34"/>
          <p:cNvSpPr txBox="1">
            <a:spLocks noChangeArrowheads="1"/>
          </p:cNvSpPr>
          <p:nvPr/>
        </p:nvSpPr>
        <p:spPr bwMode="auto">
          <a:xfrm>
            <a:off x="457200" y="4800600"/>
            <a:ext cx="123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Therefore,</a:t>
            </a:r>
          </a:p>
        </p:txBody>
      </p:sp>
      <p:pic>
        <p:nvPicPr>
          <p:cNvPr id="277539" name="Picture 35" descr="P524018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96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800600" y="900113"/>
            <a:ext cx="0" cy="1309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800600" y="2209800"/>
            <a:ext cx="2895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76800" y="1066800"/>
            <a:ext cx="1828800" cy="76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6699564" y="900114"/>
            <a:ext cx="615636" cy="159142"/>
          </a:xfrm>
          <a:custGeom>
            <a:avLst/>
            <a:gdLst>
              <a:gd name="connsiteX0" fmla="*/ 0 w 461727"/>
              <a:gd name="connsiteY0" fmla="*/ 108641 h 108641"/>
              <a:gd name="connsiteX1" fmla="*/ 45268 w 461727"/>
              <a:gd name="connsiteY1" fmla="*/ 81481 h 108641"/>
              <a:gd name="connsiteX2" fmla="*/ 72428 w 461727"/>
              <a:gd name="connsiteY2" fmla="*/ 63374 h 108641"/>
              <a:gd name="connsiteX3" fmla="*/ 126749 w 461727"/>
              <a:gd name="connsiteY3" fmla="*/ 27160 h 108641"/>
              <a:gd name="connsiteX4" fmla="*/ 217284 w 461727"/>
              <a:gd name="connsiteY4" fmla="*/ 36214 h 108641"/>
              <a:gd name="connsiteX5" fmla="*/ 244444 w 461727"/>
              <a:gd name="connsiteY5" fmla="*/ 27160 h 108641"/>
              <a:gd name="connsiteX6" fmla="*/ 280658 w 461727"/>
              <a:gd name="connsiteY6" fmla="*/ 18107 h 108641"/>
              <a:gd name="connsiteX7" fmla="*/ 461727 w 461727"/>
              <a:gd name="connsiteY7" fmla="*/ 0 h 10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727" h="108641">
                <a:moveTo>
                  <a:pt x="0" y="108641"/>
                </a:moveTo>
                <a:cubicBezTo>
                  <a:pt x="15089" y="99588"/>
                  <a:pt x="30346" y="90807"/>
                  <a:pt x="45268" y="81481"/>
                </a:cubicBezTo>
                <a:cubicBezTo>
                  <a:pt x="54495" y="75714"/>
                  <a:pt x="64734" y="71068"/>
                  <a:pt x="72428" y="63374"/>
                </a:cubicBezTo>
                <a:cubicBezTo>
                  <a:pt x="114109" y="21693"/>
                  <a:pt x="60913" y="43620"/>
                  <a:pt x="126749" y="27160"/>
                </a:cubicBezTo>
                <a:cubicBezTo>
                  <a:pt x="156927" y="30178"/>
                  <a:pt x="186955" y="36214"/>
                  <a:pt x="217284" y="36214"/>
                </a:cubicBezTo>
                <a:cubicBezTo>
                  <a:pt x="226827" y="36214"/>
                  <a:pt x="235268" y="29782"/>
                  <a:pt x="244444" y="27160"/>
                </a:cubicBezTo>
                <a:cubicBezTo>
                  <a:pt x="256408" y="23742"/>
                  <a:pt x="268266" y="19234"/>
                  <a:pt x="280658" y="18107"/>
                </a:cubicBezTo>
                <a:cubicBezTo>
                  <a:pt x="465023" y="1346"/>
                  <a:pt x="393140" y="34292"/>
                  <a:pt x="4617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015596" y="1050202"/>
            <a:ext cx="1702075" cy="796705"/>
          </a:xfrm>
          <a:custGeom>
            <a:avLst/>
            <a:gdLst>
              <a:gd name="connsiteX0" fmla="*/ 1702075 w 1702075"/>
              <a:gd name="connsiteY0" fmla="*/ 0 h 796705"/>
              <a:gd name="connsiteX1" fmla="*/ 1674915 w 1702075"/>
              <a:gd name="connsiteY1" fmla="*/ 45267 h 796705"/>
              <a:gd name="connsiteX2" fmla="*/ 1665861 w 1702075"/>
              <a:gd name="connsiteY2" fmla="*/ 72428 h 796705"/>
              <a:gd name="connsiteX3" fmla="*/ 1638701 w 1702075"/>
              <a:gd name="connsiteY3" fmla="*/ 81481 h 796705"/>
              <a:gd name="connsiteX4" fmla="*/ 1602487 w 1702075"/>
              <a:gd name="connsiteY4" fmla="*/ 99588 h 796705"/>
              <a:gd name="connsiteX5" fmla="*/ 1548166 w 1702075"/>
              <a:gd name="connsiteY5" fmla="*/ 108642 h 796705"/>
              <a:gd name="connsiteX6" fmla="*/ 1466685 w 1702075"/>
              <a:gd name="connsiteY6" fmla="*/ 126748 h 796705"/>
              <a:gd name="connsiteX7" fmla="*/ 1330883 w 1702075"/>
              <a:gd name="connsiteY7" fmla="*/ 135802 h 796705"/>
              <a:gd name="connsiteX8" fmla="*/ 1276562 w 1702075"/>
              <a:gd name="connsiteY8" fmla="*/ 190123 h 796705"/>
              <a:gd name="connsiteX9" fmla="*/ 1231295 w 1702075"/>
              <a:gd name="connsiteY9" fmla="*/ 253497 h 796705"/>
              <a:gd name="connsiteX10" fmla="*/ 1222242 w 1702075"/>
              <a:gd name="connsiteY10" fmla="*/ 298764 h 796705"/>
              <a:gd name="connsiteX11" fmla="*/ 1167921 w 1702075"/>
              <a:gd name="connsiteY11" fmla="*/ 334978 h 796705"/>
              <a:gd name="connsiteX12" fmla="*/ 1086440 w 1702075"/>
              <a:gd name="connsiteY12" fmla="*/ 344032 h 796705"/>
              <a:gd name="connsiteX13" fmla="*/ 742408 w 1702075"/>
              <a:gd name="connsiteY13" fmla="*/ 362139 h 796705"/>
              <a:gd name="connsiteX14" fmla="*/ 724301 w 1702075"/>
              <a:gd name="connsiteY14" fmla="*/ 389299 h 796705"/>
              <a:gd name="connsiteX15" fmla="*/ 669980 w 1702075"/>
              <a:gd name="connsiteY15" fmla="*/ 425513 h 796705"/>
              <a:gd name="connsiteX16" fmla="*/ 642820 w 1702075"/>
              <a:gd name="connsiteY16" fmla="*/ 443620 h 796705"/>
              <a:gd name="connsiteX17" fmla="*/ 615659 w 1702075"/>
              <a:gd name="connsiteY17" fmla="*/ 452673 h 796705"/>
              <a:gd name="connsiteX18" fmla="*/ 588499 w 1702075"/>
              <a:gd name="connsiteY18" fmla="*/ 479834 h 796705"/>
              <a:gd name="connsiteX19" fmla="*/ 570392 w 1702075"/>
              <a:gd name="connsiteY19" fmla="*/ 534154 h 796705"/>
              <a:gd name="connsiteX20" fmla="*/ 543232 w 1702075"/>
              <a:gd name="connsiteY20" fmla="*/ 570368 h 796705"/>
              <a:gd name="connsiteX21" fmla="*/ 534178 w 1702075"/>
              <a:gd name="connsiteY21" fmla="*/ 597529 h 796705"/>
              <a:gd name="connsiteX22" fmla="*/ 479857 w 1702075"/>
              <a:gd name="connsiteY22" fmla="*/ 642796 h 796705"/>
              <a:gd name="connsiteX23" fmla="*/ 443644 w 1702075"/>
              <a:gd name="connsiteY23" fmla="*/ 651849 h 796705"/>
              <a:gd name="connsiteX24" fmla="*/ 353109 w 1702075"/>
              <a:gd name="connsiteY24" fmla="*/ 642796 h 796705"/>
              <a:gd name="connsiteX25" fmla="*/ 316895 w 1702075"/>
              <a:gd name="connsiteY25" fmla="*/ 633743 h 796705"/>
              <a:gd name="connsiteX26" fmla="*/ 235414 w 1702075"/>
              <a:gd name="connsiteY26" fmla="*/ 624689 h 796705"/>
              <a:gd name="connsiteX27" fmla="*/ 126772 w 1702075"/>
              <a:gd name="connsiteY27" fmla="*/ 633743 h 796705"/>
              <a:gd name="connsiteX28" fmla="*/ 72452 w 1702075"/>
              <a:gd name="connsiteY28" fmla="*/ 669956 h 796705"/>
              <a:gd name="connsiteX29" fmla="*/ 54345 w 1702075"/>
              <a:gd name="connsiteY29" fmla="*/ 706170 h 796705"/>
              <a:gd name="connsiteX30" fmla="*/ 18131 w 1702075"/>
              <a:gd name="connsiteY30" fmla="*/ 724277 h 796705"/>
              <a:gd name="connsiteX31" fmla="*/ 9077 w 1702075"/>
              <a:gd name="connsiteY31" fmla="*/ 760491 h 796705"/>
              <a:gd name="connsiteX32" fmla="*/ 24 w 1702075"/>
              <a:gd name="connsiteY32" fmla="*/ 796705 h 7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02075" h="796705">
                <a:moveTo>
                  <a:pt x="1702075" y="0"/>
                </a:moveTo>
                <a:cubicBezTo>
                  <a:pt x="1693022" y="15089"/>
                  <a:pt x="1682784" y="29528"/>
                  <a:pt x="1674915" y="45267"/>
                </a:cubicBezTo>
                <a:cubicBezTo>
                  <a:pt x="1670647" y="53803"/>
                  <a:pt x="1672609" y="65680"/>
                  <a:pt x="1665861" y="72428"/>
                </a:cubicBezTo>
                <a:cubicBezTo>
                  <a:pt x="1659113" y="79176"/>
                  <a:pt x="1647472" y="77722"/>
                  <a:pt x="1638701" y="81481"/>
                </a:cubicBezTo>
                <a:cubicBezTo>
                  <a:pt x="1626296" y="86797"/>
                  <a:pt x="1615414" y="95710"/>
                  <a:pt x="1602487" y="99588"/>
                </a:cubicBezTo>
                <a:cubicBezTo>
                  <a:pt x="1584904" y="104863"/>
                  <a:pt x="1566166" y="105042"/>
                  <a:pt x="1548166" y="108642"/>
                </a:cubicBezTo>
                <a:cubicBezTo>
                  <a:pt x="1517920" y="114691"/>
                  <a:pt x="1498312" y="123585"/>
                  <a:pt x="1466685" y="126748"/>
                </a:cubicBezTo>
                <a:cubicBezTo>
                  <a:pt x="1421542" y="131262"/>
                  <a:pt x="1376150" y="132784"/>
                  <a:pt x="1330883" y="135802"/>
                </a:cubicBezTo>
                <a:cubicBezTo>
                  <a:pt x="1298693" y="200182"/>
                  <a:pt x="1332895" y="149885"/>
                  <a:pt x="1276562" y="190123"/>
                </a:cubicBezTo>
                <a:cubicBezTo>
                  <a:pt x="1248015" y="210514"/>
                  <a:pt x="1246530" y="223027"/>
                  <a:pt x="1231295" y="253497"/>
                </a:cubicBezTo>
                <a:cubicBezTo>
                  <a:pt x="1228277" y="268586"/>
                  <a:pt x="1229124" y="285001"/>
                  <a:pt x="1222242" y="298764"/>
                </a:cubicBezTo>
                <a:cubicBezTo>
                  <a:pt x="1211623" y="320002"/>
                  <a:pt x="1189869" y="331320"/>
                  <a:pt x="1167921" y="334978"/>
                </a:cubicBezTo>
                <a:cubicBezTo>
                  <a:pt x="1140965" y="339471"/>
                  <a:pt x="1113600" y="341014"/>
                  <a:pt x="1086440" y="344032"/>
                </a:cubicBezTo>
                <a:cubicBezTo>
                  <a:pt x="927803" y="383689"/>
                  <a:pt x="1251065" y="305621"/>
                  <a:pt x="742408" y="362139"/>
                </a:cubicBezTo>
                <a:cubicBezTo>
                  <a:pt x="731594" y="363341"/>
                  <a:pt x="730337" y="380246"/>
                  <a:pt x="724301" y="389299"/>
                </a:cubicBezTo>
                <a:cubicBezTo>
                  <a:pt x="708124" y="437833"/>
                  <a:pt x="728247" y="403662"/>
                  <a:pt x="669980" y="425513"/>
                </a:cubicBezTo>
                <a:cubicBezTo>
                  <a:pt x="659792" y="429334"/>
                  <a:pt x="652552" y="438754"/>
                  <a:pt x="642820" y="443620"/>
                </a:cubicBezTo>
                <a:cubicBezTo>
                  <a:pt x="634284" y="447888"/>
                  <a:pt x="624713" y="449655"/>
                  <a:pt x="615659" y="452673"/>
                </a:cubicBezTo>
                <a:cubicBezTo>
                  <a:pt x="606606" y="461727"/>
                  <a:pt x="594717" y="468642"/>
                  <a:pt x="588499" y="479834"/>
                </a:cubicBezTo>
                <a:cubicBezTo>
                  <a:pt x="579230" y="496518"/>
                  <a:pt x="581844" y="518885"/>
                  <a:pt x="570392" y="534154"/>
                </a:cubicBezTo>
                <a:lnTo>
                  <a:pt x="543232" y="570368"/>
                </a:lnTo>
                <a:cubicBezTo>
                  <a:pt x="540214" y="579422"/>
                  <a:pt x="539472" y="589588"/>
                  <a:pt x="534178" y="597529"/>
                </a:cubicBezTo>
                <a:cubicBezTo>
                  <a:pt x="525476" y="610581"/>
                  <a:pt x="495445" y="636115"/>
                  <a:pt x="479857" y="642796"/>
                </a:cubicBezTo>
                <a:cubicBezTo>
                  <a:pt x="468421" y="647697"/>
                  <a:pt x="455715" y="648831"/>
                  <a:pt x="443644" y="651849"/>
                </a:cubicBezTo>
                <a:cubicBezTo>
                  <a:pt x="413466" y="648831"/>
                  <a:pt x="383133" y="647085"/>
                  <a:pt x="353109" y="642796"/>
                </a:cubicBezTo>
                <a:cubicBezTo>
                  <a:pt x="340791" y="641036"/>
                  <a:pt x="329193" y="635635"/>
                  <a:pt x="316895" y="633743"/>
                </a:cubicBezTo>
                <a:cubicBezTo>
                  <a:pt x="289885" y="629588"/>
                  <a:pt x="262574" y="627707"/>
                  <a:pt x="235414" y="624689"/>
                </a:cubicBezTo>
                <a:cubicBezTo>
                  <a:pt x="199200" y="627707"/>
                  <a:pt x="161786" y="624017"/>
                  <a:pt x="126772" y="633743"/>
                </a:cubicBezTo>
                <a:cubicBezTo>
                  <a:pt x="105804" y="639567"/>
                  <a:pt x="72452" y="669956"/>
                  <a:pt x="72452" y="669956"/>
                </a:cubicBezTo>
                <a:cubicBezTo>
                  <a:pt x="66416" y="682027"/>
                  <a:pt x="63888" y="696627"/>
                  <a:pt x="54345" y="706170"/>
                </a:cubicBezTo>
                <a:cubicBezTo>
                  <a:pt x="44802" y="715713"/>
                  <a:pt x="26771" y="713909"/>
                  <a:pt x="18131" y="724277"/>
                </a:cubicBezTo>
                <a:cubicBezTo>
                  <a:pt x="10165" y="733836"/>
                  <a:pt x="12495" y="748527"/>
                  <a:pt x="9077" y="760491"/>
                </a:cubicBezTo>
                <a:cubicBezTo>
                  <a:pt x="-930" y="795516"/>
                  <a:pt x="24" y="776526"/>
                  <a:pt x="24" y="7967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288040" y="869133"/>
            <a:ext cx="679010" cy="54320"/>
          </a:xfrm>
          <a:custGeom>
            <a:avLst/>
            <a:gdLst>
              <a:gd name="connsiteX0" fmla="*/ 0 w 679010"/>
              <a:gd name="connsiteY0" fmla="*/ 36214 h 54320"/>
              <a:gd name="connsiteX1" fmla="*/ 63374 w 679010"/>
              <a:gd name="connsiteY1" fmla="*/ 45267 h 54320"/>
              <a:gd name="connsiteX2" fmla="*/ 90534 w 679010"/>
              <a:gd name="connsiteY2" fmla="*/ 54320 h 54320"/>
              <a:gd name="connsiteX3" fmla="*/ 126748 w 679010"/>
              <a:gd name="connsiteY3" fmla="*/ 45267 h 54320"/>
              <a:gd name="connsiteX4" fmla="*/ 271604 w 679010"/>
              <a:gd name="connsiteY4" fmla="*/ 36214 h 54320"/>
              <a:gd name="connsiteX5" fmla="*/ 371192 w 679010"/>
              <a:gd name="connsiteY5" fmla="*/ 9053 h 54320"/>
              <a:gd name="connsiteX6" fmla="*/ 679010 w 679010"/>
              <a:gd name="connsiteY6" fmla="*/ 0 h 5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010" h="54320">
                <a:moveTo>
                  <a:pt x="0" y="36214"/>
                </a:moveTo>
                <a:cubicBezTo>
                  <a:pt x="21125" y="39232"/>
                  <a:pt x="42449" y="41082"/>
                  <a:pt x="63374" y="45267"/>
                </a:cubicBezTo>
                <a:cubicBezTo>
                  <a:pt x="72732" y="47138"/>
                  <a:pt x="80991" y="54320"/>
                  <a:pt x="90534" y="54320"/>
                </a:cubicBezTo>
                <a:cubicBezTo>
                  <a:pt x="102977" y="54320"/>
                  <a:pt x="114367" y="46505"/>
                  <a:pt x="126748" y="45267"/>
                </a:cubicBezTo>
                <a:cubicBezTo>
                  <a:pt x="174887" y="40453"/>
                  <a:pt x="223319" y="39232"/>
                  <a:pt x="271604" y="36214"/>
                </a:cubicBezTo>
                <a:cubicBezTo>
                  <a:pt x="314355" y="7712"/>
                  <a:pt x="298371" y="12521"/>
                  <a:pt x="371192" y="9053"/>
                </a:cubicBezTo>
                <a:cubicBezTo>
                  <a:pt x="473726" y="4170"/>
                  <a:pt x="679010" y="0"/>
                  <a:pt x="67901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900114"/>
            <a:ext cx="2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64671" y="21083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SC03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885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0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52500"/>
            <a:ext cx="35369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6"/>
          <p:cNvSpPr>
            <a:spLocks noChangeShapeType="1"/>
          </p:cNvSpPr>
          <p:nvPr/>
        </p:nvSpPr>
        <p:spPr bwMode="auto">
          <a:xfrm flipV="1">
            <a:off x="4457700" y="2721725"/>
            <a:ext cx="990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4457700" y="4381500"/>
            <a:ext cx="1066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360218" y="762000"/>
            <a:ext cx="5273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2060"/>
                </a:solidFill>
              </a:rPr>
              <a:t>Chamber-based GHG </a:t>
            </a:r>
            <a:r>
              <a:rPr lang="en-US" sz="3200" b="1" dirty="0">
                <a:solidFill>
                  <a:srgbClr val="002060"/>
                </a:solidFill>
              </a:rPr>
              <a:t>measurement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7759" y="6245629"/>
            <a:ext cx="25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 et al.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im\Pictures\DSC0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221480" cy="56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95" descr="DSC011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62" y="258064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6899" y="430182"/>
            <a:ext cx="4525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Eddy covariance measurement of GHGs on the landscape scale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21255"/>
              </p:ext>
            </p:extLst>
          </p:nvPr>
        </p:nvGraphicFramePr>
        <p:xfrm>
          <a:off x="4724400" y="1815177"/>
          <a:ext cx="1371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5" imgW="583693" imgH="215713" progId="Equation.DSMT4">
                  <p:embed/>
                </p:oleObj>
              </mc:Choice>
              <mc:Fallback>
                <p:oleObj name="Equation" r:id="rId5" imgW="583693" imgH="21571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815177"/>
                        <a:ext cx="13716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16009" y="6412468"/>
            <a:ext cx="25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 et al.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Outlines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545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nitrogen cycle</a:t>
            </a:r>
          </a:p>
          <a:p>
            <a:r>
              <a:rPr lang="en-US" sz="3600" dirty="0" smtClean="0"/>
              <a:t>N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 production</a:t>
            </a:r>
          </a:p>
          <a:p>
            <a:r>
              <a:rPr lang="en-US" sz="3600" dirty="0" smtClean="0"/>
              <a:t>Measurement of </a:t>
            </a:r>
            <a:r>
              <a:rPr lang="en-US" sz="3600" dirty="0"/>
              <a:t>N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smtClean="0"/>
              <a:t>fluxes</a:t>
            </a:r>
          </a:p>
          <a:p>
            <a:r>
              <a:rPr lang="en-US" sz="3600" dirty="0" smtClean="0"/>
              <a:t>Control on </a:t>
            </a:r>
            <a:r>
              <a:rPr lang="en-US" sz="3600" dirty="0"/>
              <a:t>N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smtClean="0"/>
              <a:t>fluxes</a:t>
            </a:r>
          </a:p>
          <a:p>
            <a:r>
              <a:rPr lang="en-US" sz="3600" dirty="0" smtClean="0"/>
              <a:t>C-N interaction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03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4953000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867400" y="6248400"/>
            <a:ext cx="268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Melillo et al. 2002. </a:t>
            </a:r>
            <a:r>
              <a:rPr lang="en-US" sz="1800" i="1"/>
              <a:t>Science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422603"/>
            <a:ext cx="82197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Coupled warming and N addition effects on greenhouse gas emissions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0725" name="Picture 5" descr="hot_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114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6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28067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191000" y="685800"/>
            <a:ext cx="495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Long-term N </a:t>
            </a:r>
            <a:r>
              <a:rPr lang="en-US" sz="3600" b="1" dirty="0">
                <a:solidFill>
                  <a:srgbClr val="002060"/>
                </a:solidFill>
              </a:rPr>
              <a:t>addition experiment at Harvard Forest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6096000" y="6248400"/>
            <a:ext cx="244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Magill et al. 2004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971800" y="1676400"/>
            <a:ext cx="141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Control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3048000" y="5562600"/>
            <a:ext cx="139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High N</a:t>
            </a: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3048000" y="3200400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Low N</a:t>
            </a:r>
          </a:p>
        </p:txBody>
      </p:sp>
    </p:spTree>
    <p:extLst>
      <p:ext uri="{BB962C8B-B14F-4D97-AF65-F5344CB8AC3E}">
        <p14:creationId xmlns:p14="http://schemas.microsoft.com/office/powerpoint/2010/main" val="3189355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2214" y="-76201"/>
            <a:ext cx="5786787" cy="80816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2039999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4181" y="179457"/>
            <a:ext cx="3703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Crop yield and 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7785" y="6324600"/>
            <a:ext cx="297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Cassman</a:t>
            </a:r>
            <a:r>
              <a:rPr lang="en-US" dirty="0" smtClean="0"/>
              <a:t> et al.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990600"/>
            <a:ext cx="7543800" cy="526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N</a:t>
            </a:r>
            <a:r>
              <a:rPr lang="en-US" sz="40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</a:rPr>
              <a:t>O and CH</a:t>
            </a:r>
            <a:r>
              <a:rPr lang="en-US" sz="4000" b="1" baseline="-25000" dirty="0" smtClean="0">
                <a:solidFill>
                  <a:srgbClr val="002060"/>
                </a:solidFill>
              </a:rPr>
              <a:t>4</a:t>
            </a:r>
            <a:r>
              <a:rPr lang="en-US" sz="4000" b="1" dirty="0" smtClean="0">
                <a:solidFill>
                  <a:srgbClr val="002060"/>
                </a:solidFill>
              </a:rPr>
              <a:t> emissions in agriculture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6305620"/>
            <a:ext cx="19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Linquist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2390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" y="438834"/>
            <a:ext cx="849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N</a:t>
            </a:r>
            <a:r>
              <a:rPr lang="en-US" sz="36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</a:rPr>
              <a:t>O flux with temperature from agriculture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6204466"/>
            <a:ext cx="25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 et al. in preparation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219200" y="2057400"/>
            <a:ext cx="2484120" cy="3261360"/>
          </a:xfrm>
          <a:custGeom>
            <a:avLst/>
            <a:gdLst>
              <a:gd name="connsiteX0" fmla="*/ 0 w 2484120"/>
              <a:gd name="connsiteY0" fmla="*/ 3261360 h 3261360"/>
              <a:gd name="connsiteX1" fmla="*/ 1005840 w 2484120"/>
              <a:gd name="connsiteY1" fmla="*/ 2895600 h 3261360"/>
              <a:gd name="connsiteX2" fmla="*/ 1798320 w 2484120"/>
              <a:gd name="connsiteY2" fmla="*/ 1950720 h 3261360"/>
              <a:gd name="connsiteX3" fmla="*/ 2194560 w 2484120"/>
              <a:gd name="connsiteY3" fmla="*/ 990600 h 3261360"/>
              <a:gd name="connsiteX4" fmla="*/ 2484120 w 2484120"/>
              <a:gd name="connsiteY4" fmla="*/ 0 h 3261360"/>
              <a:gd name="connsiteX5" fmla="*/ 2484120 w 2484120"/>
              <a:gd name="connsiteY5" fmla="*/ 0 h 326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120" h="3261360">
                <a:moveTo>
                  <a:pt x="0" y="3261360"/>
                </a:moveTo>
                <a:cubicBezTo>
                  <a:pt x="353060" y="3187700"/>
                  <a:pt x="706120" y="3114040"/>
                  <a:pt x="1005840" y="2895600"/>
                </a:cubicBezTo>
                <a:cubicBezTo>
                  <a:pt x="1305560" y="2677160"/>
                  <a:pt x="1600200" y="2268220"/>
                  <a:pt x="1798320" y="1950720"/>
                </a:cubicBezTo>
                <a:cubicBezTo>
                  <a:pt x="1996440" y="1633220"/>
                  <a:pt x="2080260" y="1315720"/>
                  <a:pt x="2194560" y="990600"/>
                </a:cubicBezTo>
                <a:cubicBezTo>
                  <a:pt x="2308860" y="665480"/>
                  <a:pt x="2484120" y="0"/>
                  <a:pt x="2484120" y="0"/>
                </a:cubicBezTo>
                <a:lnTo>
                  <a:pt x="2484120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12920" y="1950720"/>
            <a:ext cx="1950720" cy="3444240"/>
          </a:xfrm>
          <a:custGeom>
            <a:avLst/>
            <a:gdLst>
              <a:gd name="connsiteX0" fmla="*/ 0 w 1950720"/>
              <a:gd name="connsiteY0" fmla="*/ 3444240 h 3444240"/>
              <a:gd name="connsiteX1" fmla="*/ 1112520 w 1950720"/>
              <a:gd name="connsiteY1" fmla="*/ 3413760 h 3444240"/>
              <a:gd name="connsiteX2" fmla="*/ 1447800 w 1950720"/>
              <a:gd name="connsiteY2" fmla="*/ 3108960 h 3444240"/>
              <a:gd name="connsiteX3" fmla="*/ 1676400 w 1950720"/>
              <a:gd name="connsiteY3" fmla="*/ 2575560 h 3444240"/>
              <a:gd name="connsiteX4" fmla="*/ 1844040 w 1950720"/>
              <a:gd name="connsiteY4" fmla="*/ 1066800 h 3444240"/>
              <a:gd name="connsiteX5" fmla="*/ 1950720 w 1950720"/>
              <a:gd name="connsiteY5" fmla="*/ 0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0720" h="3444240">
                <a:moveTo>
                  <a:pt x="0" y="3444240"/>
                </a:moveTo>
                <a:lnTo>
                  <a:pt x="1112520" y="3413760"/>
                </a:lnTo>
                <a:cubicBezTo>
                  <a:pt x="1353820" y="3357880"/>
                  <a:pt x="1353820" y="3248660"/>
                  <a:pt x="1447800" y="3108960"/>
                </a:cubicBezTo>
                <a:cubicBezTo>
                  <a:pt x="1541780" y="2969260"/>
                  <a:pt x="1610360" y="2915920"/>
                  <a:pt x="1676400" y="2575560"/>
                </a:cubicBezTo>
                <a:cubicBezTo>
                  <a:pt x="1742440" y="2235200"/>
                  <a:pt x="1798320" y="1496060"/>
                  <a:pt x="1844040" y="1066800"/>
                </a:cubicBezTo>
                <a:cubicBezTo>
                  <a:pt x="1889760" y="637540"/>
                  <a:pt x="1920240" y="318770"/>
                  <a:pt x="1950720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567868"/>
              </p:ext>
            </p:extLst>
          </p:nvPr>
        </p:nvGraphicFramePr>
        <p:xfrm>
          <a:off x="7095191" y="1702593"/>
          <a:ext cx="19050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4" imgW="647700" imgH="241300" progId="Equation.DSMT4">
                  <p:embed/>
                </p:oleObj>
              </mc:Choice>
              <mc:Fallback>
                <p:oleObj name="Equation" r:id="rId4" imgW="6477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5191" y="1702593"/>
                        <a:ext cx="190500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969818" y="2590800"/>
            <a:ext cx="213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-- Q</a:t>
            </a:r>
            <a:r>
              <a:rPr lang="en-US" sz="2800" baseline="-25000" dirty="0"/>
              <a:t>10</a:t>
            </a:r>
            <a:r>
              <a:rPr lang="en-US" sz="2800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28430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59613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276821" y="495298"/>
            <a:ext cx="646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2060"/>
                </a:solidFill>
              </a:rPr>
              <a:t>GHG flux vs. </a:t>
            </a:r>
            <a:r>
              <a:rPr lang="en-US" sz="3600" b="1" dirty="0" smtClean="0">
                <a:solidFill>
                  <a:srgbClr val="002060"/>
                </a:solidFill>
              </a:rPr>
              <a:t>N in agriculture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438400" y="3002280"/>
            <a:ext cx="4145280" cy="1893452"/>
          </a:xfrm>
          <a:custGeom>
            <a:avLst/>
            <a:gdLst>
              <a:gd name="connsiteX0" fmla="*/ 0 w 4145280"/>
              <a:gd name="connsiteY0" fmla="*/ 1874520 h 1893452"/>
              <a:gd name="connsiteX1" fmla="*/ 838200 w 4145280"/>
              <a:gd name="connsiteY1" fmla="*/ 1889760 h 1893452"/>
              <a:gd name="connsiteX2" fmla="*/ 1310640 w 4145280"/>
              <a:gd name="connsiteY2" fmla="*/ 1813560 h 1893452"/>
              <a:gd name="connsiteX3" fmla="*/ 1965960 w 4145280"/>
              <a:gd name="connsiteY3" fmla="*/ 1706880 h 1893452"/>
              <a:gd name="connsiteX4" fmla="*/ 2682240 w 4145280"/>
              <a:gd name="connsiteY4" fmla="*/ 1630680 h 1893452"/>
              <a:gd name="connsiteX5" fmla="*/ 3352800 w 4145280"/>
              <a:gd name="connsiteY5" fmla="*/ 1402080 h 1893452"/>
              <a:gd name="connsiteX6" fmla="*/ 3672840 w 4145280"/>
              <a:gd name="connsiteY6" fmla="*/ 1097280 h 1893452"/>
              <a:gd name="connsiteX7" fmla="*/ 3931920 w 4145280"/>
              <a:gd name="connsiteY7" fmla="*/ 533400 h 1893452"/>
              <a:gd name="connsiteX8" fmla="*/ 4145280 w 4145280"/>
              <a:gd name="connsiteY8" fmla="*/ 0 h 189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280" h="1893452">
                <a:moveTo>
                  <a:pt x="0" y="1874520"/>
                </a:moveTo>
                <a:cubicBezTo>
                  <a:pt x="309880" y="1887220"/>
                  <a:pt x="619760" y="1899920"/>
                  <a:pt x="838200" y="1889760"/>
                </a:cubicBezTo>
                <a:cubicBezTo>
                  <a:pt x="1056640" y="1879600"/>
                  <a:pt x="1310640" y="1813560"/>
                  <a:pt x="1310640" y="1813560"/>
                </a:cubicBezTo>
                <a:cubicBezTo>
                  <a:pt x="1498600" y="1783080"/>
                  <a:pt x="1737360" y="1737360"/>
                  <a:pt x="1965960" y="1706880"/>
                </a:cubicBezTo>
                <a:cubicBezTo>
                  <a:pt x="2194560" y="1676400"/>
                  <a:pt x="2451100" y="1681480"/>
                  <a:pt x="2682240" y="1630680"/>
                </a:cubicBezTo>
                <a:cubicBezTo>
                  <a:pt x="2913380" y="1579880"/>
                  <a:pt x="3187700" y="1490980"/>
                  <a:pt x="3352800" y="1402080"/>
                </a:cubicBezTo>
                <a:cubicBezTo>
                  <a:pt x="3517900" y="1313180"/>
                  <a:pt x="3576320" y="1242060"/>
                  <a:pt x="3672840" y="1097280"/>
                </a:cubicBezTo>
                <a:cubicBezTo>
                  <a:pt x="3769360" y="952500"/>
                  <a:pt x="3853180" y="716280"/>
                  <a:pt x="3931920" y="533400"/>
                </a:cubicBezTo>
                <a:cubicBezTo>
                  <a:pt x="4010660" y="350520"/>
                  <a:pt x="4077970" y="175260"/>
                  <a:pt x="414528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606040" y="2057400"/>
            <a:ext cx="4312920" cy="2468880"/>
          </a:xfrm>
          <a:custGeom>
            <a:avLst/>
            <a:gdLst>
              <a:gd name="connsiteX0" fmla="*/ 0 w 4312920"/>
              <a:gd name="connsiteY0" fmla="*/ 2468880 h 2468880"/>
              <a:gd name="connsiteX1" fmla="*/ 365760 w 4312920"/>
              <a:gd name="connsiteY1" fmla="*/ 2118360 h 2468880"/>
              <a:gd name="connsiteX2" fmla="*/ 975360 w 4312920"/>
              <a:gd name="connsiteY2" fmla="*/ 1478280 h 2468880"/>
              <a:gd name="connsiteX3" fmla="*/ 1584960 w 4312920"/>
              <a:gd name="connsiteY3" fmla="*/ 838200 h 2468880"/>
              <a:gd name="connsiteX4" fmla="*/ 2194560 w 4312920"/>
              <a:gd name="connsiteY4" fmla="*/ 441960 h 2468880"/>
              <a:gd name="connsiteX5" fmla="*/ 2910840 w 4312920"/>
              <a:gd name="connsiteY5" fmla="*/ 198120 h 2468880"/>
              <a:gd name="connsiteX6" fmla="*/ 3627120 w 4312920"/>
              <a:gd name="connsiteY6" fmla="*/ 76200 h 2468880"/>
              <a:gd name="connsiteX7" fmla="*/ 4312920 w 4312920"/>
              <a:gd name="connsiteY7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2920" h="2468880">
                <a:moveTo>
                  <a:pt x="0" y="2468880"/>
                </a:moveTo>
                <a:cubicBezTo>
                  <a:pt x="101600" y="2376170"/>
                  <a:pt x="203200" y="2283460"/>
                  <a:pt x="365760" y="2118360"/>
                </a:cubicBezTo>
                <a:cubicBezTo>
                  <a:pt x="528320" y="1953260"/>
                  <a:pt x="975360" y="1478280"/>
                  <a:pt x="975360" y="1478280"/>
                </a:cubicBezTo>
                <a:cubicBezTo>
                  <a:pt x="1178560" y="1264920"/>
                  <a:pt x="1381760" y="1010920"/>
                  <a:pt x="1584960" y="838200"/>
                </a:cubicBezTo>
                <a:cubicBezTo>
                  <a:pt x="1788160" y="665480"/>
                  <a:pt x="1973580" y="548640"/>
                  <a:pt x="2194560" y="441960"/>
                </a:cubicBezTo>
                <a:cubicBezTo>
                  <a:pt x="2415540" y="335280"/>
                  <a:pt x="2672080" y="259080"/>
                  <a:pt x="2910840" y="198120"/>
                </a:cubicBezTo>
                <a:cubicBezTo>
                  <a:pt x="3149600" y="137160"/>
                  <a:pt x="3393440" y="109220"/>
                  <a:pt x="3627120" y="76200"/>
                </a:cubicBezTo>
                <a:cubicBezTo>
                  <a:pt x="3860800" y="43180"/>
                  <a:pt x="4086860" y="21590"/>
                  <a:pt x="431292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6999" y="6247884"/>
            <a:ext cx="25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 et al.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3440"/>
            <a:ext cx="7467600" cy="571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371" y="469612"/>
            <a:ext cx="8614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N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</a:rPr>
              <a:t>O and CO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</a:rPr>
              <a:t> fluxes in response to N and warming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at Harvard Forest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93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990600" y="762000"/>
          <a:ext cx="6400800" cy="576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Acrobat Document" r:id="rId3" imgW="5533873" imgH="4981372" progId="AcroExch.Document.7">
                  <p:embed/>
                </p:oleObj>
              </mc:Choice>
              <mc:Fallback>
                <p:oleObj name="Acrobat Document" r:id="rId3" imgW="5533873" imgH="498137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762000"/>
                        <a:ext cx="6400800" cy="576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371600" y="381000"/>
            <a:ext cx="7620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N</a:t>
            </a:r>
            <a:r>
              <a:rPr lang="en-US" sz="4000" b="1" baseline="-25000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Arial" charset="0"/>
                <a:cs typeface="Arial" charset="0"/>
              </a:rPr>
              <a:t>O pulse after rainfall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988050" y="6324600"/>
            <a:ext cx="315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Arial" charset="0"/>
                <a:cs typeface="Arial" charset="0"/>
              </a:rPr>
              <a:t>Hickman et al. in preparation </a:t>
            </a:r>
          </a:p>
        </p:txBody>
      </p:sp>
    </p:spTree>
    <p:extLst>
      <p:ext uri="{BB962C8B-B14F-4D97-AF65-F5344CB8AC3E}">
        <p14:creationId xmlns:p14="http://schemas.microsoft.com/office/powerpoint/2010/main" val="33343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002060"/>
                </a:solidFill>
              </a:rPr>
              <a:t>C-N coupling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9067800" cy="4457700"/>
          </a:xfrm>
          <a:noFill/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6477000" y="4267200"/>
            <a:ext cx="914400" cy="457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6553200" y="4495800"/>
            <a:ext cx="7620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80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828800" y="3048000"/>
            <a:ext cx="7620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204" name="Rectangle 2"/>
          <p:cNvSpPr txBox="1">
            <a:spLocks noChangeArrowheads="1"/>
          </p:cNvSpPr>
          <p:nvPr/>
        </p:nvSpPr>
        <p:spPr bwMode="auto">
          <a:xfrm>
            <a:off x="434975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4400" b="1" dirty="0">
                <a:solidFill>
                  <a:srgbClr val="002060"/>
                </a:solidFill>
                <a:latin typeface="Arial" charset="0"/>
                <a:cs typeface="Arial" charset="0"/>
              </a:rPr>
              <a:t>Temperature-C-N interactions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25775"/>
            <a:ext cx="46482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89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4" y="554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Why nitrogen?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Along with carbon, nitrogen is the building block for all organisms. </a:t>
            </a:r>
          </a:p>
          <a:p>
            <a:r>
              <a:rPr lang="en-US" dirty="0" smtClean="0"/>
              <a:t>Human alters the nitrogen cycle more than the carbon cycle: </a:t>
            </a:r>
          </a:p>
          <a:p>
            <a:pPr lvl="1"/>
            <a:r>
              <a:rPr lang="en-US" dirty="0" smtClean="0"/>
              <a:t>Anthropogenic N fixation is more than the natural process.</a:t>
            </a:r>
          </a:p>
          <a:p>
            <a:pPr lvl="1"/>
            <a:r>
              <a:rPr lang="en-US" dirty="0" smtClean="0"/>
              <a:t>Extra N is released to the atmosphere and deposited to the earth: N deposition.</a:t>
            </a:r>
          </a:p>
          <a:p>
            <a:pPr lvl="1"/>
            <a:r>
              <a:rPr lang="en-US" dirty="0" smtClean="0"/>
              <a:t>Extra N as the form of N</a:t>
            </a:r>
            <a:r>
              <a:rPr lang="en-US" baseline="-25000" dirty="0" smtClean="0"/>
              <a:t>2</a:t>
            </a:r>
            <a:r>
              <a:rPr lang="en-US" dirty="0" smtClean="0"/>
              <a:t>O is emitted to the atmosphere as a potent greenhouse gas.</a:t>
            </a:r>
          </a:p>
          <a:p>
            <a:pPr lvl="1"/>
            <a:r>
              <a:rPr lang="en-US" dirty="0" smtClean="0"/>
              <a:t>Extra N is transferred to the water: eutrophication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2487"/>
            <a:ext cx="2667000" cy="17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89" y="5027331"/>
            <a:ext cx="2667000" cy="182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7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98"/>
            <a:ext cx="3581400" cy="420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9950" y="228599"/>
            <a:ext cx="4572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An </a:t>
            </a:r>
            <a:r>
              <a:rPr lang="en-US" sz="4000" b="1" dirty="0">
                <a:solidFill>
                  <a:srgbClr val="002060"/>
                </a:solidFill>
              </a:rPr>
              <a:t>experiment for the </a:t>
            </a:r>
            <a:r>
              <a:rPr lang="en-US" sz="4000" b="1" dirty="0" smtClean="0">
                <a:solidFill>
                  <a:srgbClr val="002060"/>
                </a:solidFill>
              </a:rPr>
              <a:t>world: </a:t>
            </a:r>
          </a:p>
          <a:p>
            <a:endParaRPr lang="en-US" sz="4000" dirty="0"/>
          </a:p>
          <a:p>
            <a:r>
              <a:rPr lang="en-US" sz="3600" dirty="0"/>
              <a:t>China’s scientists are using a variety of approaches to boost crop yields and limit environmental </a:t>
            </a:r>
            <a:r>
              <a:rPr lang="en-US" sz="3600" dirty="0" smtClean="0"/>
              <a:t>damage.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</a:t>
            </a:r>
            <a:r>
              <a:rPr lang="en-US" sz="2000" dirty="0" smtClean="0"/>
              <a:t>Zhang et al. 2013. Nature</a:t>
            </a:r>
            <a:endParaRPr lang="en-US" sz="20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2667000" cy="252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729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im\Documents\My Office\Papers\Rice_fish\稻鸭照片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im\Documents\My Office\Papers\Rice_fish\rice_fish_pics_from_web\稻鱼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4499"/>
            <a:ext cx="4251960" cy="282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53777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Rice-fish and rice-duck systems in China:</a:t>
            </a:r>
          </a:p>
          <a:p>
            <a:r>
              <a:rPr lang="en-US" sz="4000" b="1" dirty="0" smtClean="0">
                <a:solidFill>
                  <a:srgbClr val="002060"/>
                </a:solidFill>
              </a:rPr>
              <a:t>Symbiotic processes for C and 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6172200"/>
            <a:ext cx="2410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Zheng</a:t>
            </a:r>
            <a:r>
              <a:rPr lang="en-US" sz="2000" dirty="0" smtClean="0"/>
              <a:t> et al. In review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3927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Summary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Simulating and predicting greenhouse gas emissions requires us to advance knowledge in coupled carbon and nitrogen cycles. </a:t>
            </a:r>
          </a:p>
          <a:p>
            <a:r>
              <a:rPr lang="en-US" dirty="0" smtClean="0"/>
              <a:t>Sustainable ecosystem management requires </a:t>
            </a:r>
            <a:r>
              <a:rPr lang="en-US" dirty="0"/>
              <a:t>us to optimizing </a:t>
            </a:r>
            <a:r>
              <a:rPr lang="en-US" dirty="0" smtClean="0"/>
              <a:t>nitrogen use while </a:t>
            </a:r>
            <a:r>
              <a:rPr lang="en-US" dirty="0"/>
              <a:t>decreasing environmental </a:t>
            </a:r>
            <a:r>
              <a:rPr lang="en-US" dirty="0" smtClean="0"/>
              <a:t>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251"/>
            <a:ext cx="8321180" cy="637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6368534"/>
            <a:ext cx="208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Galloway et al.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53"/>
            <a:ext cx="9448800" cy="646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799" y="6156267"/>
            <a:ext cx="19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www.Initrogen.org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109653" y="2177935"/>
            <a:ext cx="533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57600" y="2133600"/>
            <a:ext cx="533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2209800"/>
            <a:ext cx="533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67000" y="1371600"/>
            <a:ext cx="533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9" y="838200"/>
            <a:ext cx="87439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The fate of fixed N in the U.S. in 2007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6248400"/>
            <a:ext cx="280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Suddick</a:t>
            </a:r>
            <a:r>
              <a:rPr lang="en-US" dirty="0" smtClean="0"/>
              <a:t> and Davidson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Research Goal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Advancing our understanding in the nitrogen cycle to optimize the N use and minimize the harmful impacts on human and the environment: 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emissions</a:t>
            </a:r>
          </a:p>
          <a:p>
            <a:pPr lvl="1"/>
            <a:r>
              <a:rPr lang="en-US" dirty="0" smtClean="0"/>
              <a:t>N pollution</a:t>
            </a:r>
          </a:p>
        </p:txBody>
      </p:sp>
    </p:spTree>
    <p:extLst>
      <p:ext uri="{BB962C8B-B14F-4D97-AF65-F5344CB8AC3E}">
        <p14:creationId xmlns:p14="http://schemas.microsoft.com/office/powerpoint/2010/main" val="12422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</a:rPr>
              <a:t>limate change and greenhouse gases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Climate change</a:t>
            </a:r>
          </a:p>
          <a:p>
            <a:pPr lvl="1"/>
            <a:r>
              <a:rPr lang="en-US" sz="3200" dirty="0"/>
              <a:t>Global warming (~</a:t>
            </a:r>
            <a:r>
              <a:rPr lang="en-US" sz="3200" dirty="0" smtClean="0"/>
              <a:t>0.1°C/10 </a:t>
            </a:r>
            <a:r>
              <a:rPr lang="en-US" sz="3200" dirty="0"/>
              <a:t>years, not regional, not short-term)</a:t>
            </a:r>
          </a:p>
          <a:p>
            <a:pPr lvl="1"/>
            <a:r>
              <a:rPr lang="en-US" sz="3200" dirty="0"/>
              <a:t>Sea level rise (~0.8 mm/year)</a:t>
            </a:r>
          </a:p>
          <a:p>
            <a:pPr lvl="1"/>
            <a:r>
              <a:rPr lang="en-US" sz="3200" dirty="0"/>
              <a:t>Changed precipitation pattern</a:t>
            </a:r>
          </a:p>
          <a:p>
            <a:pPr lvl="1"/>
            <a:r>
              <a:rPr lang="en-US" sz="3200" dirty="0"/>
              <a:t>Extreme weather</a:t>
            </a:r>
          </a:p>
          <a:p>
            <a:pPr marL="3200400" lvl="7" indent="0">
              <a:buNone/>
            </a:pPr>
            <a:endParaRPr lang="en-US" dirty="0"/>
          </a:p>
          <a:p>
            <a:pPr lvl="7"/>
            <a:endParaRPr lang="en-US" dirty="0"/>
          </a:p>
          <a:p>
            <a:r>
              <a:rPr lang="en-US" dirty="0" smtClean="0"/>
              <a:t>Climate change is induced by greenhouse gases: CO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 and 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</p:txBody>
      </p:sp>
      <p:pic>
        <p:nvPicPr>
          <p:cNvPr id="4" name="Picture 4" descr="http://t3.gstatic.com/images?q=tbn:ANd9GcR08_Fe4tVRptCPanIh8gj4kczc71f6ldQflmJWoqRlvHhztwJr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87392"/>
            <a:ext cx="2514601" cy="23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411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</a:rPr>
              <a:t>Atmospheric GHG concentration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075" name="Picture 2" descr="Figure TS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858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1946275" y="1230313"/>
            <a:ext cx="730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CO</a:t>
            </a:r>
            <a:r>
              <a:rPr lang="en-US" sz="2800" baseline="-25000"/>
              <a:t>2</a:t>
            </a:r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5629275" y="1136650"/>
            <a:ext cx="690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N</a:t>
            </a:r>
            <a:r>
              <a:rPr lang="en-US" sz="2400" baseline="-25000"/>
              <a:t>2</a:t>
            </a:r>
            <a:r>
              <a:rPr lang="en-US" sz="2400"/>
              <a:t>O</a:t>
            </a: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2057400" y="3881438"/>
            <a:ext cx="644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CH</a:t>
            </a:r>
            <a:r>
              <a:rPr lang="en-US" sz="2400" baseline="-25000"/>
              <a:t>4</a:t>
            </a:r>
          </a:p>
        </p:txBody>
      </p:sp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7467600" y="6275388"/>
            <a:ext cx="1231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IPCC 2007</a:t>
            </a:r>
          </a:p>
        </p:txBody>
      </p:sp>
    </p:spTree>
    <p:extLst>
      <p:ext uri="{BB962C8B-B14F-4D97-AF65-F5344CB8AC3E}">
        <p14:creationId xmlns:p14="http://schemas.microsoft.com/office/powerpoint/2010/main" val="35919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680</Words>
  <Application>Microsoft Office PowerPoint</Application>
  <PresentationFormat>On-screen Show (4:3)</PresentationFormat>
  <Paragraphs>116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Equation</vt:lpstr>
      <vt:lpstr>Equation.DSMT4</vt:lpstr>
      <vt:lpstr>Acrobat Document</vt:lpstr>
      <vt:lpstr>Recent advances in ecosystem nitrogen cycling:  mechanism, measurement, and modeling of N2O emissions </vt:lpstr>
      <vt:lpstr>Outlines</vt:lpstr>
      <vt:lpstr>Why nitrogen?</vt:lpstr>
      <vt:lpstr>PowerPoint Presentation</vt:lpstr>
      <vt:lpstr>PowerPoint Presentation</vt:lpstr>
      <vt:lpstr>PowerPoint Presentation</vt:lpstr>
      <vt:lpstr>Research Goal</vt:lpstr>
      <vt:lpstr>Climate change and greenhouse gases </vt:lpstr>
      <vt:lpstr>Atmospheric GHG concentration</vt:lpstr>
      <vt:lpstr>PowerPoint Presentation</vt:lpstr>
      <vt:lpstr>PowerPoint Presentation</vt:lpstr>
      <vt:lpstr>IPCC emissions factor</vt:lpstr>
      <vt:lpstr>Africa’s new green revolution:  Can we boost the yield while minimize N2O emissions? </vt:lpstr>
      <vt:lpstr>Can we find an optimal line?   </vt:lpstr>
      <vt:lpstr>Questions for N2O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N2O and CH4 emissions in agriculture</vt:lpstr>
      <vt:lpstr>PowerPoint Presentation</vt:lpstr>
      <vt:lpstr>PowerPoint Presentation</vt:lpstr>
      <vt:lpstr>PowerPoint Presentation</vt:lpstr>
      <vt:lpstr>PowerPoint Presentation</vt:lpstr>
      <vt:lpstr>C-N coupling</vt:lpstr>
      <vt:lpstr>PowerPoint Presentation</vt:lpstr>
      <vt:lpstr>PowerPoint Presentation</vt:lpstr>
      <vt:lpstr>PowerPoint Presentation</vt:lpstr>
      <vt:lpstr>Summary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and nitrogen cycles in agroecosystems in response to climate change</dc:title>
  <dc:creator>Jim</dc:creator>
  <cp:lastModifiedBy>Jim</cp:lastModifiedBy>
  <cp:revision>48</cp:revision>
  <dcterms:created xsi:type="dcterms:W3CDTF">2012-10-26T02:45:57Z</dcterms:created>
  <dcterms:modified xsi:type="dcterms:W3CDTF">2013-06-10T09:45:06Z</dcterms:modified>
</cp:coreProperties>
</file>