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364" r:id="rId6"/>
    <p:sldId id="335" r:id="rId7"/>
    <p:sldId id="365" r:id="rId8"/>
    <p:sldId id="260" r:id="rId9"/>
    <p:sldId id="366" r:id="rId10"/>
    <p:sldId id="367" r:id="rId11"/>
    <p:sldId id="368" r:id="rId12"/>
    <p:sldId id="369" r:id="rId13"/>
    <p:sldId id="370" r:id="rId14"/>
    <p:sldId id="371" r:id="rId15"/>
    <p:sldId id="373" r:id="rId16"/>
    <p:sldId id="374" r:id="rId17"/>
    <p:sldId id="372" r:id="rId18"/>
    <p:sldId id="375" r:id="rId19"/>
    <p:sldId id="395" r:id="rId20"/>
    <p:sldId id="376" r:id="rId21"/>
    <p:sldId id="377" r:id="rId22"/>
    <p:sldId id="378" r:id="rId23"/>
    <p:sldId id="379" r:id="rId24"/>
    <p:sldId id="381" r:id="rId25"/>
    <p:sldId id="380" r:id="rId26"/>
    <p:sldId id="382" r:id="rId27"/>
    <p:sldId id="384" r:id="rId28"/>
    <p:sldId id="385" r:id="rId29"/>
    <p:sldId id="386" r:id="rId30"/>
    <p:sldId id="389" r:id="rId31"/>
    <p:sldId id="387" r:id="rId32"/>
    <p:sldId id="388" r:id="rId33"/>
    <p:sldId id="390" r:id="rId34"/>
    <p:sldId id="391" r:id="rId35"/>
    <p:sldId id="297" r:id="rId36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FF00"/>
    <a:srgbClr val="33CC33"/>
    <a:srgbClr val="FF00FF"/>
    <a:srgbClr val="0033CC"/>
    <a:srgbClr val="800000"/>
    <a:srgbClr val="B2B2B2"/>
    <a:srgbClr val="8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888" autoAdjust="0"/>
    <p:restoredTop sz="91056" autoAdjust="0"/>
  </p:normalViewPr>
  <p:slideViewPr>
    <p:cSldViewPr>
      <p:cViewPr>
        <p:scale>
          <a:sx n="75" d="100"/>
          <a:sy n="75" d="100"/>
        </p:scale>
        <p:origin x="-1224" y="-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Relationship Id="rId4" Type="http://schemas.openxmlformats.org/officeDocument/2006/relationships/image" Target="../media/image104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image" Target="../media/image10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image" Target="../media/image9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F1F5FC-3B58-49F5-8DC9-8CF70952C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934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0C4E01B-2B46-4FD7-A94C-6CBA4C2258A2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1D12BEF-4F15-4B0F-8872-0B93EFA7C161}" type="slidenum">
              <a:rPr lang="en-US" sz="1200" smtClean="0"/>
              <a:pPr eaLnBrk="1" hangingPunct="1"/>
              <a:t>2</a:t>
            </a:fld>
            <a:endParaRPr 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BEAF714-9CF5-4E82-8A08-13EED3695E02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09C1E06-83DC-46D6-8E14-43879FCA2A4B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0B298EE-E3E8-47F7-94A9-0CC20F05209F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9AA3AF8-687D-407E-8D72-48F282E1F947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91DFD98-26C6-40B8-AEF3-FB9B426A519C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50236DE-DF42-470E-AD4F-298BF5A9451B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1752600" y="1600200"/>
            <a:ext cx="7391400" cy="52578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Group 156"/>
          <p:cNvGrpSpPr>
            <a:grpSpLocks/>
          </p:cNvGrpSpPr>
          <p:nvPr userDrawn="1"/>
        </p:nvGrpSpPr>
        <p:grpSpPr bwMode="auto">
          <a:xfrm>
            <a:off x="0" y="-19050"/>
            <a:ext cx="9144000" cy="857250"/>
            <a:chOff x="0" y="-9"/>
            <a:chExt cx="5760" cy="1045"/>
          </a:xfrm>
        </p:grpSpPr>
        <p:sp>
          <p:nvSpPr>
            <p:cNvPr id="6" name="Freeform 157"/>
            <p:cNvSpPr>
              <a:spLocks/>
            </p:cNvSpPr>
            <p:nvPr userDrawn="1"/>
          </p:nvSpPr>
          <p:spPr bwMode="ltGray">
            <a:xfrm>
              <a:off x="0" y="4"/>
              <a:ext cx="5760" cy="1032"/>
            </a:xfrm>
            <a:custGeom>
              <a:avLst/>
              <a:gdLst>
                <a:gd name="T0" fmla="*/ 8131 w 4848"/>
                <a:gd name="T1" fmla="*/ 5889 h 432"/>
                <a:gd name="T2" fmla="*/ 0 w 4848"/>
                <a:gd name="T3" fmla="*/ 5889 h 432"/>
                <a:gd name="T4" fmla="*/ 0 w 4848"/>
                <a:gd name="T5" fmla="*/ 0 h 432"/>
                <a:gd name="T6" fmla="*/ 8131 w 4848"/>
                <a:gd name="T7" fmla="*/ 0 h 432"/>
                <a:gd name="T8" fmla="*/ 8131 w 4848"/>
                <a:gd name="T9" fmla="*/ 5889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48" h="432">
                  <a:moveTo>
                    <a:pt x="4848" y="432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4848" y="0"/>
                  </a:lnTo>
                  <a:lnTo>
                    <a:pt x="4848" y="4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58"/>
            <p:cNvGrpSpPr>
              <a:grpSpLocks/>
            </p:cNvGrpSpPr>
            <p:nvPr userDrawn="1"/>
          </p:nvGrpSpPr>
          <p:grpSpPr bwMode="auto">
            <a:xfrm>
              <a:off x="333" y="-9"/>
              <a:ext cx="5176" cy="1044"/>
              <a:chOff x="333" y="-9"/>
              <a:chExt cx="5176" cy="1044"/>
            </a:xfrm>
          </p:grpSpPr>
          <p:sp>
            <p:nvSpPr>
              <p:cNvPr id="36" name="Freeform 7"/>
              <p:cNvSpPr>
                <a:spLocks/>
              </p:cNvSpPr>
              <p:nvPr userDrawn="1"/>
            </p:nvSpPr>
            <p:spPr bwMode="ltGray">
              <a:xfrm>
                <a:off x="3230" y="949"/>
                <a:ext cx="17" cy="20"/>
              </a:xfrm>
              <a:custGeom>
                <a:avLst/>
                <a:gdLst>
                  <a:gd name="T0" fmla="*/ 8 w 15"/>
                  <a:gd name="T1" fmla="*/ 8 h 23"/>
                  <a:gd name="T2" fmla="*/ 22 w 15"/>
                  <a:gd name="T3" fmla="*/ 3 h 23"/>
                  <a:gd name="T4" fmla="*/ 19 w 15"/>
                  <a:gd name="T5" fmla="*/ 11 h 23"/>
                  <a:gd name="T6" fmla="*/ 8 w 15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8"/>
              <p:cNvSpPr>
                <a:spLocks/>
              </p:cNvSpPr>
              <p:nvPr userDrawn="1"/>
            </p:nvSpPr>
            <p:spPr bwMode="ltGray">
              <a:xfrm>
                <a:off x="3406" y="1015"/>
                <a:ext cx="21" cy="20"/>
              </a:xfrm>
              <a:custGeom>
                <a:avLst/>
                <a:gdLst>
                  <a:gd name="T0" fmla="*/ 3 w 20"/>
                  <a:gd name="T1" fmla="*/ 9 h 23"/>
                  <a:gd name="T2" fmla="*/ 14 w 20"/>
                  <a:gd name="T3" fmla="*/ 3 h 23"/>
                  <a:gd name="T4" fmla="*/ 7 w 20"/>
                  <a:gd name="T5" fmla="*/ 13 h 23"/>
                  <a:gd name="T6" fmla="*/ 3 w 20"/>
                  <a:gd name="T7" fmla="*/ 9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9"/>
              <p:cNvSpPr>
                <a:spLocks/>
              </p:cNvSpPr>
              <p:nvPr userDrawn="1"/>
            </p:nvSpPr>
            <p:spPr bwMode="ltGray">
              <a:xfrm>
                <a:off x="2909" y="908"/>
                <a:ext cx="31" cy="34"/>
              </a:xfrm>
              <a:custGeom>
                <a:avLst/>
                <a:gdLst>
                  <a:gd name="T0" fmla="*/ 19 w 30"/>
                  <a:gd name="T1" fmla="*/ 18 h 42"/>
                  <a:gd name="T2" fmla="*/ 8 w 30"/>
                  <a:gd name="T3" fmla="*/ 11 h 42"/>
                  <a:gd name="T4" fmla="*/ 0 w 30"/>
                  <a:gd name="T5" fmla="*/ 5 h 42"/>
                  <a:gd name="T6" fmla="*/ 19 w 30"/>
                  <a:gd name="T7" fmla="*/ 2 h 42"/>
                  <a:gd name="T8" fmla="*/ 33 w 30"/>
                  <a:gd name="T9" fmla="*/ 12 h 42"/>
                  <a:gd name="T10" fmla="*/ 31 w 30"/>
                  <a:gd name="T11" fmla="*/ 16 h 42"/>
                  <a:gd name="T12" fmla="*/ 19 w 30"/>
                  <a:gd name="T13" fmla="*/ 18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10"/>
              <p:cNvSpPr>
                <a:spLocks/>
              </p:cNvSpPr>
              <p:nvPr userDrawn="1"/>
            </p:nvSpPr>
            <p:spPr bwMode="ltGray">
              <a:xfrm>
                <a:off x="2551" y="940"/>
                <a:ext cx="25" cy="12"/>
              </a:xfrm>
              <a:custGeom>
                <a:avLst/>
                <a:gdLst>
                  <a:gd name="T0" fmla="*/ 15 w 25"/>
                  <a:gd name="T1" fmla="*/ 7 h 16"/>
                  <a:gd name="T2" fmla="*/ 3 w 25"/>
                  <a:gd name="T3" fmla="*/ 4 h 16"/>
                  <a:gd name="T4" fmla="*/ 15 w 25"/>
                  <a:gd name="T5" fmla="*/ 0 h 16"/>
                  <a:gd name="T6" fmla="*/ 15 w 25"/>
                  <a:gd name="T7" fmla="*/ 7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11"/>
              <p:cNvSpPr>
                <a:spLocks/>
              </p:cNvSpPr>
              <p:nvPr userDrawn="1"/>
            </p:nvSpPr>
            <p:spPr bwMode="ltGray">
              <a:xfrm>
                <a:off x="2443" y="954"/>
                <a:ext cx="65" cy="39"/>
              </a:xfrm>
              <a:custGeom>
                <a:avLst/>
                <a:gdLst>
                  <a:gd name="T0" fmla="*/ 14 w 65"/>
                  <a:gd name="T1" fmla="*/ 14 h 46"/>
                  <a:gd name="T2" fmla="*/ 30 w 65"/>
                  <a:gd name="T3" fmla="*/ 3 h 46"/>
                  <a:gd name="T4" fmla="*/ 42 w 65"/>
                  <a:gd name="T5" fmla="*/ 0 h 46"/>
                  <a:gd name="T6" fmla="*/ 58 w 65"/>
                  <a:gd name="T7" fmla="*/ 7 h 46"/>
                  <a:gd name="T8" fmla="*/ 32 w 65"/>
                  <a:gd name="T9" fmla="*/ 16 h 46"/>
                  <a:gd name="T10" fmla="*/ 12 w 65"/>
                  <a:gd name="T11" fmla="*/ 28 h 46"/>
                  <a:gd name="T12" fmla="*/ 8 w 65"/>
                  <a:gd name="T13" fmla="*/ 12 h 46"/>
                  <a:gd name="T14" fmla="*/ 12 w 65"/>
                  <a:gd name="T15" fmla="*/ 8 h 46"/>
                  <a:gd name="T16" fmla="*/ 14 w 65"/>
                  <a:gd name="T17" fmla="*/ 14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12"/>
              <p:cNvSpPr>
                <a:spLocks/>
              </p:cNvSpPr>
              <p:nvPr userDrawn="1"/>
            </p:nvSpPr>
            <p:spPr bwMode="ltGray">
              <a:xfrm>
                <a:off x="2375" y="952"/>
                <a:ext cx="68" cy="39"/>
              </a:xfrm>
              <a:custGeom>
                <a:avLst/>
                <a:gdLst>
                  <a:gd name="T0" fmla="*/ 0 w 69"/>
                  <a:gd name="T1" fmla="*/ 18 h 47"/>
                  <a:gd name="T2" fmla="*/ 18 w 69"/>
                  <a:gd name="T3" fmla="*/ 14 h 47"/>
                  <a:gd name="T4" fmla="*/ 49 w 69"/>
                  <a:gd name="T5" fmla="*/ 1 h 47"/>
                  <a:gd name="T6" fmla="*/ 61 w 69"/>
                  <a:gd name="T7" fmla="*/ 2 h 47"/>
                  <a:gd name="T8" fmla="*/ 47 w 69"/>
                  <a:gd name="T9" fmla="*/ 11 h 47"/>
                  <a:gd name="T10" fmla="*/ 28 w 69"/>
                  <a:gd name="T11" fmla="*/ 18 h 47"/>
                  <a:gd name="T12" fmla="*/ 22 w 69"/>
                  <a:gd name="T13" fmla="*/ 27 h 47"/>
                  <a:gd name="T14" fmla="*/ 16 w 69"/>
                  <a:gd name="T15" fmla="*/ 26 h 47"/>
                  <a:gd name="T16" fmla="*/ 12 w 69"/>
                  <a:gd name="T17" fmla="*/ 22 h 47"/>
                  <a:gd name="T18" fmla="*/ 0 w 69"/>
                  <a:gd name="T19" fmla="*/ 20 h 47"/>
                  <a:gd name="T20" fmla="*/ 0 w 69"/>
                  <a:gd name="T21" fmla="*/ 18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13"/>
              <p:cNvSpPr>
                <a:spLocks/>
              </p:cNvSpPr>
              <p:nvPr userDrawn="1"/>
            </p:nvSpPr>
            <p:spPr bwMode="ltGray">
              <a:xfrm>
                <a:off x="2007" y="739"/>
                <a:ext cx="354" cy="228"/>
              </a:xfrm>
              <a:custGeom>
                <a:avLst/>
                <a:gdLst>
                  <a:gd name="T0" fmla="*/ 10 w 355"/>
                  <a:gd name="T1" fmla="*/ 2 h 277"/>
                  <a:gd name="T2" fmla="*/ 36 w 355"/>
                  <a:gd name="T3" fmla="*/ 10 h 277"/>
                  <a:gd name="T4" fmla="*/ 46 w 355"/>
                  <a:gd name="T5" fmla="*/ 17 h 277"/>
                  <a:gd name="T6" fmla="*/ 76 w 355"/>
                  <a:gd name="T7" fmla="*/ 29 h 277"/>
                  <a:gd name="T8" fmla="*/ 92 w 355"/>
                  <a:gd name="T9" fmla="*/ 36 h 277"/>
                  <a:gd name="T10" fmla="*/ 122 w 355"/>
                  <a:gd name="T11" fmla="*/ 55 h 277"/>
                  <a:gd name="T12" fmla="*/ 136 w 355"/>
                  <a:gd name="T13" fmla="*/ 71 h 277"/>
                  <a:gd name="T14" fmla="*/ 148 w 355"/>
                  <a:gd name="T15" fmla="*/ 74 h 277"/>
                  <a:gd name="T16" fmla="*/ 154 w 355"/>
                  <a:gd name="T17" fmla="*/ 83 h 277"/>
                  <a:gd name="T18" fmla="*/ 176 w 355"/>
                  <a:gd name="T19" fmla="*/ 85 h 277"/>
                  <a:gd name="T20" fmla="*/ 170 w 355"/>
                  <a:gd name="T21" fmla="*/ 109 h 277"/>
                  <a:gd name="T22" fmla="*/ 177 w 355"/>
                  <a:gd name="T23" fmla="*/ 124 h 277"/>
                  <a:gd name="T24" fmla="*/ 195 w 355"/>
                  <a:gd name="T25" fmla="*/ 129 h 277"/>
                  <a:gd name="T26" fmla="*/ 213 w 355"/>
                  <a:gd name="T27" fmla="*/ 131 h 277"/>
                  <a:gd name="T28" fmla="*/ 233 w 355"/>
                  <a:gd name="T29" fmla="*/ 135 h 277"/>
                  <a:gd name="T30" fmla="*/ 251 w 355"/>
                  <a:gd name="T31" fmla="*/ 132 h 277"/>
                  <a:gd name="T32" fmla="*/ 269 w 355"/>
                  <a:gd name="T33" fmla="*/ 138 h 277"/>
                  <a:gd name="T34" fmla="*/ 293 w 355"/>
                  <a:gd name="T35" fmla="*/ 143 h 277"/>
                  <a:gd name="T36" fmla="*/ 311 w 355"/>
                  <a:gd name="T37" fmla="*/ 147 h 277"/>
                  <a:gd name="T38" fmla="*/ 349 w 355"/>
                  <a:gd name="T39" fmla="*/ 148 h 277"/>
                  <a:gd name="T40" fmla="*/ 339 w 355"/>
                  <a:gd name="T41" fmla="*/ 153 h 277"/>
                  <a:gd name="T42" fmla="*/ 319 w 355"/>
                  <a:gd name="T43" fmla="*/ 151 h 277"/>
                  <a:gd name="T44" fmla="*/ 297 w 355"/>
                  <a:gd name="T45" fmla="*/ 151 h 277"/>
                  <a:gd name="T46" fmla="*/ 285 w 355"/>
                  <a:gd name="T47" fmla="*/ 148 h 277"/>
                  <a:gd name="T48" fmla="*/ 249 w 355"/>
                  <a:gd name="T49" fmla="*/ 147 h 277"/>
                  <a:gd name="T50" fmla="*/ 231 w 355"/>
                  <a:gd name="T51" fmla="*/ 145 h 277"/>
                  <a:gd name="T52" fmla="*/ 172 w 355"/>
                  <a:gd name="T53" fmla="*/ 135 h 277"/>
                  <a:gd name="T54" fmla="*/ 160 w 355"/>
                  <a:gd name="T55" fmla="*/ 121 h 277"/>
                  <a:gd name="T56" fmla="*/ 126 w 355"/>
                  <a:gd name="T57" fmla="*/ 112 h 277"/>
                  <a:gd name="T58" fmla="*/ 108 w 355"/>
                  <a:gd name="T59" fmla="*/ 104 h 277"/>
                  <a:gd name="T60" fmla="*/ 94 w 355"/>
                  <a:gd name="T61" fmla="*/ 88 h 277"/>
                  <a:gd name="T62" fmla="*/ 68 w 355"/>
                  <a:gd name="T63" fmla="*/ 60 h 277"/>
                  <a:gd name="T64" fmla="*/ 64 w 355"/>
                  <a:gd name="T65" fmla="*/ 57 h 277"/>
                  <a:gd name="T66" fmla="*/ 58 w 355"/>
                  <a:gd name="T67" fmla="*/ 55 h 277"/>
                  <a:gd name="T68" fmla="*/ 54 w 355"/>
                  <a:gd name="T69" fmla="*/ 49 h 277"/>
                  <a:gd name="T70" fmla="*/ 38 w 355"/>
                  <a:gd name="T71" fmla="*/ 33 h 277"/>
                  <a:gd name="T72" fmla="*/ 20 w 355"/>
                  <a:gd name="T73" fmla="*/ 22 h 277"/>
                  <a:gd name="T74" fmla="*/ 4 w 355"/>
                  <a:gd name="T75" fmla="*/ 12 h 277"/>
                  <a:gd name="T76" fmla="*/ 10 w 355"/>
                  <a:gd name="T77" fmla="*/ 2 h 277"/>
                  <a:gd name="T78" fmla="*/ 10 w 355"/>
                  <a:gd name="T79" fmla="*/ 2 h 27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14"/>
              <p:cNvSpPr>
                <a:spLocks/>
              </p:cNvSpPr>
              <p:nvPr userDrawn="1"/>
            </p:nvSpPr>
            <p:spPr bwMode="ltGray">
              <a:xfrm>
                <a:off x="2222" y="724"/>
                <a:ext cx="157" cy="167"/>
              </a:xfrm>
              <a:custGeom>
                <a:avLst/>
                <a:gdLst>
                  <a:gd name="T0" fmla="*/ 54 w 156"/>
                  <a:gd name="T1" fmla="*/ 36 h 206"/>
                  <a:gd name="T2" fmla="*/ 66 w 156"/>
                  <a:gd name="T3" fmla="*/ 31 h 206"/>
                  <a:gd name="T4" fmla="*/ 68 w 156"/>
                  <a:gd name="T5" fmla="*/ 28 h 206"/>
                  <a:gd name="T6" fmla="*/ 83 w 156"/>
                  <a:gd name="T7" fmla="*/ 24 h 206"/>
                  <a:gd name="T8" fmla="*/ 109 w 156"/>
                  <a:gd name="T9" fmla="*/ 12 h 206"/>
                  <a:gd name="T10" fmla="*/ 115 w 156"/>
                  <a:gd name="T11" fmla="*/ 2 h 206"/>
                  <a:gd name="T12" fmla="*/ 127 w 156"/>
                  <a:gd name="T13" fmla="*/ 0 h 206"/>
                  <a:gd name="T14" fmla="*/ 153 w 156"/>
                  <a:gd name="T15" fmla="*/ 15 h 206"/>
                  <a:gd name="T16" fmla="*/ 149 w 156"/>
                  <a:gd name="T17" fmla="*/ 24 h 206"/>
                  <a:gd name="T18" fmla="*/ 129 w 156"/>
                  <a:gd name="T19" fmla="*/ 34 h 206"/>
                  <a:gd name="T20" fmla="*/ 135 w 156"/>
                  <a:gd name="T21" fmla="*/ 50 h 206"/>
                  <a:gd name="T22" fmla="*/ 145 w 156"/>
                  <a:gd name="T23" fmla="*/ 58 h 206"/>
                  <a:gd name="T24" fmla="*/ 149 w 156"/>
                  <a:gd name="T25" fmla="*/ 68 h 206"/>
                  <a:gd name="T26" fmla="*/ 131 w 156"/>
                  <a:gd name="T27" fmla="*/ 68 h 206"/>
                  <a:gd name="T28" fmla="*/ 119 w 156"/>
                  <a:gd name="T29" fmla="*/ 78 h 206"/>
                  <a:gd name="T30" fmla="*/ 107 w 156"/>
                  <a:gd name="T31" fmla="*/ 83 h 206"/>
                  <a:gd name="T32" fmla="*/ 103 w 156"/>
                  <a:gd name="T33" fmla="*/ 106 h 206"/>
                  <a:gd name="T34" fmla="*/ 91 w 156"/>
                  <a:gd name="T35" fmla="*/ 108 h 206"/>
                  <a:gd name="T36" fmla="*/ 85 w 156"/>
                  <a:gd name="T37" fmla="*/ 109 h 206"/>
                  <a:gd name="T38" fmla="*/ 76 w 156"/>
                  <a:gd name="T39" fmla="*/ 108 h 206"/>
                  <a:gd name="T40" fmla="*/ 72 w 156"/>
                  <a:gd name="T41" fmla="*/ 101 h 206"/>
                  <a:gd name="T42" fmla="*/ 60 w 156"/>
                  <a:gd name="T43" fmla="*/ 99 h 206"/>
                  <a:gd name="T44" fmla="*/ 42 w 156"/>
                  <a:gd name="T45" fmla="*/ 103 h 206"/>
                  <a:gd name="T46" fmla="*/ 28 w 156"/>
                  <a:gd name="T47" fmla="*/ 99 h 206"/>
                  <a:gd name="T48" fmla="*/ 10 w 156"/>
                  <a:gd name="T49" fmla="*/ 79 h 206"/>
                  <a:gd name="T50" fmla="*/ 4 w 156"/>
                  <a:gd name="T51" fmla="*/ 69 h 206"/>
                  <a:gd name="T52" fmla="*/ 0 w 156"/>
                  <a:gd name="T53" fmla="*/ 63 h 206"/>
                  <a:gd name="T54" fmla="*/ 20 w 156"/>
                  <a:gd name="T55" fmla="*/ 51 h 206"/>
                  <a:gd name="T56" fmla="*/ 32 w 156"/>
                  <a:gd name="T57" fmla="*/ 55 h 206"/>
                  <a:gd name="T58" fmla="*/ 34 w 156"/>
                  <a:gd name="T59" fmla="*/ 43 h 206"/>
                  <a:gd name="T60" fmla="*/ 52 w 156"/>
                  <a:gd name="T61" fmla="*/ 37 h 206"/>
                  <a:gd name="T62" fmla="*/ 54 w 156"/>
                  <a:gd name="T63" fmla="*/ 36 h 2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/>
              </p:cNvSpPr>
              <p:nvPr userDrawn="1"/>
            </p:nvSpPr>
            <p:spPr bwMode="ltGray">
              <a:xfrm>
                <a:off x="2375" y="800"/>
                <a:ext cx="110" cy="32"/>
              </a:xfrm>
              <a:custGeom>
                <a:avLst/>
                <a:gdLst>
                  <a:gd name="T0" fmla="*/ 4 w 109"/>
                  <a:gd name="T1" fmla="*/ 19 h 38"/>
                  <a:gd name="T2" fmla="*/ 18 w 109"/>
                  <a:gd name="T3" fmla="*/ 6 h 38"/>
                  <a:gd name="T4" fmla="*/ 46 w 109"/>
                  <a:gd name="T5" fmla="*/ 12 h 38"/>
                  <a:gd name="T6" fmla="*/ 75 w 109"/>
                  <a:gd name="T7" fmla="*/ 8 h 38"/>
                  <a:gd name="T8" fmla="*/ 93 w 109"/>
                  <a:gd name="T9" fmla="*/ 0 h 38"/>
                  <a:gd name="T10" fmla="*/ 79 w 109"/>
                  <a:gd name="T11" fmla="*/ 16 h 38"/>
                  <a:gd name="T12" fmla="*/ 63 w 109"/>
                  <a:gd name="T13" fmla="*/ 23 h 38"/>
                  <a:gd name="T14" fmla="*/ 42 w 109"/>
                  <a:gd name="T15" fmla="*/ 19 h 38"/>
                  <a:gd name="T16" fmla="*/ 14 w 109"/>
                  <a:gd name="T17" fmla="*/ 18 h 38"/>
                  <a:gd name="T18" fmla="*/ 4 w 109"/>
                  <a:gd name="T19" fmla="*/ 19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/>
              </p:cNvSpPr>
              <p:nvPr userDrawn="1"/>
            </p:nvSpPr>
            <p:spPr bwMode="ltGray">
              <a:xfrm>
                <a:off x="2370" y="839"/>
                <a:ext cx="75" cy="84"/>
              </a:xfrm>
              <a:custGeom>
                <a:avLst/>
                <a:gdLst>
                  <a:gd name="T0" fmla="*/ 8 w 76"/>
                  <a:gd name="T1" fmla="*/ 10 h 104"/>
                  <a:gd name="T2" fmla="*/ 18 w 76"/>
                  <a:gd name="T3" fmla="*/ 0 h 104"/>
                  <a:gd name="T4" fmla="*/ 34 w 76"/>
                  <a:gd name="T5" fmla="*/ 10 h 104"/>
                  <a:gd name="T6" fmla="*/ 59 w 76"/>
                  <a:gd name="T7" fmla="*/ 2 h 104"/>
                  <a:gd name="T8" fmla="*/ 43 w 76"/>
                  <a:gd name="T9" fmla="*/ 18 h 104"/>
                  <a:gd name="T10" fmla="*/ 51 w 76"/>
                  <a:gd name="T11" fmla="*/ 26 h 104"/>
                  <a:gd name="T12" fmla="*/ 55 w 76"/>
                  <a:gd name="T13" fmla="*/ 32 h 104"/>
                  <a:gd name="T14" fmla="*/ 43 w 76"/>
                  <a:gd name="T15" fmla="*/ 39 h 104"/>
                  <a:gd name="T16" fmla="*/ 34 w 76"/>
                  <a:gd name="T17" fmla="*/ 32 h 104"/>
                  <a:gd name="T18" fmla="*/ 22 w 76"/>
                  <a:gd name="T19" fmla="*/ 26 h 104"/>
                  <a:gd name="T20" fmla="*/ 28 w 76"/>
                  <a:gd name="T21" fmla="*/ 36 h 104"/>
                  <a:gd name="T22" fmla="*/ 30 w 76"/>
                  <a:gd name="T23" fmla="*/ 39 h 104"/>
                  <a:gd name="T24" fmla="*/ 20 w 76"/>
                  <a:gd name="T25" fmla="*/ 55 h 104"/>
                  <a:gd name="T26" fmla="*/ 12 w 76"/>
                  <a:gd name="T27" fmla="*/ 53 h 104"/>
                  <a:gd name="T28" fmla="*/ 8 w 76"/>
                  <a:gd name="T29" fmla="*/ 48 h 104"/>
                  <a:gd name="T30" fmla="*/ 0 w 76"/>
                  <a:gd name="T31" fmla="*/ 29 h 104"/>
                  <a:gd name="T32" fmla="*/ 2 w 76"/>
                  <a:gd name="T33" fmla="*/ 15 h 104"/>
                  <a:gd name="T34" fmla="*/ 8 w 76"/>
                  <a:gd name="T35" fmla="*/ 10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ltGray">
              <a:xfrm>
                <a:off x="2497" y="793"/>
                <a:ext cx="37" cy="49"/>
              </a:xfrm>
              <a:custGeom>
                <a:avLst/>
                <a:gdLst>
                  <a:gd name="T0" fmla="*/ 3 w 37"/>
                  <a:gd name="T1" fmla="*/ 14 h 61"/>
                  <a:gd name="T2" fmla="*/ 13 w 37"/>
                  <a:gd name="T3" fmla="*/ 0 h 61"/>
                  <a:gd name="T4" fmla="*/ 15 w 37"/>
                  <a:gd name="T5" fmla="*/ 14 h 61"/>
                  <a:gd name="T6" fmla="*/ 37 w 37"/>
                  <a:gd name="T7" fmla="*/ 20 h 61"/>
                  <a:gd name="T8" fmla="*/ 19 w 37"/>
                  <a:gd name="T9" fmla="*/ 22 h 61"/>
                  <a:gd name="T10" fmla="*/ 5 w 37"/>
                  <a:gd name="T11" fmla="*/ 31 h 61"/>
                  <a:gd name="T12" fmla="*/ 1 w 37"/>
                  <a:gd name="T13" fmla="*/ 18 h 61"/>
                  <a:gd name="T14" fmla="*/ 3 w 37"/>
                  <a:gd name="T15" fmla="*/ 14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ltGray">
              <a:xfrm>
                <a:off x="2506" y="869"/>
                <a:ext cx="47" cy="24"/>
              </a:xfrm>
              <a:custGeom>
                <a:avLst/>
                <a:gdLst>
                  <a:gd name="T0" fmla="*/ 7 w 49"/>
                  <a:gd name="T1" fmla="*/ 0 h 29"/>
                  <a:gd name="T2" fmla="*/ 26 w 49"/>
                  <a:gd name="T3" fmla="*/ 0 h 29"/>
                  <a:gd name="T4" fmla="*/ 43 w 49"/>
                  <a:gd name="T5" fmla="*/ 9 h 29"/>
                  <a:gd name="T6" fmla="*/ 32 w 49"/>
                  <a:gd name="T7" fmla="*/ 8 h 29"/>
                  <a:gd name="T8" fmla="*/ 3 w 49"/>
                  <a:gd name="T9" fmla="*/ 9 h 29"/>
                  <a:gd name="T10" fmla="*/ 7 w 49"/>
                  <a:gd name="T11" fmla="*/ 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/>
              </p:cNvSpPr>
              <p:nvPr userDrawn="1"/>
            </p:nvSpPr>
            <p:spPr bwMode="ltGray">
              <a:xfrm>
                <a:off x="2555" y="832"/>
                <a:ext cx="61" cy="42"/>
              </a:xfrm>
              <a:custGeom>
                <a:avLst/>
                <a:gdLst>
                  <a:gd name="T0" fmla="*/ 21 w 61"/>
                  <a:gd name="T1" fmla="*/ 25 h 48"/>
                  <a:gd name="T2" fmla="*/ 15 w 61"/>
                  <a:gd name="T3" fmla="*/ 18 h 48"/>
                  <a:gd name="T4" fmla="*/ 3 w 61"/>
                  <a:gd name="T5" fmla="*/ 15 h 48"/>
                  <a:gd name="T6" fmla="*/ 13 w 61"/>
                  <a:gd name="T7" fmla="*/ 5 h 48"/>
                  <a:gd name="T8" fmla="*/ 25 w 61"/>
                  <a:gd name="T9" fmla="*/ 0 h 48"/>
                  <a:gd name="T10" fmla="*/ 49 w 61"/>
                  <a:gd name="T11" fmla="*/ 7 h 48"/>
                  <a:gd name="T12" fmla="*/ 53 w 61"/>
                  <a:gd name="T13" fmla="*/ 14 h 48"/>
                  <a:gd name="T14" fmla="*/ 61 w 61"/>
                  <a:gd name="T15" fmla="*/ 22 h 48"/>
                  <a:gd name="T16" fmla="*/ 41 w 61"/>
                  <a:gd name="T17" fmla="*/ 25 h 48"/>
                  <a:gd name="T18" fmla="*/ 23 w 61"/>
                  <a:gd name="T19" fmla="*/ 30 h 48"/>
                  <a:gd name="T20" fmla="*/ 21 w 61"/>
                  <a:gd name="T21" fmla="*/ 25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ltGray">
              <a:xfrm>
                <a:off x="2572" y="852"/>
                <a:ext cx="286" cy="149"/>
              </a:xfrm>
              <a:custGeom>
                <a:avLst/>
                <a:gdLst>
                  <a:gd name="T0" fmla="*/ 46 w 286"/>
                  <a:gd name="T1" fmla="*/ 16 h 182"/>
                  <a:gd name="T2" fmla="*/ 36 w 286"/>
                  <a:gd name="T3" fmla="*/ 7 h 182"/>
                  <a:gd name="T4" fmla="*/ 26 w 286"/>
                  <a:gd name="T5" fmla="*/ 16 h 182"/>
                  <a:gd name="T6" fmla="*/ 0 w 286"/>
                  <a:gd name="T7" fmla="*/ 13 h 182"/>
                  <a:gd name="T8" fmla="*/ 10 w 286"/>
                  <a:gd name="T9" fmla="*/ 23 h 182"/>
                  <a:gd name="T10" fmla="*/ 16 w 286"/>
                  <a:gd name="T11" fmla="*/ 34 h 182"/>
                  <a:gd name="T12" fmla="*/ 24 w 286"/>
                  <a:gd name="T13" fmla="*/ 26 h 182"/>
                  <a:gd name="T14" fmla="*/ 30 w 286"/>
                  <a:gd name="T15" fmla="*/ 24 h 182"/>
                  <a:gd name="T16" fmla="*/ 48 w 286"/>
                  <a:gd name="T17" fmla="*/ 31 h 182"/>
                  <a:gd name="T18" fmla="*/ 70 w 286"/>
                  <a:gd name="T19" fmla="*/ 34 h 182"/>
                  <a:gd name="T20" fmla="*/ 88 w 286"/>
                  <a:gd name="T21" fmla="*/ 39 h 182"/>
                  <a:gd name="T22" fmla="*/ 106 w 286"/>
                  <a:gd name="T23" fmla="*/ 56 h 182"/>
                  <a:gd name="T24" fmla="*/ 104 w 286"/>
                  <a:gd name="T25" fmla="*/ 67 h 182"/>
                  <a:gd name="T26" fmla="*/ 98 w 286"/>
                  <a:gd name="T27" fmla="*/ 74 h 182"/>
                  <a:gd name="T28" fmla="*/ 122 w 286"/>
                  <a:gd name="T29" fmla="*/ 70 h 182"/>
                  <a:gd name="T30" fmla="*/ 140 w 286"/>
                  <a:gd name="T31" fmla="*/ 77 h 182"/>
                  <a:gd name="T32" fmla="*/ 168 w 286"/>
                  <a:gd name="T33" fmla="*/ 81 h 182"/>
                  <a:gd name="T34" fmla="*/ 174 w 286"/>
                  <a:gd name="T35" fmla="*/ 80 h 182"/>
                  <a:gd name="T36" fmla="*/ 168 w 286"/>
                  <a:gd name="T37" fmla="*/ 74 h 182"/>
                  <a:gd name="T38" fmla="*/ 178 w 286"/>
                  <a:gd name="T39" fmla="*/ 75 h 182"/>
                  <a:gd name="T40" fmla="*/ 186 w 286"/>
                  <a:gd name="T41" fmla="*/ 65 h 182"/>
                  <a:gd name="T42" fmla="*/ 202 w 286"/>
                  <a:gd name="T43" fmla="*/ 67 h 182"/>
                  <a:gd name="T44" fmla="*/ 214 w 286"/>
                  <a:gd name="T45" fmla="*/ 71 h 182"/>
                  <a:gd name="T46" fmla="*/ 244 w 286"/>
                  <a:gd name="T47" fmla="*/ 93 h 182"/>
                  <a:gd name="T48" fmla="*/ 262 w 286"/>
                  <a:gd name="T49" fmla="*/ 98 h 182"/>
                  <a:gd name="T50" fmla="*/ 284 w 286"/>
                  <a:gd name="T51" fmla="*/ 93 h 182"/>
                  <a:gd name="T52" fmla="*/ 268 w 286"/>
                  <a:gd name="T53" fmla="*/ 88 h 182"/>
                  <a:gd name="T54" fmla="*/ 256 w 286"/>
                  <a:gd name="T55" fmla="*/ 76 h 182"/>
                  <a:gd name="T56" fmla="*/ 250 w 286"/>
                  <a:gd name="T57" fmla="*/ 72 h 182"/>
                  <a:gd name="T58" fmla="*/ 248 w 286"/>
                  <a:gd name="T59" fmla="*/ 67 h 182"/>
                  <a:gd name="T60" fmla="*/ 236 w 286"/>
                  <a:gd name="T61" fmla="*/ 64 h 182"/>
                  <a:gd name="T62" fmla="*/ 240 w 286"/>
                  <a:gd name="T63" fmla="*/ 53 h 182"/>
                  <a:gd name="T64" fmla="*/ 220 w 286"/>
                  <a:gd name="T65" fmla="*/ 47 h 182"/>
                  <a:gd name="T66" fmla="*/ 210 w 286"/>
                  <a:gd name="T67" fmla="*/ 38 h 182"/>
                  <a:gd name="T68" fmla="*/ 190 w 286"/>
                  <a:gd name="T69" fmla="*/ 29 h 182"/>
                  <a:gd name="T70" fmla="*/ 168 w 286"/>
                  <a:gd name="T71" fmla="*/ 20 h 182"/>
                  <a:gd name="T72" fmla="*/ 156 w 286"/>
                  <a:gd name="T73" fmla="*/ 19 h 182"/>
                  <a:gd name="T74" fmla="*/ 120 w 286"/>
                  <a:gd name="T75" fmla="*/ 9 h 182"/>
                  <a:gd name="T76" fmla="*/ 102 w 286"/>
                  <a:gd name="T77" fmla="*/ 2 h 182"/>
                  <a:gd name="T78" fmla="*/ 96 w 286"/>
                  <a:gd name="T79" fmla="*/ 0 h 182"/>
                  <a:gd name="T80" fmla="*/ 70 w 286"/>
                  <a:gd name="T81" fmla="*/ 6 h 182"/>
                  <a:gd name="T82" fmla="*/ 56 w 286"/>
                  <a:gd name="T83" fmla="*/ 17 h 182"/>
                  <a:gd name="T84" fmla="*/ 46 w 286"/>
                  <a:gd name="T85" fmla="*/ 16 h 1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ltGray">
              <a:xfrm>
                <a:off x="2820" y="866"/>
                <a:ext cx="78" cy="64"/>
              </a:xfrm>
              <a:custGeom>
                <a:avLst/>
                <a:gdLst>
                  <a:gd name="T0" fmla="*/ 1 w 78"/>
                  <a:gd name="T1" fmla="*/ 32 h 78"/>
                  <a:gd name="T2" fmla="*/ 27 w 78"/>
                  <a:gd name="T3" fmla="*/ 33 h 78"/>
                  <a:gd name="T4" fmla="*/ 45 w 78"/>
                  <a:gd name="T5" fmla="*/ 26 h 78"/>
                  <a:gd name="T6" fmla="*/ 57 w 78"/>
                  <a:gd name="T7" fmla="*/ 17 h 78"/>
                  <a:gd name="T8" fmla="*/ 43 w 78"/>
                  <a:gd name="T9" fmla="*/ 7 h 78"/>
                  <a:gd name="T10" fmla="*/ 43 w 78"/>
                  <a:gd name="T11" fmla="*/ 2 h 78"/>
                  <a:gd name="T12" fmla="*/ 71 w 78"/>
                  <a:gd name="T13" fmla="*/ 14 h 78"/>
                  <a:gd name="T14" fmla="*/ 67 w 78"/>
                  <a:gd name="T15" fmla="*/ 30 h 78"/>
                  <a:gd name="T16" fmla="*/ 33 w 78"/>
                  <a:gd name="T17" fmla="*/ 43 h 78"/>
                  <a:gd name="T18" fmla="*/ 9 w 78"/>
                  <a:gd name="T19" fmla="*/ 36 h 78"/>
                  <a:gd name="T20" fmla="*/ 3 w 78"/>
                  <a:gd name="T21" fmla="*/ 34 h 78"/>
                  <a:gd name="T22" fmla="*/ 1 w 78"/>
                  <a:gd name="T23" fmla="*/ 32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ltGray">
              <a:xfrm>
                <a:off x="2984" y="732"/>
                <a:ext cx="19" cy="14"/>
              </a:xfrm>
              <a:custGeom>
                <a:avLst/>
                <a:gdLst>
                  <a:gd name="T0" fmla="*/ 3 w 17"/>
                  <a:gd name="T1" fmla="*/ 2 h 18"/>
                  <a:gd name="T2" fmla="*/ 3 w 17"/>
                  <a:gd name="T3" fmla="*/ 7 h 18"/>
                  <a:gd name="T4" fmla="*/ 3 w 17"/>
                  <a:gd name="T5" fmla="*/ 2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ltGray">
              <a:xfrm>
                <a:off x="3083" y="830"/>
                <a:ext cx="26" cy="19"/>
              </a:xfrm>
              <a:custGeom>
                <a:avLst/>
                <a:gdLst>
                  <a:gd name="T0" fmla="*/ 8 w 26"/>
                  <a:gd name="T1" fmla="*/ 9 h 22"/>
                  <a:gd name="T2" fmla="*/ 14 w 26"/>
                  <a:gd name="T3" fmla="*/ 0 h 22"/>
                  <a:gd name="T4" fmla="*/ 14 w 26"/>
                  <a:gd name="T5" fmla="*/ 14 h 22"/>
                  <a:gd name="T6" fmla="*/ 8 w 26"/>
                  <a:gd name="T7" fmla="*/ 9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ltGray">
              <a:xfrm>
                <a:off x="2766" y="610"/>
                <a:ext cx="19" cy="12"/>
              </a:xfrm>
              <a:custGeom>
                <a:avLst/>
                <a:gdLst>
                  <a:gd name="T0" fmla="*/ 7 w 20"/>
                  <a:gd name="T1" fmla="*/ 6 h 15"/>
                  <a:gd name="T2" fmla="*/ 14 w 20"/>
                  <a:gd name="T3" fmla="*/ 2 h 15"/>
                  <a:gd name="T4" fmla="*/ 9 w 20"/>
                  <a:gd name="T5" fmla="*/ 6 h 15"/>
                  <a:gd name="T6" fmla="*/ 7 w 20"/>
                  <a:gd name="T7" fmla="*/ 6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25"/>
              <p:cNvSpPr>
                <a:spLocks/>
              </p:cNvSpPr>
              <p:nvPr userDrawn="1"/>
            </p:nvSpPr>
            <p:spPr bwMode="ltGray">
              <a:xfrm>
                <a:off x="2600" y="712"/>
                <a:ext cx="19" cy="12"/>
              </a:xfrm>
              <a:custGeom>
                <a:avLst/>
                <a:gdLst>
                  <a:gd name="T0" fmla="*/ 7 w 20"/>
                  <a:gd name="T1" fmla="*/ 6 h 15"/>
                  <a:gd name="T2" fmla="*/ 12 w 20"/>
                  <a:gd name="T3" fmla="*/ 2 h 15"/>
                  <a:gd name="T4" fmla="*/ 12 w 20"/>
                  <a:gd name="T5" fmla="*/ 7 h 15"/>
                  <a:gd name="T6" fmla="*/ 7 w 20"/>
                  <a:gd name="T7" fmla="*/ 6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26"/>
              <p:cNvSpPr>
                <a:spLocks/>
              </p:cNvSpPr>
              <p:nvPr userDrawn="1"/>
            </p:nvSpPr>
            <p:spPr bwMode="ltGray">
              <a:xfrm>
                <a:off x="2417" y="680"/>
                <a:ext cx="80" cy="66"/>
              </a:xfrm>
              <a:custGeom>
                <a:avLst/>
                <a:gdLst>
                  <a:gd name="T0" fmla="*/ 0 w 80"/>
                  <a:gd name="T1" fmla="*/ 28 h 80"/>
                  <a:gd name="T2" fmla="*/ 14 w 80"/>
                  <a:gd name="T3" fmla="*/ 14 h 80"/>
                  <a:gd name="T4" fmla="*/ 26 w 80"/>
                  <a:gd name="T5" fmla="*/ 12 h 80"/>
                  <a:gd name="T6" fmla="*/ 48 w 80"/>
                  <a:gd name="T7" fmla="*/ 10 h 80"/>
                  <a:gd name="T8" fmla="*/ 58 w 80"/>
                  <a:gd name="T9" fmla="*/ 0 h 80"/>
                  <a:gd name="T10" fmla="*/ 80 w 80"/>
                  <a:gd name="T11" fmla="*/ 22 h 80"/>
                  <a:gd name="T12" fmla="*/ 70 w 80"/>
                  <a:gd name="T13" fmla="*/ 31 h 80"/>
                  <a:gd name="T14" fmla="*/ 54 w 80"/>
                  <a:gd name="T15" fmla="*/ 35 h 80"/>
                  <a:gd name="T16" fmla="*/ 48 w 80"/>
                  <a:gd name="T17" fmla="*/ 45 h 80"/>
                  <a:gd name="T18" fmla="*/ 32 w 80"/>
                  <a:gd name="T19" fmla="*/ 38 h 80"/>
                  <a:gd name="T20" fmla="*/ 38 w 80"/>
                  <a:gd name="T21" fmla="*/ 29 h 80"/>
                  <a:gd name="T22" fmla="*/ 30 w 80"/>
                  <a:gd name="T23" fmla="*/ 16 h 80"/>
                  <a:gd name="T24" fmla="*/ 20 w 80"/>
                  <a:gd name="T25" fmla="*/ 27 h 80"/>
                  <a:gd name="T26" fmla="*/ 8 w 80"/>
                  <a:gd name="T27" fmla="*/ 31 h 80"/>
                  <a:gd name="T28" fmla="*/ 0 w 80"/>
                  <a:gd name="T29" fmla="*/ 28 h 8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ltGray">
              <a:xfrm>
                <a:off x="2391" y="541"/>
                <a:ext cx="94" cy="142"/>
              </a:xfrm>
              <a:custGeom>
                <a:avLst/>
                <a:gdLst>
                  <a:gd name="T0" fmla="*/ 14 w 94"/>
                  <a:gd name="T1" fmla="*/ 52 h 174"/>
                  <a:gd name="T2" fmla="*/ 26 w 94"/>
                  <a:gd name="T3" fmla="*/ 69 h 174"/>
                  <a:gd name="T4" fmla="*/ 32 w 94"/>
                  <a:gd name="T5" fmla="*/ 59 h 174"/>
                  <a:gd name="T6" fmla="*/ 52 w 94"/>
                  <a:gd name="T7" fmla="*/ 55 h 174"/>
                  <a:gd name="T8" fmla="*/ 46 w 94"/>
                  <a:gd name="T9" fmla="*/ 67 h 174"/>
                  <a:gd name="T10" fmla="*/ 66 w 94"/>
                  <a:gd name="T11" fmla="*/ 69 h 174"/>
                  <a:gd name="T12" fmla="*/ 76 w 94"/>
                  <a:gd name="T13" fmla="*/ 78 h 174"/>
                  <a:gd name="T14" fmla="*/ 58 w 94"/>
                  <a:gd name="T15" fmla="*/ 81 h 174"/>
                  <a:gd name="T16" fmla="*/ 74 w 94"/>
                  <a:gd name="T17" fmla="*/ 95 h 174"/>
                  <a:gd name="T18" fmla="*/ 84 w 94"/>
                  <a:gd name="T19" fmla="*/ 84 h 174"/>
                  <a:gd name="T20" fmla="*/ 82 w 94"/>
                  <a:gd name="T21" fmla="*/ 60 h 174"/>
                  <a:gd name="T22" fmla="*/ 60 w 94"/>
                  <a:gd name="T23" fmla="*/ 58 h 174"/>
                  <a:gd name="T24" fmla="*/ 50 w 94"/>
                  <a:gd name="T25" fmla="*/ 45 h 174"/>
                  <a:gd name="T26" fmla="*/ 34 w 94"/>
                  <a:gd name="T27" fmla="*/ 45 h 174"/>
                  <a:gd name="T28" fmla="*/ 30 w 94"/>
                  <a:gd name="T29" fmla="*/ 38 h 174"/>
                  <a:gd name="T30" fmla="*/ 42 w 94"/>
                  <a:gd name="T31" fmla="*/ 23 h 174"/>
                  <a:gd name="T32" fmla="*/ 30 w 94"/>
                  <a:gd name="T33" fmla="*/ 0 h 174"/>
                  <a:gd name="T34" fmla="*/ 18 w 94"/>
                  <a:gd name="T35" fmla="*/ 12 h 174"/>
                  <a:gd name="T36" fmla="*/ 4 w 94"/>
                  <a:gd name="T37" fmla="*/ 25 h 174"/>
                  <a:gd name="T38" fmla="*/ 14 w 94"/>
                  <a:gd name="T39" fmla="*/ 42 h 174"/>
                  <a:gd name="T40" fmla="*/ 14 w 94"/>
                  <a:gd name="T41" fmla="*/ 52 h 1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ltGray">
              <a:xfrm>
                <a:off x="2415" y="644"/>
                <a:ext cx="32" cy="41"/>
              </a:xfrm>
              <a:custGeom>
                <a:avLst/>
                <a:gdLst>
                  <a:gd name="T0" fmla="*/ 6 w 32"/>
                  <a:gd name="T1" fmla="*/ 13 h 50"/>
                  <a:gd name="T2" fmla="*/ 12 w 32"/>
                  <a:gd name="T3" fmla="*/ 0 h 50"/>
                  <a:gd name="T4" fmla="*/ 20 w 32"/>
                  <a:gd name="T5" fmla="*/ 9 h 50"/>
                  <a:gd name="T6" fmla="*/ 22 w 32"/>
                  <a:gd name="T7" fmla="*/ 13 h 50"/>
                  <a:gd name="T8" fmla="*/ 28 w 32"/>
                  <a:gd name="T9" fmla="*/ 14 h 50"/>
                  <a:gd name="T10" fmla="*/ 32 w 32"/>
                  <a:gd name="T11" fmla="*/ 21 h 50"/>
                  <a:gd name="T12" fmla="*/ 18 w 32"/>
                  <a:gd name="T13" fmla="*/ 28 h 50"/>
                  <a:gd name="T14" fmla="*/ 6 w 32"/>
                  <a:gd name="T15" fmla="*/ 13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29"/>
              <p:cNvSpPr>
                <a:spLocks/>
              </p:cNvSpPr>
              <p:nvPr userDrawn="1"/>
            </p:nvSpPr>
            <p:spPr bwMode="ltGray">
              <a:xfrm>
                <a:off x="2349" y="654"/>
                <a:ext cx="45" cy="41"/>
              </a:xfrm>
              <a:custGeom>
                <a:avLst/>
                <a:gdLst>
                  <a:gd name="T0" fmla="*/ 0 w 43"/>
                  <a:gd name="T1" fmla="*/ 25 h 50"/>
                  <a:gd name="T2" fmla="*/ 25 w 43"/>
                  <a:gd name="T3" fmla="*/ 11 h 50"/>
                  <a:gd name="T4" fmla="*/ 42 w 43"/>
                  <a:gd name="T5" fmla="*/ 0 h 50"/>
                  <a:gd name="T6" fmla="*/ 27 w 43"/>
                  <a:gd name="T7" fmla="*/ 16 h 50"/>
                  <a:gd name="T8" fmla="*/ 2 w 43"/>
                  <a:gd name="T9" fmla="*/ 28 h 50"/>
                  <a:gd name="T10" fmla="*/ 0 w 43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30"/>
              <p:cNvSpPr>
                <a:spLocks/>
              </p:cNvSpPr>
              <p:nvPr userDrawn="1"/>
            </p:nvSpPr>
            <p:spPr bwMode="ltGray">
              <a:xfrm>
                <a:off x="4808" y="597"/>
                <a:ext cx="701" cy="438"/>
              </a:xfrm>
              <a:custGeom>
                <a:avLst/>
                <a:gdLst>
                  <a:gd name="T0" fmla="*/ 68 w 471"/>
                  <a:gd name="T1" fmla="*/ 1060 h 281"/>
                  <a:gd name="T2" fmla="*/ 80 w 471"/>
                  <a:gd name="T3" fmla="*/ 948 h 281"/>
                  <a:gd name="T4" fmla="*/ 73 w 471"/>
                  <a:gd name="T5" fmla="*/ 927 h 281"/>
                  <a:gd name="T6" fmla="*/ 54 w 471"/>
                  <a:gd name="T7" fmla="*/ 826 h 281"/>
                  <a:gd name="T8" fmla="*/ 13 w 471"/>
                  <a:gd name="T9" fmla="*/ 814 h 281"/>
                  <a:gd name="T10" fmla="*/ 0 w 471"/>
                  <a:gd name="T11" fmla="*/ 723 h 281"/>
                  <a:gd name="T12" fmla="*/ 40 w 471"/>
                  <a:gd name="T13" fmla="*/ 683 h 281"/>
                  <a:gd name="T14" fmla="*/ 19 w 471"/>
                  <a:gd name="T15" fmla="*/ 625 h 281"/>
                  <a:gd name="T16" fmla="*/ 6 w 471"/>
                  <a:gd name="T17" fmla="*/ 605 h 281"/>
                  <a:gd name="T18" fmla="*/ 94 w 471"/>
                  <a:gd name="T19" fmla="*/ 454 h 281"/>
                  <a:gd name="T20" fmla="*/ 144 w 471"/>
                  <a:gd name="T21" fmla="*/ 365 h 281"/>
                  <a:gd name="T22" fmla="*/ 140 w 471"/>
                  <a:gd name="T23" fmla="*/ 265 h 281"/>
                  <a:gd name="T24" fmla="*/ 80 w 471"/>
                  <a:gd name="T25" fmla="*/ 162 h 281"/>
                  <a:gd name="T26" fmla="*/ 67 w 471"/>
                  <a:gd name="T27" fmla="*/ 122 h 281"/>
                  <a:gd name="T28" fmla="*/ 86 w 471"/>
                  <a:gd name="T29" fmla="*/ 136 h 281"/>
                  <a:gd name="T30" fmla="*/ 158 w 471"/>
                  <a:gd name="T31" fmla="*/ 134 h 281"/>
                  <a:gd name="T32" fmla="*/ 210 w 471"/>
                  <a:gd name="T33" fmla="*/ 41 h 281"/>
                  <a:gd name="T34" fmla="*/ 271 w 471"/>
                  <a:gd name="T35" fmla="*/ 0 h 281"/>
                  <a:gd name="T36" fmla="*/ 290 w 471"/>
                  <a:gd name="T37" fmla="*/ 8 h 281"/>
                  <a:gd name="T38" fmla="*/ 304 w 471"/>
                  <a:gd name="T39" fmla="*/ 34 h 281"/>
                  <a:gd name="T40" fmla="*/ 323 w 471"/>
                  <a:gd name="T41" fmla="*/ 19 h 281"/>
                  <a:gd name="T42" fmla="*/ 363 w 471"/>
                  <a:gd name="T43" fmla="*/ 30 h 281"/>
                  <a:gd name="T44" fmla="*/ 382 w 471"/>
                  <a:gd name="T45" fmla="*/ 34 h 281"/>
                  <a:gd name="T46" fmla="*/ 466 w 471"/>
                  <a:gd name="T47" fmla="*/ 53 h 281"/>
                  <a:gd name="T48" fmla="*/ 512 w 471"/>
                  <a:gd name="T49" fmla="*/ 90 h 281"/>
                  <a:gd name="T50" fmla="*/ 552 w 471"/>
                  <a:gd name="T51" fmla="*/ 64 h 281"/>
                  <a:gd name="T52" fmla="*/ 569 w 471"/>
                  <a:gd name="T53" fmla="*/ 53 h 281"/>
                  <a:gd name="T54" fmla="*/ 643 w 471"/>
                  <a:gd name="T55" fmla="*/ 53 h 281"/>
                  <a:gd name="T56" fmla="*/ 695 w 471"/>
                  <a:gd name="T57" fmla="*/ 122 h 281"/>
                  <a:gd name="T58" fmla="*/ 762 w 471"/>
                  <a:gd name="T59" fmla="*/ 223 h 281"/>
                  <a:gd name="T60" fmla="*/ 808 w 471"/>
                  <a:gd name="T61" fmla="*/ 265 h 281"/>
                  <a:gd name="T62" fmla="*/ 847 w 471"/>
                  <a:gd name="T63" fmla="*/ 257 h 281"/>
                  <a:gd name="T64" fmla="*/ 890 w 471"/>
                  <a:gd name="T65" fmla="*/ 245 h 281"/>
                  <a:gd name="T66" fmla="*/ 957 w 471"/>
                  <a:gd name="T67" fmla="*/ 270 h 281"/>
                  <a:gd name="T68" fmla="*/ 988 w 471"/>
                  <a:gd name="T69" fmla="*/ 306 h 281"/>
                  <a:gd name="T70" fmla="*/ 1015 w 471"/>
                  <a:gd name="T71" fmla="*/ 340 h 281"/>
                  <a:gd name="T72" fmla="*/ 1048 w 471"/>
                  <a:gd name="T73" fmla="*/ 421 h 281"/>
                  <a:gd name="T74" fmla="*/ 1061 w 471"/>
                  <a:gd name="T75" fmla="*/ 454 h 281"/>
                  <a:gd name="T76" fmla="*/ 1067 w 471"/>
                  <a:gd name="T77" fmla="*/ 474 h 281"/>
                  <a:gd name="T78" fmla="*/ 1021 w 471"/>
                  <a:gd name="T79" fmla="*/ 536 h 281"/>
                  <a:gd name="T80" fmla="*/ 1061 w 471"/>
                  <a:gd name="T81" fmla="*/ 535 h 281"/>
                  <a:gd name="T82" fmla="*/ 1128 w 471"/>
                  <a:gd name="T83" fmla="*/ 588 h 281"/>
                  <a:gd name="T84" fmla="*/ 1201 w 471"/>
                  <a:gd name="T85" fmla="*/ 595 h 281"/>
                  <a:gd name="T86" fmla="*/ 1253 w 471"/>
                  <a:gd name="T87" fmla="*/ 636 h 281"/>
                  <a:gd name="T88" fmla="*/ 1261 w 471"/>
                  <a:gd name="T89" fmla="*/ 652 h 281"/>
                  <a:gd name="T90" fmla="*/ 1261 w 471"/>
                  <a:gd name="T91" fmla="*/ 666 h 281"/>
                  <a:gd name="T92" fmla="*/ 1298 w 471"/>
                  <a:gd name="T93" fmla="*/ 652 h 281"/>
                  <a:gd name="T94" fmla="*/ 1319 w 471"/>
                  <a:gd name="T95" fmla="*/ 648 h 281"/>
                  <a:gd name="T96" fmla="*/ 1447 w 471"/>
                  <a:gd name="T97" fmla="*/ 700 h 281"/>
                  <a:gd name="T98" fmla="*/ 1473 w 471"/>
                  <a:gd name="T99" fmla="*/ 753 h 281"/>
                  <a:gd name="T100" fmla="*/ 1533 w 471"/>
                  <a:gd name="T101" fmla="*/ 761 h 281"/>
                  <a:gd name="T102" fmla="*/ 1552 w 471"/>
                  <a:gd name="T103" fmla="*/ 814 h 281"/>
                  <a:gd name="T104" fmla="*/ 1487 w 471"/>
                  <a:gd name="T105" fmla="*/ 977 h 281"/>
                  <a:gd name="T106" fmla="*/ 1433 w 471"/>
                  <a:gd name="T107" fmla="*/ 1065 h 2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71" h="281">
                    <a:moveTo>
                      <a:pt x="21" y="280"/>
                    </a:moveTo>
                    <a:cubicBezTo>
                      <a:pt x="32" y="281"/>
                      <a:pt x="25" y="253"/>
                      <a:pt x="24" y="250"/>
                    </a:cubicBezTo>
                    <a:cubicBezTo>
                      <a:pt x="23" y="248"/>
                      <a:pt x="22" y="245"/>
                      <a:pt x="22" y="245"/>
                    </a:cubicBezTo>
                    <a:cubicBezTo>
                      <a:pt x="21" y="243"/>
                      <a:pt x="20" y="221"/>
                      <a:pt x="16" y="218"/>
                    </a:cubicBezTo>
                    <a:cubicBezTo>
                      <a:pt x="13" y="216"/>
                      <a:pt x="4" y="215"/>
                      <a:pt x="4" y="215"/>
                    </a:cubicBezTo>
                    <a:cubicBezTo>
                      <a:pt x="0" y="207"/>
                      <a:pt x="3" y="200"/>
                      <a:pt x="0" y="191"/>
                    </a:cubicBezTo>
                    <a:cubicBezTo>
                      <a:pt x="2" y="185"/>
                      <a:pt x="7" y="186"/>
                      <a:pt x="12" y="180"/>
                    </a:cubicBezTo>
                    <a:cubicBezTo>
                      <a:pt x="14" y="172"/>
                      <a:pt x="14" y="169"/>
                      <a:pt x="6" y="165"/>
                    </a:cubicBezTo>
                    <a:cubicBezTo>
                      <a:pt x="4" y="163"/>
                      <a:pt x="2" y="162"/>
                      <a:pt x="2" y="160"/>
                    </a:cubicBezTo>
                    <a:cubicBezTo>
                      <a:pt x="2" y="150"/>
                      <a:pt x="16" y="123"/>
                      <a:pt x="28" y="120"/>
                    </a:cubicBezTo>
                    <a:cubicBezTo>
                      <a:pt x="32" y="111"/>
                      <a:pt x="40" y="105"/>
                      <a:pt x="44" y="96"/>
                    </a:cubicBezTo>
                    <a:cubicBezTo>
                      <a:pt x="39" y="83"/>
                      <a:pt x="38" y="85"/>
                      <a:pt x="42" y="70"/>
                    </a:cubicBezTo>
                    <a:cubicBezTo>
                      <a:pt x="38" y="60"/>
                      <a:pt x="34" y="48"/>
                      <a:pt x="24" y="43"/>
                    </a:cubicBezTo>
                    <a:cubicBezTo>
                      <a:pt x="18" y="36"/>
                      <a:pt x="10" y="37"/>
                      <a:pt x="20" y="32"/>
                    </a:cubicBezTo>
                    <a:cubicBezTo>
                      <a:pt x="27" y="34"/>
                      <a:pt x="26" y="32"/>
                      <a:pt x="26" y="36"/>
                    </a:cubicBezTo>
                    <a:cubicBezTo>
                      <a:pt x="34" y="41"/>
                      <a:pt x="39" y="39"/>
                      <a:pt x="48" y="35"/>
                    </a:cubicBezTo>
                    <a:cubicBezTo>
                      <a:pt x="45" y="22"/>
                      <a:pt x="48" y="14"/>
                      <a:pt x="64" y="11"/>
                    </a:cubicBezTo>
                    <a:cubicBezTo>
                      <a:pt x="71" y="8"/>
                      <a:pt x="75" y="3"/>
                      <a:pt x="82" y="0"/>
                    </a:cubicBezTo>
                    <a:cubicBezTo>
                      <a:pt x="84" y="1"/>
                      <a:pt x="88" y="0"/>
                      <a:pt x="88" y="2"/>
                    </a:cubicBezTo>
                    <a:cubicBezTo>
                      <a:pt x="90" y="12"/>
                      <a:pt x="75" y="13"/>
                      <a:pt x="92" y="9"/>
                    </a:cubicBezTo>
                    <a:cubicBezTo>
                      <a:pt x="94" y="8"/>
                      <a:pt x="96" y="5"/>
                      <a:pt x="98" y="5"/>
                    </a:cubicBezTo>
                    <a:cubicBezTo>
                      <a:pt x="102" y="4"/>
                      <a:pt x="106" y="7"/>
                      <a:pt x="110" y="8"/>
                    </a:cubicBezTo>
                    <a:cubicBezTo>
                      <a:pt x="112" y="8"/>
                      <a:pt x="116" y="9"/>
                      <a:pt x="116" y="9"/>
                    </a:cubicBezTo>
                    <a:cubicBezTo>
                      <a:pt x="122" y="16"/>
                      <a:pt x="129" y="13"/>
                      <a:pt x="141" y="14"/>
                    </a:cubicBezTo>
                    <a:cubicBezTo>
                      <a:pt x="143" y="21"/>
                      <a:pt x="147" y="22"/>
                      <a:pt x="155" y="24"/>
                    </a:cubicBezTo>
                    <a:cubicBezTo>
                      <a:pt x="159" y="22"/>
                      <a:pt x="163" y="20"/>
                      <a:pt x="167" y="17"/>
                    </a:cubicBezTo>
                    <a:cubicBezTo>
                      <a:pt x="169" y="16"/>
                      <a:pt x="173" y="14"/>
                      <a:pt x="173" y="14"/>
                    </a:cubicBezTo>
                    <a:cubicBezTo>
                      <a:pt x="195" y="26"/>
                      <a:pt x="175" y="20"/>
                      <a:pt x="195" y="14"/>
                    </a:cubicBezTo>
                    <a:cubicBezTo>
                      <a:pt x="207" y="17"/>
                      <a:pt x="201" y="26"/>
                      <a:pt x="211" y="32"/>
                    </a:cubicBezTo>
                    <a:cubicBezTo>
                      <a:pt x="214" y="38"/>
                      <a:pt x="224" y="55"/>
                      <a:pt x="231" y="59"/>
                    </a:cubicBezTo>
                    <a:cubicBezTo>
                      <a:pt x="241" y="70"/>
                      <a:pt x="235" y="67"/>
                      <a:pt x="245" y="70"/>
                    </a:cubicBezTo>
                    <a:cubicBezTo>
                      <a:pt x="249" y="69"/>
                      <a:pt x="253" y="69"/>
                      <a:pt x="257" y="68"/>
                    </a:cubicBezTo>
                    <a:cubicBezTo>
                      <a:pt x="261" y="67"/>
                      <a:pt x="270" y="65"/>
                      <a:pt x="270" y="65"/>
                    </a:cubicBezTo>
                    <a:cubicBezTo>
                      <a:pt x="278" y="66"/>
                      <a:pt x="283" y="67"/>
                      <a:pt x="290" y="71"/>
                    </a:cubicBezTo>
                    <a:cubicBezTo>
                      <a:pt x="304" y="88"/>
                      <a:pt x="282" y="62"/>
                      <a:pt x="300" y="81"/>
                    </a:cubicBezTo>
                    <a:cubicBezTo>
                      <a:pt x="302" y="84"/>
                      <a:pt x="308" y="90"/>
                      <a:pt x="308" y="90"/>
                    </a:cubicBezTo>
                    <a:cubicBezTo>
                      <a:pt x="311" y="98"/>
                      <a:pt x="315" y="103"/>
                      <a:pt x="318" y="111"/>
                    </a:cubicBezTo>
                    <a:cubicBezTo>
                      <a:pt x="319" y="114"/>
                      <a:pt x="321" y="117"/>
                      <a:pt x="322" y="120"/>
                    </a:cubicBezTo>
                    <a:cubicBezTo>
                      <a:pt x="323" y="122"/>
                      <a:pt x="324" y="125"/>
                      <a:pt x="324" y="125"/>
                    </a:cubicBezTo>
                    <a:cubicBezTo>
                      <a:pt x="321" y="132"/>
                      <a:pt x="313" y="134"/>
                      <a:pt x="310" y="142"/>
                    </a:cubicBezTo>
                    <a:cubicBezTo>
                      <a:pt x="313" y="151"/>
                      <a:pt x="317" y="146"/>
                      <a:pt x="322" y="141"/>
                    </a:cubicBezTo>
                    <a:cubicBezTo>
                      <a:pt x="341" y="143"/>
                      <a:pt x="339" y="142"/>
                      <a:pt x="342" y="155"/>
                    </a:cubicBezTo>
                    <a:cubicBezTo>
                      <a:pt x="351" y="150"/>
                      <a:pt x="355" y="152"/>
                      <a:pt x="364" y="157"/>
                    </a:cubicBezTo>
                    <a:cubicBezTo>
                      <a:pt x="369" y="162"/>
                      <a:pt x="372" y="166"/>
                      <a:pt x="380" y="168"/>
                    </a:cubicBezTo>
                    <a:cubicBezTo>
                      <a:pt x="381" y="169"/>
                      <a:pt x="383" y="171"/>
                      <a:pt x="382" y="172"/>
                    </a:cubicBezTo>
                    <a:cubicBezTo>
                      <a:pt x="380" y="176"/>
                      <a:pt x="368" y="172"/>
                      <a:pt x="382" y="176"/>
                    </a:cubicBezTo>
                    <a:cubicBezTo>
                      <a:pt x="386" y="175"/>
                      <a:pt x="390" y="173"/>
                      <a:pt x="394" y="172"/>
                    </a:cubicBezTo>
                    <a:cubicBezTo>
                      <a:pt x="396" y="172"/>
                      <a:pt x="400" y="171"/>
                      <a:pt x="400" y="171"/>
                    </a:cubicBezTo>
                    <a:cubicBezTo>
                      <a:pt x="413" y="177"/>
                      <a:pt x="427" y="179"/>
                      <a:pt x="439" y="185"/>
                    </a:cubicBezTo>
                    <a:cubicBezTo>
                      <a:pt x="441" y="190"/>
                      <a:pt x="445" y="194"/>
                      <a:pt x="447" y="199"/>
                    </a:cubicBezTo>
                    <a:cubicBezTo>
                      <a:pt x="453" y="198"/>
                      <a:pt x="460" y="195"/>
                      <a:pt x="465" y="201"/>
                    </a:cubicBezTo>
                    <a:cubicBezTo>
                      <a:pt x="468" y="205"/>
                      <a:pt x="471" y="215"/>
                      <a:pt x="471" y="215"/>
                    </a:cubicBezTo>
                    <a:cubicBezTo>
                      <a:pt x="468" y="231"/>
                      <a:pt x="469" y="248"/>
                      <a:pt x="451" y="258"/>
                    </a:cubicBezTo>
                    <a:cubicBezTo>
                      <a:pt x="447" y="262"/>
                      <a:pt x="437" y="275"/>
                      <a:pt x="435" y="281"/>
                    </a:cubicBez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31"/>
              <p:cNvSpPr>
                <a:spLocks/>
              </p:cNvSpPr>
              <p:nvPr userDrawn="1"/>
            </p:nvSpPr>
            <p:spPr bwMode="ltGray">
              <a:xfrm>
                <a:off x="3880" y="-7"/>
                <a:ext cx="984" cy="692"/>
              </a:xfrm>
              <a:custGeom>
                <a:avLst/>
                <a:gdLst>
                  <a:gd name="T0" fmla="*/ 406 w 984"/>
                  <a:gd name="T1" fmla="*/ 3 h 844"/>
                  <a:gd name="T2" fmla="*/ 502 w 984"/>
                  <a:gd name="T3" fmla="*/ 19 h 844"/>
                  <a:gd name="T4" fmla="*/ 550 w 984"/>
                  <a:gd name="T5" fmla="*/ 20 h 844"/>
                  <a:gd name="T6" fmla="*/ 578 w 984"/>
                  <a:gd name="T7" fmla="*/ 72 h 844"/>
                  <a:gd name="T8" fmla="*/ 586 w 984"/>
                  <a:gd name="T9" fmla="*/ 50 h 844"/>
                  <a:gd name="T10" fmla="*/ 606 w 984"/>
                  <a:gd name="T11" fmla="*/ 39 h 844"/>
                  <a:gd name="T12" fmla="*/ 642 w 984"/>
                  <a:gd name="T13" fmla="*/ 69 h 844"/>
                  <a:gd name="T14" fmla="*/ 682 w 984"/>
                  <a:gd name="T15" fmla="*/ 54 h 844"/>
                  <a:gd name="T16" fmla="*/ 706 w 984"/>
                  <a:gd name="T17" fmla="*/ 48 h 844"/>
                  <a:gd name="T18" fmla="*/ 762 w 984"/>
                  <a:gd name="T19" fmla="*/ 2 h 844"/>
                  <a:gd name="T20" fmla="*/ 798 w 984"/>
                  <a:gd name="T21" fmla="*/ 39 h 844"/>
                  <a:gd name="T22" fmla="*/ 798 w 984"/>
                  <a:gd name="T23" fmla="*/ 72 h 844"/>
                  <a:gd name="T24" fmla="*/ 790 w 984"/>
                  <a:gd name="T25" fmla="*/ 88 h 844"/>
                  <a:gd name="T26" fmla="*/ 766 w 984"/>
                  <a:gd name="T27" fmla="*/ 89 h 844"/>
                  <a:gd name="T28" fmla="*/ 762 w 984"/>
                  <a:gd name="T29" fmla="*/ 102 h 844"/>
                  <a:gd name="T30" fmla="*/ 802 w 984"/>
                  <a:gd name="T31" fmla="*/ 125 h 844"/>
                  <a:gd name="T32" fmla="*/ 786 w 984"/>
                  <a:gd name="T33" fmla="*/ 177 h 844"/>
                  <a:gd name="T34" fmla="*/ 830 w 984"/>
                  <a:gd name="T35" fmla="*/ 228 h 844"/>
                  <a:gd name="T36" fmla="*/ 854 w 984"/>
                  <a:gd name="T37" fmla="*/ 248 h 844"/>
                  <a:gd name="T38" fmla="*/ 830 w 984"/>
                  <a:gd name="T39" fmla="*/ 248 h 844"/>
                  <a:gd name="T40" fmla="*/ 746 w 984"/>
                  <a:gd name="T41" fmla="*/ 208 h 844"/>
                  <a:gd name="T42" fmla="*/ 678 w 984"/>
                  <a:gd name="T43" fmla="*/ 222 h 844"/>
                  <a:gd name="T44" fmla="*/ 590 w 984"/>
                  <a:gd name="T45" fmla="*/ 244 h 844"/>
                  <a:gd name="T46" fmla="*/ 642 w 984"/>
                  <a:gd name="T47" fmla="*/ 319 h 844"/>
                  <a:gd name="T48" fmla="*/ 710 w 984"/>
                  <a:gd name="T49" fmla="*/ 336 h 844"/>
                  <a:gd name="T50" fmla="*/ 738 w 984"/>
                  <a:gd name="T51" fmla="*/ 303 h 844"/>
                  <a:gd name="T52" fmla="*/ 774 w 984"/>
                  <a:gd name="T53" fmla="*/ 314 h 844"/>
                  <a:gd name="T54" fmla="*/ 766 w 984"/>
                  <a:gd name="T55" fmla="*/ 348 h 844"/>
                  <a:gd name="T56" fmla="*/ 802 w 984"/>
                  <a:gd name="T57" fmla="*/ 369 h 844"/>
                  <a:gd name="T58" fmla="*/ 838 w 984"/>
                  <a:gd name="T59" fmla="*/ 362 h 844"/>
                  <a:gd name="T60" fmla="*/ 922 w 984"/>
                  <a:gd name="T61" fmla="*/ 444 h 844"/>
                  <a:gd name="T62" fmla="*/ 942 w 984"/>
                  <a:gd name="T63" fmla="*/ 455 h 844"/>
                  <a:gd name="T64" fmla="*/ 874 w 984"/>
                  <a:gd name="T65" fmla="*/ 446 h 844"/>
                  <a:gd name="T66" fmla="*/ 830 w 984"/>
                  <a:gd name="T67" fmla="*/ 417 h 844"/>
                  <a:gd name="T68" fmla="*/ 778 w 984"/>
                  <a:gd name="T69" fmla="*/ 391 h 844"/>
                  <a:gd name="T70" fmla="*/ 702 w 984"/>
                  <a:gd name="T71" fmla="*/ 365 h 844"/>
                  <a:gd name="T72" fmla="*/ 614 w 984"/>
                  <a:gd name="T73" fmla="*/ 357 h 844"/>
                  <a:gd name="T74" fmla="*/ 506 w 984"/>
                  <a:gd name="T75" fmla="*/ 327 h 844"/>
                  <a:gd name="T76" fmla="*/ 462 w 984"/>
                  <a:gd name="T77" fmla="*/ 279 h 844"/>
                  <a:gd name="T78" fmla="*/ 430 w 984"/>
                  <a:gd name="T79" fmla="*/ 255 h 844"/>
                  <a:gd name="T80" fmla="*/ 382 w 984"/>
                  <a:gd name="T81" fmla="*/ 237 h 844"/>
                  <a:gd name="T82" fmla="*/ 342 w 984"/>
                  <a:gd name="T83" fmla="*/ 203 h 844"/>
                  <a:gd name="T84" fmla="*/ 354 w 984"/>
                  <a:gd name="T85" fmla="*/ 228 h 844"/>
                  <a:gd name="T86" fmla="*/ 418 w 984"/>
                  <a:gd name="T87" fmla="*/ 272 h 844"/>
                  <a:gd name="T88" fmla="*/ 422 w 984"/>
                  <a:gd name="T89" fmla="*/ 289 h 844"/>
                  <a:gd name="T90" fmla="*/ 394 w 984"/>
                  <a:gd name="T91" fmla="*/ 275 h 844"/>
                  <a:gd name="T92" fmla="*/ 354 w 984"/>
                  <a:gd name="T93" fmla="*/ 257 h 844"/>
                  <a:gd name="T94" fmla="*/ 314 w 984"/>
                  <a:gd name="T95" fmla="*/ 222 h 844"/>
                  <a:gd name="T96" fmla="*/ 266 w 984"/>
                  <a:gd name="T97" fmla="*/ 191 h 844"/>
                  <a:gd name="T98" fmla="*/ 210 w 984"/>
                  <a:gd name="T99" fmla="*/ 173 h 844"/>
                  <a:gd name="T100" fmla="*/ 154 w 984"/>
                  <a:gd name="T101" fmla="*/ 131 h 844"/>
                  <a:gd name="T102" fmla="*/ 66 w 984"/>
                  <a:gd name="T103" fmla="*/ 36 h 844"/>
                  <a:gd name="T104" fmla="*/ 34 w 984"/>
                  <a:gd name="T105" fmla="*/ 20 h 844"/>
                  <a:gd name="T106" fmla="*/ 46 w 984"/>
                  <a:gd name="T107" fmla="*/ 12 h 844"/>
                  <a:gd name="T108" fmla="*/ 102 w 984"/>
                  <a:gd name="T109" fmla="*/ 39 h 8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32"/>
              <p:cNvSpPr>
                <a:spLocks/>
              </p:cNvSpPr>
              <p:nvPr userDrawn="1"/>
            </p:nvSpPr>
            <p:spPr bwMode="ltGray">
              <a:xfrm>
                <a:off x="3577" y="490"/>
                <a:ext cx="36" cy="39"/>
              </a:xfrm>
              <a:custGeom>
                <a:avLst/>
                <a:gdLst>
                  <a:gd name="T0" fmla="*/ 6 w 36"/>
                  <a:gd name="T1" fmla="*/ 15 h 48"/>
                  <a:gd name="T2" fmla="*/ 10 w 36"/>
                  <a:gd name="T3" fmla="*/ 26 h 48"/>
                  <a:gd name="T4" fmla="*/ 6 w 36"/>
                  <a:gd name="T5" fmla="*/ 15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 userDrawn="1"/>
            </p:nvSpPr>
            <p:spPr bwMode="ltGray">
              <a:xfrm>
                <a:off x="3549" y="475"/>
                <a:ext cx="38" cy="29"/>
              </a:xfrm>
              <a:custGeom>
                <a:avLst/>
                <a:gdLst>
                  <a:gd name="T0" fmla="*/ 0 w 36"/>
                  <a:gd name="T1" fmla="*/ 2 h 37"/>
                  <a:gd name="T2" fmla="*/ 15 w 36"/>
                  <a:gd name="T3" fmla="*/ 1 h 37"/>
                  <a:gd name="T4" fmla="*/ 42 w 36"/>
                  <a:gd name="T5" fmla="*/ 8 h 37"/>
                  <a:gd name="T6" fmla="*/ 8 w 36"/>
                  <a:gd name="T7" fmla="*/ 8 h 37"/>
                  <a:gd name="T8" fmla="*/ 0 w 36"/>
                  <a:gd name="T9" fmla="*/ 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34"/>
              <p:cNvSpPr>
                <a:spLocks/>
              </p:cNvSpPr>
              <p:nvPr userDrawn="1"/>
            </p:nvSpPr>
            <p:spPr bwMode="ltGray">
              <a:xfrm>
                <a:off x="4686" y="394"/>
                <a:ext cx="171" cy="81"/>
              </a:xfrm>
              <a:custGeom>
                <a:avLst/>
                <a:gdLst>
                  <a:gd name="T0" fmla="*/ 0 w 170"/>
                  <a:gd name="T1" fmla="*/ 30 h 96"/>
                  <a:gd name="T2" fmla="*/ 28 w 170"/>
                  <a:gd name="T3" fmla="*/ 15 h 96"/>
                  <a:gd name="T4" fmla="*/ 56 w 170"/>
                  <a:gd name="T5" fmla="*/ 13 h 96"/>
                  <a:gd name="T6" fmla="*/ 80 w 170"/>
                  <a:gd name="T7" fmla="*/ 6 h 96"/>
                  <a:gd name="T8" fmla="*/ 64 w 170"/>
                  <a:gd name="T9" fmla="*/ 15 h 96"/>
                  <a:gd name="T10" fmla="*/ 127 w 170"/>
                  <a:gd name="T11" fmla="*/ 30 h 96"/>
                  <a:gd name="T12" fmla="*/ 163 w 170"/>
                  <a:gd name="T13" fmla="*/ 39 h 96"/>
                  <a:gd name="T14" fmla="*/ 119 w 170"/>
                  <a:gd name="T15" fmla="*/ 46 h 96"/>
                  <a:gd name="T16" fmla="*/ 91 w 170"/>
                  <a:gd name="T17" fmla="*/ 35 h 96"/>
                  <a:gd name="T18" fmla="*/ 76 w 170"/>
                  <a:gd name="T19" fmla="*/ 32 h 96"/>
                  <a:gd name="T20" fmla="*/ 24 w 170"/>
                  <a:gd name="T21" fmla="*/ 25 h 96"/>
                  <a:gd name="T22" fmla="*/ 0 w 170"/>
                  <a:gd name="T23" fmla="*/ 30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35"/>
              <p:cNvSpPr>
                <a:spLocks/>
              </p:cNvSpPr>
              <p:nvPr userDrawn="1"/>
            </p:nvSpPr>
            <p:spPr bwMode="ltGray">
              <a:xfrm>
                <a:off x="4867" y="460"/>
                <a:ext cx="138" cy="37"/>
              </a:xfrm>
              <a:custGeom>
                <a:avLst/>
                <a:gdLst>
                  <a:gd name="T0" fmla="*/ 0 w 138"/>
                  <a:gd name="T1" fmla="*/ 0 h 44"/>
                  <a:gd name="T2" fmla="*/ 52 w 138"/>
                  <a:gd name="T3" fmla="*/ 3 h 44"/>
                  <a:gd name="T4" fmla="*/ 88 w 138"/>
                  <a:gd name="T5" fmla="*/ 14 h 44"/>
                  <a:gd name="T6" fmla="*/ 112 w 138"/>
                  <a:gd name="T7" fmla="*/ 12 h 44"/>
                  <a:gd name="T8" fmla="*/ 108 w 138"/>
                  <a:gd name="T9" fmla="*/ 26 h 44"/>
                  <a:gd name="T10" fmla="*/ 64 w 138"/>
                  <a:gd name="T11" fmla="*/ 24 h 44"/>
                  <a:gd name="T12" fmla="*/ 0 w 138"/>
                  <a:gd name="T13" fmla="*/ 21 h 44"/>
                  <a:gd name="T14" fmla="*/ 28 w 138"/>
                  <a:gd name="T15" fmla="*/ 12 h 44"/>
                  <a:gd name="T16" fmla="*/ 0 w 138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36"/>
              <p:cNvSpPr>
                <a:spLocks/>
              </p:cNvSpPr>
              <p:nvPr userDrawn="1"/>
            </p:nvSpPr>
            <p:spPr bwMode="ltGray">
              <a:xfrm>
                <a:off x="4794" y="480"/>
                <a:ext cx="56" cy="34"/>
              </a:xfrm>
              <a:custGeom>
                <a:avLst/>
                <a:gdLst>
                  <a:gd name="T0" fmla="*/ 17 w 57"/>
                  <a:gd name="T1" fmla="*/ 13 h 42"/>
                  <a:gd name="T2" fmla="*/ 34 w 57"/>
                  <a:gd name="T3" fmla="*/ 7 h 42"/>
                  <a:gd name="T4" fmla="*/ 17 w 57"/>
                  <a:gd name="T5" fmla="*/ 13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37"/>
              <p:cNvSpPr>
                <a:spLocks/>
              </p:cNvSpPr>
              <p:nvPr userDrawn="1"/>
            </p:nvSpPr>
            <p:spPr bwMode="ltGray">
              <a:xfrm>
                <a:off x="4757" y="375"/>
                <a:ext cx="37" cy="44"/>
              </a:xfrm>
              <a:custGeom>
                <a:avLst/>
                <a:gdLst>
                  <a:gd name="T0" fmla="*/ 16 w 39"/>
                  <a:gd name="T1" fmla="*/ 19 h 52"/>
                  <a:gd name="T2" fmla="*/ 16 w 39"/>
                  <a:gd name="T3" fmla="*/ 0 h 52"/>
                  <a:gd name="T4" fmla="*/ 16 w 39"/>
                  <a:gd name="T5" fmla="*/ 19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38"/>
              <p:cNvSpPr>
                <a:spLocks/>
              </p:cNvSpPr>
              <p:nvPr userDrawn="1"/>
            </p:nvSpPr>
            <p:spPr bwMode="ltGray">
              <a:xfrm>
                <a:off x="5054" y="507"/>
                <a:ext cx="45" cy="66"/>
              </a:xfrm>
              <a:custGeom>
                <a:avLst/>
                <a:gdLst>
                  <a:gd name="T0" fmla="*/ 4 w 44"/>
                  <a:gd name="T1" fmla="*/ 5 h 80"/>
                  <a:gd name="T2" fmla="*/ 20 w 44"/>
                  <a:gd name="T3" fmla="*/ 18 h 80"/>
                  <a:gd name="T4" fmla="*/ 27 w 44"/>
                  <a:gd name="T5" fmla="*/ 27 h 80"/>
                  <a:gd name="T6" fmla="*/ 39 w 44"/>
                  <a:gd name="T7" fmla="*/ 30 h 80"/>
                  <a:gd name="T8" fmla="*/ 27 w 44"/>
                  <a:gd name="T9" fmla="*/ 41 h 80"/>
                  <a:gd name="T10" fmla="*/ 0 w 44"/>
                  <a:gd name="T11" fmla="*/ 12 h 80"/>
                  <a:gd name="T12" fmla="*/ 4 w 44"/>
                  <a:gd name="T13" fmla="*/ 5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39"/>
              <p:cNvSpPr>
                <a:spLocks/>
              </p:cNvSpPr>
              <p:nvPr userDrawn="1"/>
            </p:nvSpPr>
            <p:spPr bwMode="ltGray">
              <a:xfrm>
                <a:off x="4260" y="6"/>
                <a:ext cx="480" cy="100"/>
              </a:xfrm>
              <a:custGeom>
                <a:avLst/>
                <a:gdLst>
                  <a:gd name="T0" fmla="*/ 722 w 323"/>
                  <a:gd name="T1" fmla="*/ 5 h 64"/>
                  <a:gd name="T2" fmla="*/ 758 w 323"/>
                  <a:gd name="T3" fmla="*/ 31 h 64"/>
                  <a:gd name="T4" fmla="*/ 771 w 323"/>
                  <a:gd name="T5" fmla="*/ 0 h 64"/>
                  <a:gd name="T6" fmla="*/ 871 w 323"/>
                  <a:gd name="T7" fmla="*/ 0 h 64"/>
                  <a:gd name="T8" fmla="*/ 944 w 323"/>
                  <a:gd name="T9" fmla="*/ 66 h 64"/>
                  <a:gd name="T10" fmla="*/ 1046 w 323"/>
                  <a:gd name="T11" fmla="*/ 39 h 64"/>
                  <a:gd name="T12" fmla="*/ 1031 w 323"/>
                  <a:gd name="T13" fmla="*/ 109 h 64"/>
                  <a:gd name="T14" fmla="*/ 978 w 323"/>
                  <a:gd name="T15" fmla="*/ 177 h 64"/>
                  <a:gd name="T16" fmla="*/ 967 w 323"/>
                  <a:gd name="T17" fmla="*/ 109 h 64"/>
                  <a:gd name="T18" fmla="*/ 944 w 323"/>
                  <a:gd name="T19" fmla="*/ 117 h 64"/>
                  <a:gd name="T20" fmla="*/ 917 w 323"/>
                  <a:gd name="T21" fmla="*/ 109 h 64"/>
                  <a:gd name="T22" fmla="*/ 863 w 323"/>
                  <a:gd name="T23" fmla="*/ 81 h 64"/>
                  <a:gd name="T24" fmla="*/ 749 w 323"/>
                  <a:gd name="T25" fmla="*/ 144 h 64"/>
                  <a:gd name="T26" fmla="*/ 660 w 323"/>
                  <a:gd name="T27" fmla="*/ 169 h 64"/>
                  <a:gd name="T28" fmla="*/ 695 w 323"/>
                  <a:gd name="T29" fmla="*/ 217 h 64"/>
                  <a:gd name="T30" fmla="*/ 617 w 323"/>
                  <a:gd name="T31" fmla="*/ 239 h 64"/>
                  <a:gd name="T32" fmla="*/ 554 w 323"/>
                  <a:gd name="T33" fmla="*/ 231 h 64"/>
                  <a:gd name="T34" fmla="*/ 581 w 323"/>
                  <a:gd name="T35" fmla="*/ 217 h 64"/>
                  <a:gd name="T36" fmla="*/ 560 w 323"/>
                  <a:gd name="T37" fmla="*/ 153 h 64"/>
                  <a:gd name="T38" fmla="*/ 554 w 323"/>
                  <a:gd name="T39" fmla="*/ 117 h 64"/>
                  <a:gd name="T40" fmla="*/ 519 w 323"/>
                  <a:gd name="T41" fmla="*/ 88 h 64"/>
                  <a:gd name="T42" fmla="*/ 467 w 323"/>
                  <a:gd name="T43" fmla="*/ 103 h 64"/>
                  <a:gd name="T44" fmla="*/ 440 w 323"/>
                  <a:gd name="T45" fmla="*/ 103 h 64"/>
                  <a:gd name="T46" fmla="*/ 404 w 323"/>
                  <a:gd name="T47" fmla="*/ 95 h 64"/>
                  <a:gd name="T48" fmla="*/ 272 w 323"/>
                  <a:gd name="T49" fmla="*/ 8 h 64"/>
                  <a:gd name="T50" fmla="*/ 195 w 323"/>
                  <a:gd name="T51" fmla="*/ 53 h 64"/>
                  <a:gd name="T52" fmla="*/ 1 w 323"/>
                  <a:gd name="T53" fmla="*/ 0 h 64"/>
                  <a:gd name="T54" fmla="*/ 722 w 323"/>
                  <a:gd name="T55" fmla="*/ 5 h 6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23" h="64">
                    <a:moveTo>
                      <a:pt x="220" y="1"/>
                    </a:moveTo>
                    <a:cubicBezTo>
                      <a:pt x="215" y="12"/>
                      <a:pt x="225" y="17"/>
                      <a:pt x="231" y="8"/>
                    </a:cubicBezTo>
                    <a:cubicBezTo>
                      <a:pt x="235" y="0"/>
                      <a:pt x="229" y="7"/>
                      <a:pt x="235" y="0"/>
                    </a:cubicBezTo>
                    <a:lnTo>
                      <a:pt x="265" y="0"/>
                    </a:lnTo>
                    <a:cubicBezTo>
                      <a:pt x="277" y="6"/>
                      <a:pt x="276" y="11"/>
                      <a:pt x="287" y="17"/>
                    </a:cubicBezTo>
                    <a:cubicBezTo>
                      <a:pt x="308" y="11"/>
                      <a:pt x="293" y="7"/>
                      <a:pt x="319" y="10"/>
                    </a:cubicBezTo>
                    <a:cubicBezTo>
                      <a:pt x="323" y="19"/>
                      <a:pt x="321" y="22"/>
                      <a:pt x="314" y="29"/>
                    </a:cubicBezTo>
                    <a:cubicBezTo>
                      <a:pt x="312" y="39"/>
                      <a:pt x="313" y="50"/>
                      <a:pt x="298" y="46"/>
                    </a:cubicBezTo>
                    <a:cubicBezTo>
                      <a:pt x="297" y="40"/>
                      <a:pt x="298" y="34"/>
                      <a:pt x="295" y="29"/>
                    </a:cubicBezTo>
                    <a:cubicBezTo>
                      <a:pt x="294" y="27"/>
                      <a:pt x="290" y="31"/>
                      <a:pt x="287" y="31"/>
                    </a:cubicBezTo>
                    <a:cubicBezTo>
                      <a:pt x="284" y="31"/>
                      <a:pt x="282" y="30"/>
                      <a:pt x="279" y="29"/>
                    </a:cubicBezTo>
                    <a:cubicBezTo>
                      <a:pt x="274" y="27"/>
                      <a:pt x="263" y="21"/>
                      <a:pt x="263" y="21"/>
                    </a:cubicBezTo>
                    <a:cubicBezTo>
                      <a:pt x="249" y="23"/>
                      <a:pt x="241" y="31"/>
                      <a:pt x="228" y="38"/>
                    </a:cubicBezTo>
                    <a:cubicBezTo>
                      <a:pt x="220" y="41"/>
                      <a:pt x="209" y="42"/>
                      <a:pt x="201" y="44"/>
                    </a:cubicBezTo>
                    <a:cubicBezTo>
                      <a:pt x="193" y="54"/>
                      <a:pt x="200" y="53"/>
                      <a:pt x="212" y="57"/>
                    </a:cubicBezTo>
                    <a:cubicBezTo>
                      <a:pt x="200" y="62"/>
                      <a:pt x="199" y="57"/>
                      <a:pt x="188" y="63"/>
                    </a:cubicBezTo>
                    <a:cubicBezTo>
                      <a:pt x="181" y="62"/>
                      <a:pt x="174" y="64"/>
                      <a:pt x="169" y="61"/>
                    </a:cubicBezTo>
                    <a:cubicBezTo>
                      <a:pt x="166" y="59"/>
                      <a:pt x="175" y="59"/>
                      <a:pt x="177" y="57"/>
                    </a:cubicBezTo>
                    <a:cubicBezTo>
                      <a:pt x="181" y="48"/>
                      <a:pt x="149" y="28"/>
                      <a:pt x="171" y="40"/>
                    </a:cubicBezTo>
                    <a:cubicBezTo>
                      <a:pt x="184" y="55"/>
                      <a:pt x="184" y="36"/>
                      <a:pt x="169" y="31"/>
                    </a:cubicBezTo>
                    <a:cubicBezTo>
                      <a:pt x="167" y="27"/>
                      <a:pt x="167" y="22"/>
                      <a:pt x="158" y="23"/>
                    </a:cubicBezTo>
                    <a:cubicBezTo>
                      <a:pt x="153" y="23"/>
                      <a:pt x="142" y="27"/>
                      <a:pt x="142" y="27"/>
                    </a:cubicBezTo>
                    <a:cubicBezTo>
                      <a:pt x="136" y="39"/>
                      <a:pt x="143" y="31"/>
                      <a:pt x="134" y="27"/>
                    </a:cubicBezTo>
                    <a:cubicBezTo>
                      <a:pt x="130" y="25"/>
                      <a:pt x="126" y="25"/>
                      <a:pt x="123" y="25"/>
                    </a:cubicBezTo>
                    <a:cubicBezTo>
                      <a:pt x="117" y="11"/>
                      <a:pt x="100" y="6"/>
                      <a:pt x="83" y="2"/>
                    </a:cubicBezTo>
                    <a:cubicBezTo>
                      <a:pt x="70" y="4"/>
                      <a:pt x="69" y="9"/>
                      <a:pt x="59" y="14"/>
                    </a:cubicBezTo>
                    <a:cubicBezTo>
                      <a:pt x="45" y="14"/>
                      <a:pt x="0" y="12"/>
                      <a:pt x="1" y="0"/>
                    </a:cubicBezTo>
                    <a:lnTo>
                      <a:pt x="220" y="1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40"/>
              <p:cNvSpPr>
                <a:spLocks/>
              </p:cNvSpPr>
              <p:nvPr userDrawn="1"/>
            </p:nvSpPr>
            <p:spPr bwMode="ltGray">
              <a:xfrm>
                <a:off x="3835" y="3"/>
                <a:ext cx="446" cy="49"/>
              </a:xfrm>
              <a:custGeom>
                <a:avLst/>
                <a:gdLst>
                  <a:gd name="T0" fmla="*/ 345 w 300"/>
                  <a:gd name="T1" fmla="*/ 122 h 31"/>
                  <a:gd name="T2" fmla="*/ 100 w 300"/>
                  <a:gd name="T3" fmla="*/ 5 h 31"/>
                  <a:gd name="T4" fmla="*/ 937 w 300"/>
                  <a:gd name="T5" fmla="*/ 0 h 31"/>
                  <a:gd name="T6" fmla="*/ 972 w 300"/>
                  <a:gd name="T7" fmla="*/ 55 h 31"/>
                  <a:gd name="T8" fmla="*/ 867 w 300"/>
                  <a:gd name="T9" fmla="*/ 63 h 31"/>
                  <a:gd name="T10" fmla="*/ 345 w 300"/>
                  <a:gd name="T11" fmla="*/ 122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0" h="31">
                    <a:moveTo>
                      <a:pt x="105" y="31"/>
                    </a:moveTo>
                    <a:cubicBezTo>
                      <a:pt x="83" y="19"/>
                      <a:pt x="0" y="6"/>
                      <a:pt x="30" y="1"/>
                    </a:cubicBezTo>
                    <a:lnTo>
                      <a:pt x="285" y="0"/>
                    </a:lnTo>
                    <a:cubicBezTo>
                      <a:pt x="296" y="4"/>
                      <a:pt x="300" y="5"/>
                      <a:pt x="296" y="14"/>
                    </a:cubicBezTo>
                    <a:cubicBezTo>
                      <a:pt x="285" y="11"/>
                      <a:pt x="276" y="16"/>
                      <a:pt x="264" y="16"/>
                    </a:cubicBezTo>
                    <a:lnTo>
                      <a:pt x="105" y="31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41"/>
              <p:cNvSpPr>
                <a:spLocks/>
              </p:cNvSpPr>
              <p:nvPr userDrawn="1"/>
            </p:nvSpPr>
            <p:spPr bwMode="ltGray">
              <a:xfrm>
                <a:off x="2853" y="74"/>
                <a:ext cx="42" cy="25"/>
              </a:xfrm>
              <a:custGeom>
                <a:avLst/>
                <a:gdLst>
                  <a:gd name="T0" fmla="*/ 0 w 41"/>
                  <a:gd name="T1" fmla="*/ 16 h 29"/>
                  <a:gd name="T2" fmla="*/ 12 w 41"/>
                  <a:gd name="T3" fmla="*/ 19 h 29"/>
                  <a:gd name="T4" fmla="*/ 0 w 41"/>
                  <a:gd name="T5" fmla="*/ 16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42"/>
              <p:cNvSpPr>
                <a:spLocks/>
              </p:cNvSpPr>
              <p:nvPr userDrawn="1"/>
            </p:nvSpPr>
            <p:spPr bwMode="ltGray">
              <a:xfrm>
                <a:off x="1704" y="3"/>
                <a:ext cx="1022" cy="372"/>
              </a:xfrm>
              <a:custGeom>
                <a:avLst/>
                <a:gdLst>
                  <a:gd name="T0" fmla="*/ 940 w 436"/>
                  <a:gd name="T1" fmla="*/ 12 h 152"/>
                  <a:gd name="T2" fmla="*/ 5616 w 436"/>
                  <a:gd name="T3" fmla="*/ 0 h 152"/>
                  <a:gd name="T4" fmla="*/ 5356 w 436"/>
                  <a:gd name="T5" fmla="*/ 791 h 152"/>
                  <a:gd name="T6" fmla="*/ 5115 w 436"/>
                  <a:gd name="T7" fmla="*/ 994 h 152"/>
                  <a:gd name="T8" fmla="*/ 5049 w 436"/>
                  <a:gd name="T9" fmla="*/ 1025 h 152"/>
                  <a:gd name="T10" fmla="*/ 4829 w 436"/>
                  <a:gd name="T11" fmla="*/ 1072 h 152"/>
                  <a:gd name="T12" fmla="*/ 4648 w 436"/>
                  <a:gd name="T13" fmla="*/ 1287 h 152"/>
                  <a:gd name="T14" fmla="*/ 4665 w 436"/>
                  <a:gd name="T15" fmla="*/ 1449 h 152"/>
                  <a:gd name="T16" fmla="*/ 4686 w 436"/>
                  <a:gd name="T17" fmla="*/ 1569 h 152"/>
                  <a:gd name="T18" fmla="*/ 4714 w 436"/>
                  <a:gd name="T19" fmla="*/ 1659 h 152"/>
                  <a:gd name="T20" fmla="*/ 4665 w 436"/>
                  <a:gd name="T21" fmla="*/ 1791 h 152"/>
                  <a:gd name="T22" fmla="*/ 4522 w 436"/>
                  <a:gd name="T23" fmla="*/ 1762 h 152"/>
                  <a:gd name="T24" fmla="*/ 4407 w 436"/>
                  <a:gd name="T25" fmla="*/ 1892 h 152"/>
                  <a:gd name="T26" fmla="*/ 4468 w 436"/>
                  <a:gd name="T27" fmla="*/ 1539 h 152"/>
                  <a:gd name="T28" fmla="*/ 4351 w 436"/>
                  <a:gd name="T29" fmla="*/ 1468 h 152"/>
                  <a:gd name="T30" fmla="*/ 4428 w 436"/>
                  <a:gd name="T31" fmla="*/ 1366 h 152"/>
                  <a:gd name="T32" fmla="*/ 4407 w 436"/>
                  <a:gd name="T33" fmla="*/ 1307 h 152"/>
                  <a:gd name="T34" fmla="*/ 4121 w 436"/>
                  <a:gd name="T35" fmla="*/ 1378 h 152"/>
                  <a:gd name="T36" fmla="*/ 4083 w 436"/>
                  <a:gd name="T37" fmla="*/ 1246 h 152"/>
                  <a:gd name="T38" fmla="*/ 3823 w 436"/>
                  <a:gd name="T39" fmla="*/ 1378 h 152"/>
                  <a:gd name="T40" fmla="*/ 4121 w 436"/>
                  <a:gd name="T41" fmla="*/ 1510 h 152"/>
                  <a:gd name="T42" fmla="*/ 3929 w 436"/>
                  <a:gd name="T43" fmla="*/ 1713 h 152"/>
                  <a:gd name="T44" fmla="*/ 4006 w 436"/>
                  <a:gd name="T45" fmla="*/ 1845 h 152"/>
                  <a:gd name="T46" fmla="*/ 4055 w 436"/>
                  <a:gd name="T47" fmla="*/ 2024 h 152"/>
                  <a:gd name="T48" fmla="*/ 3978 w 436"/>
                  <a:gd name="T49" fmla="*/ 2036 h 152"/>
                  <a:gd name="T50" fmla="*/ 4043 w 436"/>
                  <a:gd name="T51" fmla="*/ 2107 h 152"/>
                  <a:gd name="T52" fmla="*/ 3957 w 436"/>
                  <a:gd name="T53" fmla="*/ 2227 h 152"/>
                  <a:gd name="T54" fmla="*/ 0 w 436"/>
                  <a:gd name="T55" fmla="*/ 2186 h 152"/>
                  <a:gd name="T56" fmla="*/ 940 w 436"/>
                  <a:gd name="T57" fmla="*/ 12 h 1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36" h="152">
                    <a:moveTo>
                      <a:pt x="73" y="1"/>
                    </a:moveTo>
                    <a:lnTo>
                      <a:pt x="436" y="0"/>
                    </a:lnTo>
                    <a:cubicBezTo>
                      <a:pt x="430" y="15"/>
                      <a:pt x="429" y="42"/>
                      <a:pt x="416" y="54"/>
                    </a:cubicBezTo>
                    <a:cubicBezTo>
                      <a:pt x="410" y="60"/>
                      <a:pt x="405" y="63"/>
                      <a:pt x="397" y="68"/>
                    </a:cubicBezTo>
                    <a:cubicBezTo>
                      <a:pt x="396" y="69"/>
                      <a:pt x="392" y="70"/>
                      <a:pt x="392" y="70"/>
                    </a:cubicBezTo>
                    <a:cubicBezTo>
                      <a:pt x="377" y="63"/>
                      <a:pt x="385" y="68"/>
                      <a:pt x="375" y="73"/>
                    </a:cubicBezTo>
                    <a:cubicBezTo>
                      <a:pt x="371" y="82"/>
                      <a:pt x="371" y="83"/>
                      <a:pt x="361" y="88"/>
                    </a:cubicBezTo>
                    <a:cubicBezTo>
                      <a:pt x="359" y="92"/>
                      <a:pt x="364" y="93"/>
                      <a:pt x="362" y="99"/>
                    </a:cubicBezTo>
                    <a:cubicBezTo>
                      <a:pt x="363" y="102"/>
                      <a:pt x="364" y="105"/>
                      <a:pt x="364" y="107"/>
                    </a:cubicBezTo>
                    <a:cubicBezTo>
                      <a:pt x="365" y="109"/>
                      <a:pt x="366" y="111"/>
                      <a:pt x="366" y="113"/>
                    </a:cubicBezTo>
                    <a:cubicBezTo>
                      <a:pt x="365" y="115"/>
                      <a:pt x="364" y="120"/>
                      <a:pt x="362" y="122"/>
                    </a:cubicBezTo>
                    <a:cubicBezTo>
                      <a:pt x="359" y="123"/>
                      <a:pt x="354" y="119"/>
                      <a:pt x="351" y="120"/>
                    </a:cubicBezTo>
                    <a:cubicBezTo>
                      <a:pt x="347" y="129"/>
                      <a:pt x="352" y="127"/>
                      <a:pt x="342" y="129"/>
                    </a:cubicBezTo>
                    <a:cubicBezTo>
                      <a:pt x="340" y="123"/>
                      <a:pt x="345" y="111"/>
                      <a:pt x="347" y="105"/>
                    </a:cubicBezTo>
                    <a:cubicBezTo>
                      <a:pt x="347" y="100"/>
                      <a:pt x="338" y="102"/>
                      <a:pt x="338" y="100"/>
                    </a:cubicBezTo>
                    <a:cubicBezTo>
                      <a:pt x="338" y="98"/>
                      <a:pt x="344" y="95"/>
                      <a:pt x="344" y="93"/>
                    </a:cubicBezTo>
                    <a:cubicBezTo>
                      <a:pt x="344" y="92"/>
                      <a:pt x="344" y="89"/>
                      <a:pt x="342" y="89"/>
                    </a:cubicBezTo>
                    <a:cubicBezTo>
                      <a:pt x="339" y="89"/>
                      <a:pt x="324" y="94"/>
                      <a:pt x="320" y="94"/>
                    </a:cubicBezTo>
                    <a:cubicBezTo>
                      <a:pt x="317" y="86"/>
                      <a:pt x="328" y="88"/>
                      <a:pt x="317" y="85"/>
                    </a:cubicBezTo>
                    <a:cubicBezTo>
                      <a:pt x="311" y="91"/>
                      <a:pt x="306" y="93"/>
                      <a:pt x="297" y="94"/>
                    </a:cubicBezTo>
                    <a:cubicBezTo>
                      <a:pt x="300" y="104"/>
                      <a:pt x="307" y="101"/>
                      <a:pt x="320" y="103"/>
                    </a:cubicBezTo>
                    <a:cubicBezTo>
                      <a:pt x="318" y="109"/>
                      <a:pt x="311" y="111"/>
                      <a:pt x="305" y="117"/>
                    </a:cubicBezTo>
                    <a:lnTo>
                      <a:pt x="311" y="126"/>
                    </a:lnTo>
                    <a:lnTo>
                      <a:pt x="315" y="138"/>
                    </a:lnTo>
                    <a:lnTo>
                      <a:pt x="309" y="139"/>
                    </a:lnTo>
                    <a:lnTo>
                      <a:pt x="314" y="144"/>
                    </a:lnTo>
                    <a:lnTo>
                      <a:pt x="307" y="152"/>
                    </a:lnTo>
                    <a:lnTo>
                      <a:pt x="0" y="149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43"/>
              <p:cNvSpPr>
                <a:spLocks/>
              </p:cNvSpPr>
              <p:nvPr userDrawn="1"/>
            </p:nvSpPr>
            <p:spPr bwMode="ltGray">
              <a:xfrm>
                <a:off x="2729" y="-9"/>
                <a:ext cx="47" cy="134"/>
              </a:xfrm>
              <a:custGeom>
                <a:avLst/>
                <a:gdLst>
                  <a:gd name="T0" fmla="*/ 5 w 47"/>
                  <a:gd name="T1" fmla="*/ 84 h 165"/>
                  <a:gd name="T2" fmla="*/ 15 w 47"/>
                  <a:gd name="T3" fmla="*/ 58 h 165"/>
                  <a:gd name="T4" fmla="*/ 17 w 47"/>
                  <a:gd name="T5" fmla="*/ 37 h 165"/>
                  <a:gd name="T6" fmla="*/ 11 w 47"/>
                  <a:gd name="T7" fmla="*/ 21 h 165"/>
                  <a:gd name="T8" fmla="*/ 17 w 47"/>
                  <a:gd name="T9" fmla="*/ 6 h 165"/>
                  <a:gd name="T10" fmla="*/ 21 w 47"/>
                  <a:gd name="T11" fmla="*/ 0 h 165"/>
                  <a:gd name="T12" fmla="*/ 31 w 47"/>
                  <a:gd name="T13" fmla="*/ 15 h 165"/>
                  <a:gd name="T14" fmla="*/ 47 w 47"/>
                  <a:gd name="T15" fmla="*/ 53 h 165"/>
                  <a:gd name="T16" fmla="*/ 31 w 47"/>
                  <a:gd name="T17" fmla="*/ 58 h 165"/>
                  <a:gd name="T18" fmla="*/ 23 w 47"/>
                  <a:gd name="T19" fmla="*/ 67 h 165"/>
                  <a:gd name="T20" fmla="*/ 21 w 47"/>
                  <a:gd name="T21" fmla="*/ 71 h 165"/>
                  <a:gd name="T22" fmla="*/ 27 w 47"/>
                  <a:gd name="T23" fmla="*/ 72 h 165"/>
                  <a:gd name="T24" fmla="*/ 31 w 47"/>
                  <a:gd name="T25" fmla="*/ 79 h 165"/>
                  <a:gd name="T26" fmla="*/ 13 w 47"/>
                  <a:gd name="T27" fmla="*/ 79 h 165"/>
                  <a:gd name="T28" fmla="*/ 7 w 47"/>
                  <a:gd name="T29" fmla="*/ 86 h 165"/>
                  <a:gd name="T30" fmla="*/ 3 w 47"/>
                  <a:gd name="T31" fmla="*/ 83 h 165"/>
                  <a:gd name="T32" fmla="*/ 5 w 47"/>
                  <a:gd name="T33" fmla="*/ 84 h 1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44"/>
              <p:cNvSpPr>
                <a:spLocks/>
              </p:cNvSpPr>
              <p:nvPr userDrawn="1"/>
            </p:nvSpPr>
            <p:spPr bwMode="ltGray">
              <a:xfrm>
                <a:off x="2701" y="103"/>
                <a:ext cx="138" cy="84"/>
              </a:xfrm>
              <a:custGeom>
                <a:avLst/>
                <a:gdLst>
                  <a:gd name="T0" fmla="*/ 26 w 138"/>
                  <a:gd name="T1" fmla="*/ 33 h 103"/>
                  <a:gd name="T2" fmla="*/ 30 w 138"/>
                  <a:gd name="T3" fmla="*/ 24 h 103"/>
                  <a:gd name="T4" fmla="*/ 50 w 138"/>
                  <a:gd name="T5" fmla="*/ 18 h 103"/>
                  <a:gd name="T6" fmla="*/ 54 w 138"/>
                  <a:gd name="T7" fmla="*/ 24 h 103"/>
                  <a:gd name="T8" fmla="*/ 66 w 138"/>
                  <a:gd name="T9" fmla="*/ 27 h 103"/>
                  <a:gd name="T10" fmla="*/ 80 w 138"/>
                  <a:gd name="T11" fmla="*/ 30 h 103"/>
                  <a:gd name="T12" fmla="*/ 116 w 138"/>
                  <a:gd name="T13" fmla="*/ 18 h 103"/>
                  <a:gd name="T14" fmla="*/ 130 w 138"/>
                  <a:gd name="T15" fmla="*/ 9 h 103"/>
                  <a:gd name="T16" fmla="*/ 138 w 138"/>
                  <a:gd name="T17" fmla="*/ 6 h 103"/>
                  <a:gd name="T18" fmla="*/ 106 w 138"/>
                  <a:gd name="T19" fmla="*/ 27 h 103"/>
                  <a:gd name="T20" fmla="*/ 84 w 138"/>
                  <a:gd name="T21" fmla="*/ 37 h 103"/>
                  <a:gd name="T22" fmla="*/ 66 w 138"/>
                  <a:gd name="T23" fmla="*/ 44 h 103"/>
                  <a:gd name="T24" fmla="*/ 48 w 138"/>
                  <a:gd name="T25" fmla="*/ 56 h 103"/>
                  <a:gd name="T26" fmla="*/ 26 w 138"/>
                  <a:gd name="T27" fmla="*/ 49 h 103"/>
                  <a:gd name="T28" fmla="*/ 20 w 138"/>
                  <a:gd name="T29" fmla="*/ 47 h 103"/>
                  <a:gd name="T30" fmla="*/ 22 w 138"/>
                  <a:gd name="T31" fmla="*/ 52 h 103"/>
                  <a:gd name="T32" fmla="*/ 0 w 138"/>
                  <a:gd name="T33" fmla="*/ 52 h 103"/>
                  <a:gd name="T34" fmla="*/ 10 w 138"/>
                  <a:gd name="T35" fmla="*/ 42 h 103"/>
                  <a:gd name="T36" fmla="*/ 26 w 138"/>
                  <a:gd name="T37" fmla="*/ 33 h 1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Freeform 45"/>
              <p:cNvSpPr>
                <a:spLocks/>
              </p:cNvSpPr>
              <p:nvPr userDrawn="1"/>
            </p:nvSpPr>
            <p:spPr bwMode="ltGray">
              <a:xfrm>
                <a:off x="2553" y="182"/>
                <a:ext cx="187" cy="176"/>
              </a:xfrm>
              <a:custGeom>
                <a:avLst/>
                <a:gdLst>
                  <a:gd name="T0" fmla="*/ 155 w 188"/>
                  <a:gd name="T1" fmla="*/ 13 h 214"/>
                  <a:gd name="T2" fmla="*/ 157 w 188"/>
                  <a:gd name="T3" fmla="*/ 3 h 214"/>
                  <a:gd name="T4" fmla="*/ 167 w 188"/>
                  <a:gd name="T5" fmla="*/ 0 h 214"/>
                  <a:gd name="T6" fmla="*/ 179 w 188"/>
                  <a:gd name="T7" fmla="*/ 13 h 214"/>
                  <a:gd name="T8" fmla="*/ 185 w 188"/>
                  <a:gd name="T9" fmla="*/ 24 h 214"/>
                  <a:gd name="T10" fmla="*/ 175 w 188"/>
                  <a:gd name="T11" fmla="*/ 32 h 214"/>
                  <a:gd name="T12" fmla="*/ 167 w 188"/>
                  <a:gd name="T13" fmla="*/ 43 h 214"/>
                  <a:gd name="T14" fmla="*/ 159 w 188"/>
                  <a:gd name="T15" fmla="*/ 71 h 214"/>
                  <a:gd name="T16" fmla="*/ 141 w 188"/>
                  <a:gd name="T17" fmla="*/ 76 h 214"/>
                  <a:gd name="T18" fmla="*/ 117 w 188"/>
                  <a:gd name="T19" fmla="*/ 76 h 214"/>
                  <a:gd name="T20" fmla="*/ 109 w 188"/>
                  <a:gd name="T21" fmla="*/ 69 h 214"/>
                  <a:gd name="T22" fmla="*/ 99 w 188"/>
                  <a:gd name="T23" fmla="*/ 81 h 214"/>
                  <a:gd name="T24" fmla="*/ 90 w 188"/>
                  <a:gd name="T25" fmla="*/ 83 h 214"/>
                  <a:gd name="T26" fmla="*/ 80 w 188"/>
                  <a:gd name="T27" fmla="*/ 74 h 214"/>
                  <a:gd name="T28" fmla="*/ 58 w 188"/>
                  <a:gd name="T29" fmla="*/ 80 h 214"/>
                  <a:gd name="T30" fmla="*/ 76 w 188"/>
                  <a:gd name="T31" fmla="*/ 79 h 214"/>
                  <a:gd name="T32" fmla="*/ 78 w 188"/>
                  <a:gd name="T33" fmla="*/ 90 h 214"/>
                  <a:gd name="T34" fmla="*/ 58 w 188"/>
                  <a:gd name="T35" fmla="*/ 93 h 214"/>
                  <a:gd name="T36" fmla="*/ 34 w 188"/>
                  <a:gd name="T37" fmla="*/ 93 h 214"/>
                  <a:gd name="T38" fmla="*/ 36 w 188"/>
                  <a:gd name="T39" fmla="*/ 86 h 214"/>
                  <a:gd name="T40" fmla="*/ 46 w 188"/>
                  <a:gd name="T41" fmla="*/ 80 h 214"/>
                  <a:gd name="T42" fmla="*/ 34 w 188"/>
                  <a:gd name="T43" fmla="*/ 82 h 214"/>
                  <a:gd name="T44" fmla="*/ 26 w 188"/>
                  <a:gd name="T45" fmla="*/ 93 h 214"/>
                  <a:gd name="T46" fmla="*/ 30 w 188"/>
                  <a:gd name="T47" fmla="*/ 105 h 214"/>
                  <a:gd name="T48" fmla="*/ 14 w 188"/>
                  <a:gd name="T49" fmla="*/ 111 h 214"/>
                  <a:gd name="T50" fmla="*/ 0 w 188"/>
                  <a:gd name="T51" fmla="*/ 119 h 214"/>
                  <a:gd name="T52" fmla="*/ 8 w 188"/>
                  <a:gd name="T53" fmla="*/ 104 h 214"/>
                  <a:gd name="T54" fmla="*/ 0 w 188"/>
                  <a:gd name="T55" fmla="*/ 91 h 214"/>
                  <a:gd name="T56" fmla="*/ 14 w 188"/>
                  <a:gd name="T57" fmla="*/ 85 h 214"/>
                  <a:gd name="T58" fmla="*/ 32 w 188"/>
                  <a:gd name="T59" fmla="*/ 74 h 214"/>
                  <a:gd name="T60" fmla="*/ 44 w 188"/>
                  <a:gd name="T61" fmla="*/ 66 h 214"/>
                  <a:gd name="T62" fmla="*/ 72 w 188"/>
                  <a:gd name="T63" fmla="*/ 64 h 214"/>
                  <a:gd name="T64" fmla="*/ 84 w 188"/>
                  <a:gd name="T65" fmla="*/ 63 h 214"/>
                  <a:gd name="T66" fmla="*/ 111 w 188"/>
                  <a:gd name="T67" fmla="*/ 44 h 214"/>
                  <a:gd name="T68" fmla="*/ 117 w 188"/>
                  <a:gd name="T69" fmla="*/ 52 h 214"/>
                  <a:gd name="T70" fmla="*/ 129 w 188"/>
                  <a:gd name="T71" fmla="*/ 43 h 214"/>
                  <a:gd name="T72" fmla="*/ 147 w 188"/>
                  <a:gd name="T73" fmla="*/ 30 h 214"/>
                  <a:gd name="T74" fmla="*/ 151 w 188"/>
                  <a:gd name="T75" fmla="*/ 24 h 214"/>
                  <a:gd name="T76" fmla="*/ 145 w 188"/>
                  <a:gd name="T77" fmla="*/ 21 h 214"/>
                  <a:gd name="T78" fmla="*/ 149 w 188"/>
                  <a:gd name="T79" fmla="*/ 17 h 214"/>
                  <a:gd name="T80" fmla="*/ 155 w 188"/>
                  <a:gd name="T81" fmla="*/ 13 h 21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46"/>
              <p:cNvSpPr>
                <a:spLocks/>
              </p:cNvSpPr>
              <p:nvPr userDrawn="1"/>
            </p:nvSpPr>
            <p:spPr bwMode="ltGray">
              <a:xfrm>
                <a:off x="2677" y="233"/>
                <a:ext cx="14" cy="10"/>
              </a:xfrm>
              <a:custGeom>
                <a:avLst/>
                <a:gdLst>
                  <a:gd name="T0" fmla="*/ 0 w 13"/>
                  <a:gd name="T1" fmla="*/ 4 h 13"/>
                  <a:gd name="T2" fmla="*/ 4 w 13"/>
                  <a:gd name="T3" fmla="*/ 6 h 13"/>
                  <a:gd name="T4" fmla="*/ 0 w 13"/>
                  <a:gd name="T5" fmla="*/ 4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47"/>
              <p:cNvSpPr>
                <a:spLocks/>
              </p:cNvSpPr>
              <p:nvPr userDrawn="1"/>
            </p:nvSpPr>
            <p:spPr bwMode="ltGray">
              <a:xfrm>
                <a:off x="1627" y="353"/>
                <a:ext cx="813" cy="462"/>
              </a:xfrm>
              <a:custGeom>
                <a:avLst/>
                <a:gdLst>
                  <a:gd name="T0" fmla="*/ 815 w 812"/>
                  <a:gd name="T1" fmla="*/ 14 h 564"/>
                  <a:gd name="T2" fmla="*/ 781 w 812"/>
                  <a:gd name="T3" fmla="*/ 43 h 564"/>
                  <a:gd name="T4" fmla="*/ 751 w 812"/>
                  <a:gd name="T5" fmla="*/ 67 h 564"/>
                  <a:gd name="T6" fmla="*/ 725 w 812"/>
                  <a:gd name="T7" fmla="*/ 78 h 564"/>
                  <a:gd name="T8" fmla="*/ 637 w 812"/>
                  <a:gd name="T9" fmla="*/ 98 h 564"/>
                  <a:gd name="T10" fmla="*/ 635 w 812"/>
                  <a:gd name="T11" fmla="*/ 116 h 564"/>
                  <a:gd name="T12" fmla="*/ 607 w 812"/>
                  <a:gd name="T13" fmla="*/ 126 h 564"/>
                  <a:gd name="T14" fmla="*/ 623 w 812"/>
                  <a:gd name="T15" fmla="*/ 98 h 564"/>
                  <a:gd name="T16" fmla="*/ 579 w 812"/>
                  <a:gd name="T17" fmla="*/ 103 h 564"/>
                  <a:gd name="T18" fmla="*/ 559 w 812"/>
                  <a:gd name="T19" fmla="*/ 120 h 564"/>
                  <a:gd name="T20" fmla="*/ 599 w 812"/>
                  <a:gd name="T21" fmla="*/ 154 h 564"/>
                  <a:gd name="T22" fmla="*/ 597 w 812"/>
                  <a:gd name="T23" fmla="*/ 202 h 564"/>
                  <a:gd name="T24" fmla="*/ 545 w 812"/>
                  <a:gd name="T25" fmla="*/ 224 h 564"/>
                  <a:gd name="T26" fmla="*/ 525 w 812"/>
                  <a:gd name="T27" fmla="*/ 212 h 564"/>
                  <a:gd name="T28" fmla="*/ 485 w 812"/>
                  <a:gd name="T29" fmla="*/ 191 h 564"/>
                  <a:gd name="T30" fmla="*/ 465 w 812"/>
                  <a:gd name="T31" fmla="*/ 191 h 564"/>
                  <a:gd name="T32" fmla="*/ 453 w 812"/>
                  <a:gd name="T33" fmla="*/ 217 h 564"/>
                  <a:gd name="T34" fmla="*/ 503 w 812"/>
                  <a:gd name="T35" fmla="*/ 255 h 564"/>
                  <a:gd name="T36" fmla="*/ 513 w 812"/>
                  <a:gd name="T37" fmla="*/ 288 h 564"/>
                  <a:gd name="T38" fmla="*/ 529 w 812"/>
                  <a:gd name="T39" fmla="*/ 308 h 564"/>
                  <a:gd name="T40" fmla="*/ 495 w 812"/>
                  <a:gd name="T41" fmla="*/ 299 h 564"/>
                  <a:gd name="T42" fmla="*/ 473 w 812"/>
                  <a:gd name="T43" fmla="*/ 284 h 564"/>
                  <a:gd name="T44" fmla="*/ 425 w 812"/>
                  <a:gd name="T45" fmla="*/ 233 h 564"/>
                  <a:gd name="T46" fmla="*/ 429 w 812"/>
                  <a:gd name="T47" fmla="*/ 170 h 564"/>
                  <a:gd name="T48" fmla="*/ 425 w 812"/>
                  <a:gd name="T49" fmla="*/ 147 h 564"/>
                  <a:gd name="T50" fmla="*/ 415 w 812"/>
                  <a:gd name="T51" fmla="*/ 152 h 564"/>
                  <a:gd name="T52" fmla="*/ 386 w 812"/>
                  <a:gd name="T53" fmla="*/ 147 h 564"/>
                  <a:gd name="T54" fmla="*/ 360 w 812"/>
                  <a:gd name="T55" fmla="*/ 93 h 564"/>
                  <a:gd name="T56" fmla="*/ 330 w 812"/>
                  <a:gd name="T57" fmla="*/ 91 h 564"/>
                  <a:gd name="T58" fmla="*/ 288 w 812"/>
                  <a:gd name="T59" fmla="*/ 95 h 564"/>
                  <a:gd name="T60" fmla="*/ 242 w 812"/>
                  <a:gd name="T61" fmla="*/ 128 h 564"/>
                  <a:gd name="T62" fmla="*/ 196 w 812"/>
                  <a:gd name="T63" fmla="*/ 147 h 564"/>
                  <a:gd name="T64" fmla="*/ 184 w 812"/>
                  <a:gd name="T65" fmla="*/ 150 h 564"/>
                  <a:gd name="T66" fmla="*/ 160 w 812"/>
                  <a:gd name="T67" fmla="*/ 180 h 564"/>
                  <a:gd name="T68" fmla="*/ 152 w 812"/>
                  <a:gd name="T69" fmla="*/ 195 h 564"/>
                  <a:gd name="T70" fmla="*/ 128 w 812"/>
                  <a:gd name="T71" fmla="*/ 222 h 564"/>
                  <a:gd name="T72" fmla="*/ 94 w 812"/>
                  <a:gd name="T73" fmla="*/ 215 h 564"/>
                  <a:gd name="T74" fmla="*/ 66 w 812"/>
                  <a:gd name="T75" fmla="*/ 142 h 564"/>
                  <a:gd name="T76" fmla="*/ 72 w 812"/>
                  <a:gd name="T77" fmla="*/ 86 h 564"/>
                  <a:gd name="T78" fmla="*/ 44 w 812"/>
                  <a:gd name="T79" fmla="*/ 98 h 564"/>
                  <a:gd name="T80" fmla="*/ 20 w 812"/>
                  <a:gd name="T81" fmla="*/ 83 h 564"/>
                  <a:gd name="T82" fmla="*/ 24 w 812"/>
                  <a:gd name="T83" fmla="*/ 76 h 564"/>
                  <a:gd name="T84" fmla="*/ 0 w 812"/>
                  <a:gd name="T85" fmla="*/ 50 h 564"/>
                  <a:gd name="T86" fmla="*/ 801 w 812"/>
                  <a:gd name="T87" fmla="*/ 3 h 5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48"/>
              <p:cNvSpPr>
                <a:spLocks/>
              </p:cNvSpPr>
              <p:nvPr userDrawn="1"/>
            </p:nvSpPr>
            <p:spPr bwMode="ltGray">
              <a:xfrm>
                <a:off x="1770" y="671"/>
                <a:ext cx="45" cy="71"/>
              </a:xfrm>
              <a:custGeom>
                <a:avLst/>
                <a:gdLst>
                  <a:gd name="T0" fmla="*/ 7 w 43"/>
                  <a:gd name="T1" fmla="*/ 7 h 85"/>
                  <a:gd name="T2" fmla="*/ 20 w 43"/>
                  <a:gd name="T3" fmla="*/ 3 h 85"/>
                  <a:gd name="T4" fmla="*/ 43 w 43"/>
                  <a:gd name="T5" fmla="*/ 19 h 85"/>
                  <a:gd name="T6" fmla="*/ 22 w 43"/>
                  <a:gd name="T7" fmla="*/ 49 h 85"/>
                  <a:gd name="T8" fmla="*/ 1 w 43"/>
                  <a:gd name="T9" fmla="*/ 40 h 85"/>
                  <a:gd name="T10" fmla="*/ 7 w 43"/>
                  <a:gd name="T11" fmla="*/ 7 h 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49"/>
              <p:cNvSpPr>
                <a:spLocks/>
              </p:cNvSpPr>
              <p:nvPr userDrawn="1"/>
            </p:nvSpPr>
            <p:spPr bwMode="ltGray">
              <a:xfrm>
                <a:off x="2394" y="431"/>
                <a:ext cx="42" cy="59"/>
              </a:xfrm>
              <a:custGeom>
                <a:avLst/>
                <a:gdLst>
                  <a:gd name="T0" fmla="*/ 11 w 44"/>
                  <a:gd name="T1" fmla="*/ 14 h 74"/>
                  <a:gd name="T2" fmla="*/ 26 w 44"/>
                  <a:gd name="T3" fmla="*/ 2 h 74"/>
                  <a:gd name="T4" fmla="*/ 37 w 44"/>
                  <a:gd name="T5" fmla="*/ 2 h 74"/>
                  <a:gd name="T6" fmla="*/ 33 w 44"/>
                  <a:gd name="T7" fmla="*/ 14 h 74"/>
                  <a:gd name="T8" fmla="*/ 11 w 44"/>
                  <a:gd name="T9" fmla="*/ 37 h 74"/>
                  <a:gd name="T10" fmla="*/ 7 w 44"/>
                  <a:gd name="T11" fmla="*/ 30 h 74"/>
                  <a:gd name="T12" fmla="*/ 3 w 44"/>
                  <a:gd name="T13" fmla="*/ 18 h 74"/>
                  <a:gd name="T14" fmla="*/ 11 w 44"/>
                  <a:gd name="T15" fmla="*/ 14 h 7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50"/>
              <p:cNvSpPr>
                <a:spLocks/>
              </p:cNvSpPr>
              <p:nvPr userDrawn="1"/>
            </p:nvSpPr>
            <p:spPr bwMode="ltGray">
              <a:xfrm>
                <a:off x="2513" y="402"/>
                <a:ext cx="21" cy="24"/>
              </a:xfrm>
              <a:custGeom>
                <a:avLst/>
                <a:gdLst>
                  <a:gd name="T0" fmla="*/ 7 w 20"/>
                  <a:gd name="T1" fmla="*/ 8 h 30"/>
                  <a:gd name="T2" fmla="*/ 5 w 20"/>
                  <a:gd name="T3" fmla="*/ 15 h 30"/>
                  <a:gd name="T4" fmla="*/ 7 w 20"/>
                  <a:gd name="T5" fmla="*/ 8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51"/>
              <p:cNvSpPr>
                <a:spLocks/>
              </p:cNvSpPr>
              <p:nvPr userDrawn="1"/>
            </p:nvSpPr>
            <p:spPr bwMode="ltGray">
              <a:xfrm>
                <a:off x="333" y="169"/>
                <a:ext cx="1015" cy="866"/>
              </a:xfrm>
              <a:custGeom>
                <a:avLst/>
                <a:gdLst>
                  <a:gd name="T0" fmla="*/ 1586 w 682"/>
                  <a:gd name="T1" fmla="*/ 1743 h 557"/>
                  <a:gd name="T2" fmla="*/ 1601 w 682"/>
                  <a:gd name="T3" fmla="*/ 1695 h 557"/>
                  <a:gd name="T4" fmla="*/ 1648 w 682"/>
                  <a:gd name="T5" fmla="*/ 1552 h 557"/>
                  <a:gd name="T6" fmla="*/ 1019 w 682"/>
                  <a:gd name="T7" fmla="*/ 1077 h 557"/>
                  <a:gd name="T8" fmla="*/ 930 w 682"/>
                  <a:gd name="T9" fmla="*/ 1300 h 557"/>
                  <a:gd name="T10" fmla="*/ 999 w 682"/>
                  <a:gd name="T11" fmla="*/ 2088 h 557"/>
                  <a:gd name="T12" fmla="*/ 930 w 682"/>
                  <a:gd name="T13" fmla="*/ 1856 h 557"/>
                  <a:gd name="T14" fmla="*/ 798 w 682"/>
                  <a:gd name="T15" fmla="*/ 1651 h 557"/>
                  <a:gd name="T16" fmla="*/ 808 w 682"/>
                  <a:gd name="T17" fmla="*/ 1552 h 557"/>
                  <a:gd name="T18" fmla="*/ 816 w 682"/>
                  <a:gd name="T19" fmla="*/ 1482 h 557"/>
                  <a:gd name="T20" fmla="*/ 725 w 682"/>
                  <a:gd name="T21" fmla="*/ 1409 h 557"/>
                  <a:gd name="T22" fmla="*/ 640 w 682"/>
                  <a:gd name="T23" fmla="*/ 1300 h 557"/>
                  <a:gd name="T24" fmla="*/ 487 w 682"/>
                  <a:gd name="T25" fmla="*/ 1329 h 557"/>
                  <a:gd name="T26" fmla="*/ 417 w 682"/>
                  <a:gd name="T27" fmla="*/ 1371 h 557"/>
                  <a:gd name="T28" fmla="*/ 257 w 682"/>
                  <a:gd name="T29" fmla="*/ 1371 h 557"/>
                  <a:gd name="T30" fmla="*/ 73 w 682"/>
                  <a:gd name="T31" fmla="*/ 1172 h 557"/>
                  <a:gd name="T32" fmla="*/ 36 w 682"/>
                  <a:gd name="T33" fmla="*/ 1110 h 557"/>
                  <a:gd name="T34" fmla="*/ 0 w 682"/>
                  <a:gd name="T35" fmla="*/ 990 h 557"/>
                  <a:gd name="T36" fmla="*/ 80 w 682"/>
                  <a:gd name="T37" fmla="*/ 801 h 557"/>
                  <a:gd name="T38" fmla="*/ 106 w 682"/>
                  <a:gd name="T39" fmla="*/ 679 h 557"/>
                  <a:gd name="T40" fmla="*/ 168 w 682"/>
                  <a:gd name="T41" fmla="*/ 536 h 557"/>
                  <a:gd name="T42" fmla="*/ 268 w 682"/>
                  <a:gd name="T43" fmla="*/ 435 h 557"/>
                  <a:gd name="T44" fmla="*/ 552 w 682"/>
                  <a:gd name="T45" fmla="*/ 252 h 557"/>
                  <a:gd name="T46" fmla="*/ 725 w 682"/>
                  <a:gd name="T47" fmla="*/ 113 h 557"/>
                  <a:gd name="T48" fmla="*/ 850 w 682"/>
                  <a:gd name="T49" fmla="*/ 22 h 557"/>
                  <a:gd name="T50" fmla="*/ 1197 w 682"/>
                  <a:gd name="T51" fmla="*/ 8 h 557"/>
                  <a:gd name="T52" fmla="*/ 1311 w 682"/>
                  <a:gd name="T53" fmla="*/ 0 h 557"/>
                  <a:gd name="T54" fmla="*/ 1265 w 682"/>
                  <a:gd name="T55" fmla="*/ 127 h 557"/>
                  <a:gd name="T56" fmla="*/ 1460 w 682"/>
                  <a:gd name="T57" fmla="*/ 317 h 557"/>
                  <a:gd name="T58" fmla="*/ 1639 w 682"/>
                  <a:gd name="T59" fmla="*/ 278 h 557"/>
                  <a:gd name="T60" fmla="*/ 1743 w 682"/>
                  <a:gd name="T61" fmla="*/ 306 h 557"/>
                  <a:gd name="T62" fmla="*/ 1842 w 682"/>
                  <a:gd name="T63" fmla="*/ 365 h 557"/>
                  <a:gd name="T64" fmla="*/ 1886 w 682"/>
                  <a:gd name="T65" fmla="*/ 706 h 557"/>
                  <a:gd name="T66" fmla="*/ 1886 w 682"/>
                  <a:gd name="T67" fmla="*/ 902 h 557"/>
                  <a:gd name="T68" fmla="*/ 1973 w 682"/>
                  <a:gd name="T69" fmla="*/ 1063 h 557"/>
                  <a:gd name="T70" fmla="*/ 2127 w 682"/>
                  <a:gd name="T71" fmla="*/ 1127 h 557"/>
                  <a:gd name="T72" fmla="*/ 2241 w 682"/>
                  <a:gd name="T73" fmla="*/ 1110 h 557"/>
                  <a:gd name="T74" fmla="*/ 2188 w 682"/>
                  <a:gd name="T75" fmla="*/ 1278 h 557"/>
                  <a:gd name="T76" fmla="*/ 1973 w 682"/>
                  <a:gd name="T77" fmla="*/ 1530 h 557"/>
                  <a:gd name="T78" fmla="*/ 1807 w 682"/>
                  <a:gd name="T79" fmla="*/ 1822 h 557"/>
                  <a:gd name="T80" fmla="*/ 1832 w 682"/>
                  <a:gd name="T81" fmla="*/ 1909 h 557"/>
                  <a:gd name="T82" fmla="*/ 1433 w 682"/>
                  <a:gd name="T83" fmla="*/ 2088 h 5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82" h="557">
                    <a:moveTo>
                      <a:pt x="435" y="556"/>
                    </a:moveTo>
                    <a:lnTo>
                      <a:pt x="481" y="464"/>
                    </a:lnTo>
                    <a:lnTo>
                      <a:pt x="473" y="449"/>
                    </a:lnTo>
                    <a:lnTo>
                      <a:pt x="486" y="451"/>
                    </a:lnTo>
                    <a:lnTo>
                      <a:pt x="495" y="441"/>
                    </a:lnTo>
                    <a:lnTo>
                      <a:pt x="500" y="413"/>
                    </a:lnTo>
                    <a:lnTo>
                      <a:pt x="500" y="371"/>
                    </a:lnTo>
                    <a:lnTo>
                      <a:pt x="309" y="287"/>
                    </a:lnTo>
                    <a:lnTo>
                      <a:pt x="296" y="308"/>
                    </a:lnTo>
                    <a:lnTo>
                      <a:pt x="282" y="346"/>
                    </a:lnTo>
                    <a:lnTo>
                      <a:pt x="396" y="557"/>
                    </a:lnTo>
                    <a:lnTo>
                      <a:pt x="303" y="556"/>
                    </a:lnTo>
                    <a:lnTo>
                      <a:pt x="304" y="536"/>
                    </a:lnTo>
                    <a:cubicBezTo>
                      <a:pt x="284" y="520"/>
                      <a:pt x="296" y="510"/>
                      <a:pt x="282" y="494"/>
                    </a:cubicBezTo>
                    <a:cubicBezTo>
                      <a:pt x="276" y="475"/>
                      <a:pt x="267" y="468"/>
                      <a:pt x="253" y="451"/>
                    </a:cubicBezTo>
                    <a:cubicBezTo>
                      <a:pt x="249" y="447"/>
                      <a:pt x="245" y="443"/>
                      <a:pt x="242" y="439"/>
                    </a:cubicBezTo>
                    <a:lnTo>
                      <a:pt x="237" y="432"/>
                    </a:lnTo>
                    <a:cubicBezTo>
                      <a:pt x="237" y="432"/>
                      <a:pt x="245" y="413"/>
                      <a:pt x="245" y="413"/>
                    </a:cubicBezTo>
                    <a:cubicBezTo>
                      <a:pt x="247" y="409"/>
                      <a:pt x="250" y="401"/>
                      <a:pt x="250" y="401"/>
                    </a:cubicBezTo>
                    <a:cubicBezTo>
                      <a:pt x="249" y="399"/>
                      <a:pt x="247" y="397"/>
                      <a:pt x="247" y="394"/>
                    </a:cubicBezTo>
                    <a:cubicBezTo>
                      <a:pt x="248" y="390"/>
                      <a:pt x="253" y="382"/>
                      <a:pt x="253" y="382"/>
                    </a:cubicBezTo>
                    <a:cubicBezTo>
                      <a:pt x="243" y="370"/>
                      <a:pt x="237" y="371"/>
                      <a:pt x="220" y="375"/>
                    </a:cubicBezTo>
                    <a:cubicBezTo>
                      <a:pt x="217" y="371"/>
                      <a:pt x="210" y="369"/>
                      <a:pt x="207" y="365"/>
                    </a:cubicBezTo>
                    <a:cubicBezTo>
                      <a:pt x="185" y="337"/>
                      <a:pt x="216" y="363"/>
                      <a:pt x="194" y="346"/>
                    </a:cubicBezTo>
                    <a:cubicBezTo>
                      <a:pt x="167" y="349"/>
                      <a:pt x="179" y="346"/>
                      <a:pt x="156" y="352"/>
                    </a:cubicBezTo>
                    <a:cubicBezTo>
                      <a:pt x="153" y="353"/>
                      <a:pt x="148" y="354"/>
                      <a:pt x="148" y="354"/>
                    </a:cubicBezTo>
                    <a:cubicBezTo>
                      <a:pt x="146" y="356"/>
                      <a:pt x="145" y="359"/>
                      <a:pt x="142" y="361"/>
                    </a:cubicBezTo>
                    <a:cubicBezTo>
                      <a:pt x="138" y="363"/>
                      <a:pt x="126" y="365"/>
                      <a:pt x="126" y="365"/>
                    </a:cubicBezTo>
                    <a:cubicBezTo>
                      <a:pt x="105" y="354"/>
                      <a:pt x="116" y="355"/>
                      <a:pt x="94" y="361"/>
                    </a:cubicBezTo>
                    <a:cubicBezTo>
                      <a:pt x="89" y="362"/>
                      <a:pt x="78" y="365"/>
                      <a:pt x="78" y="365"/>
                    </a:cubicBezTo>
                    <a:cubicBezTo>
                      <a:pt x="62" y="383"/>
                      <a:pt x="46" y="346"/>
                      <a:pt x="35" y="337"/>
                    </a:cubicBezTo>
                    <a:cubicBezTo>
                      <a:pt x="32" y="330"/>
                      <a:pt x="24" y="320"/>
                      <a:pt x="22" y="312"/>
                    </a:cubicBezTo>
                    <a:cubicBezTo>
                      <a:pt x="20" y="308"/>
                      <a:pt x="22" y="303"/>
                      <a:pt x="19" y="300"/>
                    </a:cubicBezTo>
                    <a:cubicBezTo>
                      <a:pt x="17" y="297"/>
                      <a:pt x="13" y="297"/>
                      <a:pt x="11" y="295"/>
                    </a:cubicBezTo>
                    <a:cubicBezTo>
                      <a:pt x="3" y="277"/>
                      <a:pt x="15" y="306"/>
                      <a:pt x="5" y="276"/>
                    </a:cubicBezTo>
                    <a:cubicBezTo>
                      <a:pt x="4" y="272"/>
                      <a:pt x="0" y="264"/>
                      <a:pt x="0" y="264"/>
                    </a:cubicBezTo>
                    <a:cubicBezTo>
                      <a:pt x="3" y="253"/>
                      <a:pt x="2" y="248"/>
                      <a:pt x="13" y="243"/>
                    </a:cubicBezTo>
                    <a:cubicBezTo>
                      <a:pt x="20" y="221"/>
                      <a:pt x="17" y="231"/>
                      <a:pt x="24" y="213"/>
                    </a:cubicBezTo>
                    <a:cubicBezTo>
                      <a:pt x="26" y="209"/>
                      <a:pt x="30" y="200"/>
                      <a:pt x="30" y="200"/>
                    </a:cubicBezTo>
                    <a:cubicBezTo>
                      <a:pt x="26" y="192"/>
                      <a:pt x="24" y="191"/>
                      <a:pt x="32" y="181"/>
                    </a:cubicBezTo>
                    <a:cubicBezTo>
                      <a:pt x="36" y="177"/>
                      <a:pt x="43" y="169"/>
                      <a:pt x="43" y="169"/>
                    </a:cubicBezTo>
                    <a:cubicBezTo>
                      <a:pt x="37" y="155"/>
                      <a:pt x="36" y="153"/>
                      <a:pt x="51" y="143"/>
                    </a:cubicBezTo>
                    <a:cubicBezTo>
                      <a:pt x="56" y="140"/>
                      <a:pt x="67" y="135"/>
                      <a:pt x="67" y="135"/>
                    </a:cubicBezTo>
                    <a:cubicBezTo>
                      <a:pt x="73" y="129"/>
                      <a:pt x="75" y="122"/>
                      <a:pt x="81" y="116"/>
                    </a:cubicBezTo>
                    <a:cubicBezTo>
                      <a:pt x="89" y="107"/>
                      <a:pt x="102" y="105"/>
                      <a:pt x="113" y="99"/>
                    </a:cubicBezTo>
                    <a:cubicBezTo>
                      <a:pt x="125" y="85"/>
                      <a:pt x="149" y="76"/>
                      <a:pt x="167" y="67"/>
                    </a:cubicBezTo>
                    <a:cubicBezTo>
                      <a:pt x="174" y="59"/>
                      <a:pt x="175" y="50"/>
                      <a:pt x="188" y="46"/>
                    </a:cubicBezTo>
                    <a:cubicBezTo>
                      <a:pt x="198" y="39"/>
                      <a:pt x="208" y="36"/>
                      <a:pt x="220" y="30"/>
                    </a:cubicBezTo>
                    <a:cubicBezTo>
                      <a:pt x="223" y="28"/>
                      <a:pt x="228" y="25"/>
                      <a:pt x="228" y="25"/>
                    </a:cubicBezTo>
                    <a:cubicBezTo>
                      <a:pt x="237" y="16"/>
                      <a:pt x="245" y="10"/>
                      <a:pt x="258" y="6"/>
                    </a:cubicBezTo>
                    <a:cubicBezTo>
                      <a:pt x="269" y="31"/>
                      <a:pt x="301" y="6"/>
                      <a:pt x="320" y="4"/>
                    </a:cubicBezTo>
                    <a:cubicBezTo>
                      <a:pt x="334" y="3"/>
                      <a:pt x="349" y="3"/>
                      <a:pt x="363" y="2"/>
                    </a:cubicBezTo>
                    <a:cubicBezTo>
                      <a:pt x="369" y="3"/>
                      <a:pt x="376" y="5"/>
                      <a:pt x="382" y="4"/>
                    </a:cubicBezTo>
                    <a:cubicBezTo>
                      <a:pt x="387" y="4"/>
                      <a:pt x="398" y="0"/>
                      <a:pt x="398" y="0"/>
                    </a:cubicBezTo>
                    <a:cubicBezTo>
                      <a:pt x="415" y="8"/>
                      <a:pt x="406" y="16"/>
                      <a:pt x="400" y="30"/>
                    </a:cubicBezTo>
                    <a:cubicBezTo>
                      <a:pt x="398" y="34"/>
                      <a:pt x="384" y="34"/>
                      <a:pt x="384" y="34"/>
                    </a:cubicBezTo>
                    <a:cubicBezTo>
                      <a:pt x="379" y="47"/>
                      <a:pt x="398" y="51"/>
                      <a:pt x="411" y="55"/>
                    </a:cubicBezTo>
                    <a:cubicBezTo>
                      <a:pt x="419" y="72"/>
                      <a:pt x="421" y="79"/>
                      <a:pt x="443" y="84"/>
                    </a:cubicBezTo>
                    <a:cubicBezTo>
                      <a:pt x="461" y="71"/>
                      <a:pt x="435" y="65"/>
                      <a:pt x="468" y="57"/>
                    </a:cubicBezTo>
                    <a:cubicBezTo>
                      <a:pt x="482" y="61"/>
                      <a:pt x="485" y="70"/>
                      <a:pt x="497" y="74"/>
                    </a:cubicBezTo>
                    <a:cubicBezTo>
                      <a:pt x="505" y="76"/>
                      <a:pt x="513" y="78"/>
                      <a:pt x="521" y="80"/>
                    </a:cubicBezTo>
                    <a:cubicBezTo>
                      <a:pt x="524" y="81"/>
                      <a:pt x="529" y="82"/>
                      <a:pt x="529" y="82"/>
                    </a:cubicBezTo>
                    <a:cubicBezTo>
                      <a:pt x="547" y="78"/>
                      <a:pt x="547" y="76"/>
                      <a:pt x="562" y="84"/>
                    </a:cubicBezTo>
                    <a:cubicBezTo>
                      <a:pt x="566" y="95"/>
                      <a:pt x="565" y="86"/>
                      <a:pt x="559" y="97"/>
                    </a:cubicBezTo>
                    <a:cubicBezTo>
                      <a:pt x="557" y="101"/>
                      <a:pt x="554" y="110"/>
                      <a:pt x="554" y="110"/>
                    </a:cubicBezTo>
                    <a:cubicBezTo>
                      <a:pt x="556" y="132"/>
                      <a:pt x="556" y="168"/>
                      <a:pt x="572" y="188"/>
                    </a:cubicBezTo>
                    <a:cubicBezTo>
                      <a:pt x="568" y="198"/>
                      <a:pt x="564" y="208"/>
                      <a:pt x="562" y="219"/>
                    </a:cubicBezTo>
                    <a:cubicBezTo>
                      <a:pt x="564" y="227"/>
                      <a:pt x="569" y="233"/>
                      <a:pt x="572" y="240"/>
                    </a:cubicBezTo>
                    <a:cubicBezTo>
                      <a:pt x="573" y="247"/>
                      <a:pt x="572" y="254"/>
                      <a:pt x="575" y="259"/>
                    </a:cubicBezTo>
                    <a:cubicBezTo>
                      <a:pt x="577" y="263"/>
                      <a:pt x="595" y="272"/>
                      <a:pt x="599" y="283"/>
                    </a:cubicBezTo>
                    <a:cubicBezTo>
                      <a:pt x="594" y="295"/>
                      <a:pt x="603" y="306"/>
                      <a:pt x="618" y="310"/>
                    </a:cubicBezTo>
                    <a:cubicBezTo>
                      <a:pt x="630" y="307"/>
                      <a:pt x="638" y="308"/>
                      <a:pt x="645" y="300"/>
                    </a:cubicBezTo>
                    <a:cubicBezTo>
                      <a:pt x="660" y="302"/>
                      <a:pt x="663" y="303"/>
                      <a:pt x="672" y="293"/>
                    </a:cubicBezTo>
                    <a:cubicBezTo>
                      <a:pt x="675" y="294"/>
                      <a:pt x="679" y="293"/>
                      <a:pt x="680" y="295"/>
                    </a:cubicBezTo>
                    <a:cubicBezTo>
                      <a:pt x="682" y="301"/>
                      <a:pt x="674" y="321"/>
                      <a:pt x="672" y="327"/>
                    </a:cubicBezTo>
                    <a:cubicBezTo>
                      <a:pt x="668" y="340"/>
                      <a:pt x="671" y="326"/>
                      <a:pt x="664" y="340"/>
                    </a:cubicBezTo>
                    <a:cubicBezTo>
                      <a:pt x="652" y="360"/>
                      <a:pt x="646" y="381"/>
                      <a:pt x="621" y="394"/>
                    </a:cubicBezTo>
                    <a:cubicBezTo>
                      <a:pt x="614" y="402"/>
                      <a:pt x="609" y="402"/>
                      <a:pt x="599" y="407"/>
                    </a:cubicBezTo>
                    <a:cubicBezTo>
                      <a:pt x="590" y="418"/>
                      <a:pt x="579" y="429"/>
                      <a:pt x="567" y="439"/>
                    </a:cubicBezTo>
                    <a:cubicBezTo>
                      <a:pt x="560" y="454"/>
                      <a:pt x="555" y="470"/>
                      <a:pt x="548" y="485"/>
                    </a:cubicBezTo>
                    <a:cubicBezTo>
                      <a:pt x="549" y="489"/>
                      <a:pt x="550" y="492"/>
                      <a:pt x="551" y="496"/>
                    </a:cubicBezTo>
                    <a:cubicBezTo>
                      <a:pt x="552" y="500"/>
                      <a:pt x="556" y="508"/>
                      <a:pt x="556" y="508"/>
                    </a:cubicBezTo>
                    <a:cubicBezTo>
                      <a:pt x="559" y="524"/>
                      <a:pt x="562" y="546"/>
                      <a:pt x="576" y="557"/>
                    </a:cubicBezTo>
                    <a:lnTo>
                      <a:pt x="435" y="55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52"/>
              <p:cNvSpPr>
                <a:spLocks/>
              </p:cNvSpPr>
              <p:nvPr userDrawn="1"/>
            </p:nvSpPr>
            <p:spPr bwMode="ltGray">
              <a:xfrm>
                <a:off x="727" y="495"/>
                <a:ext cx="382" cy="540"/>
              </a:xfrm>
              <a:custGeom>
                <a:avLst/>
                <a:gdLst>
                  <a:gd name="T0" fmla="*/ 798 w 257"/>
                  <a:gd name="T1" fmla="*/ 1307 h 347"/>
                  <a:gd name="T2" fmla="*/ 764 w 257"/>
                  <a:gd name="T3" fmla="*/ 1133 h 347"/>
                  <a:gd name="T4" fmla="*/ 713 w 257"/>
                  <a:gd name="T5" fmla="*/ 1085 h 347"/>
                  <a:gd name="T6" fmla="*/ 708 w 257"/>
                  <a:gd name="T7" fmla="*/ 1015 h 347"/>
                  <a:gd name="T8" fmla="*/ 687 w 257"/>
                  <a:gd name="T9" fmla="*/ 957 h 347"/>
                  <a:gd name="T10" fmla="*/ 687 w 257"/>
                  <a:gd name="T11" fmla="*/ 862 h 347"/>
                  <a:gd name="T12" fmla="*/ 681 w 257"/>
                  <a:gd name="T13" fmla="*/ 806 h 347"/>
                  <a:gd name="T14" fmla="*/ 749 w 257"/>
                  <a:gd name="T15" fmla="*/ 761 h 347"/>
                  <a:gd name="T16" fmla="*/ 844 w 257"/>
                  <a:gd name="T17" fmla="*/ 744 h 347"/>
                  <a:gd name="T18" fmla="*/ 844 w 257"/>
                  <a:gd name="T19" fmla="*/ 514 h 347"/>
                  <a:gd name="T20" fmla="*/ 177 w 257"/>
                  <a:gd name="T21" fmla="*/ 361 h 347"/>
                  <a:gd name="T22" fmla="*/ 106 w 257"/>
                  <a:gd name="T23" fmla="*/ 370 h 347"/>
                  <a:gd name="T24" fmla="*/ 54 w 257"/>
                  <a:gd name="T25" fmla="*/ 384 h 347"/>
                  <a:gd name="T26" fmla="*/ 0 w 257"/>
                  <a:gd name="T27" fmla="*/ 562 h 347"/>
                  <a:gd name="T28" fmla="*/ 305 w 257"/>
                  <a:gd name="T29" fmla="*/ 1303 h 347"/>
                  <a:gd name="T30" fmla="*/ 798 w 257"/>
                  <a:gd name="T31" fmla="*/ 1307 h 34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7" h="347">
                    <a:moveTo>
                      <a:pt x="243" y="347"/>
                    </a:moveTo>
                    <a:lnTo>
                      <a:pt x="233" y="301"/>
                    </a:lnTo>
                    <a:lnTo>
                      <a:pt x="217" y="288"/>
                    </a:lnTo>
                    <a:lnTo>
                      <a:pt x="215" y="269"/>
                    </a:lnTo>
                    <a:lnTo>
                      <a:pt x="209" y="254"/>
                    </a:lnTo>
                    <a:lnTo>
                      <a:pt x="209" y="229"/>
                    </a:lnTo>
                    <a:lnTo>
                      <a:pt x="207" y="214"/>
                    </a:lnTo>
                    <a:lnTo>
                      <a:pt x="228" y="202"/>
                    </a:lnTo>
                    <a:lnTo>
                      <a:pt x="257" y="197"/>
                    </a:lnTo>
                    <a:lnTo>
                      <a:pt x="257" y="136"/>
                    </a:lnTo>
                    <a:cubicBezTo>
                      <a:pt x="209" y="119"/>
                      <a:pt x="13" y="0"/>
                      <a:pt x="54" y="96"/>
                    </a:cubicBezTo>
                    <a:cubicBezTo>
                      <a:pt x="36" y="106"/>
                      <a:pt x="57" y="97"/>
                      <a:pt x="32" y="98"/>
                    </a:cubicBezTo>
                    <a:cubicBezTo>
                      <a:pt x="27" y="99"/>
                      <a:pt x="16" y="102"/>
                      <a:pt x="16" y="102"/>
                    </a:cubicBezTo>
                    <a:lnTo>
                      <a:pt x="0" y="149"/>
                    </a:lnTo>
                    <a:lnTo>
                      <a:pt x="93" y="346"/>
                    </a:lnTo>
                    <a:lnTo>
                      <a:pt x="243" y="34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53"/>
              <p:cNvSpPr>
                <a:spLocks/>
              </p:cNvSpPr>
              <p:nvPr userDrawn="1"/>
            </p:nvSpPr>
            <p:spPr bwMode="ltGray">
              <a:xfrm>
                <a:off x="1400" y="896"/>
                <a:ext cx="16" cy="29"/>
              </a:xfrm>
              <a:custGeom>
                <a:avLst/>
                <a:gdLst>
                  <a:gd name="T0" fmla="*/ 4 w 19"/>
                  <a:gd name="T1" fmla="*/ 13 h 37"/>
                  <a:gd name="T2" fmla="*/ 11 w 19"/>
                  <a:gd name="T3" fmla="*/ 10 h 37"/>
                  <a:gd name="T4" fmla="*/ 4 w 19"/>
                  <a:gd name="T5" fmla="*/ 13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54"/>
              <p:cNvSpPr>
                <a:spLocks/>
              </p:cNvSpPr>
              <p:nvPr userDrawn="1"/>
            </p:nvSpPr>
            <p:spPr bwMode="ltGray">
              <a:xfrm>
                <a:off x="1379" y="617"/>
                <a:ext cx="21" cy="17"/>
              </a:xfrm>
              <a:custGeom>
                <a:avLst/>
                <a:gdLst>
                  <a:gd name="T0" fmla="*/ 11 w 22"/>
                  <a:gd name="T1" fmla="*/ 8 h 20"/>
                  <a:gd name="T2" fmla="*/ 13 w 22"/>
                  <a:gd name="T3" fmla="*/ 0 h 20"/>
                  <a:gd name="T4" fmla="*/ 17 w 22"/>
                  <a:gd name="T5" fmla="*/ 8 h 20"/>
                  <a:gd name="T6" fmla="*/ 8 w 22"/>
                  <a:gd name="T7" fmla="*/ 12 h 20"/>
                  <a:gd name="T8" fmla="*/ 11 w 22"/>
                  <a:gd name="T9" fmla="*/ 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55"/>
              <p:cNvSpPr>
                <a:spLocks/>
              </p:cNvSpPr>
              <p:nvPr userDrawn="1"/>
            </p:nvSpPr>
            <p:spPr bwMode="ltGray">
              <a:xfrm>
                <a:off x="453" y="275"/>
                <a:ext cx="58" cy="24"/>
              </a:xfrm>
              <a:custGeom>
                <a:avLst/>
                <a:gdLst>
                  <a:gd name="T0" fmla="*/ 24 w 57"/>
                  <a:gd name="T1" fmla="*/ 9 h 30"/>
                  <a:gd name="T2" fmla="*/ 35 w 57"/>
                  <a:gd name="T3" fmla="*/ 3 h 30"/>
                  <a:gd name="T4" fmla="*/ 39 w 57"/>
                  <a:gd name="T5" fmla="*/ 15 h 30"/>
                  <a:gd name="T6" fmla="*/ 24 w 57"/>
                  <a:gd name="T7" fmla="*/ 9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56"/>
              <p:cNvSpPr>
                <a:spLocks/>
              </p:cNvSpPr>
              <p:nvPr userDrawn="1"/>
            </p:nvSpPr>
            <p:spPr bwMode="ltGray">
              <a:xfrm>
                <a:off x="1161" y="50"/>
                <a:ext cx="691" cy="569"/>
              </a:xfrm>
              <a:custGeom>
                <a:avLst/>
                <a:gdLst>
                  <a:gd name="T0" fmla="*/ 470 w 693"/>
                  <a:gd name="T1" fmla="*/ 253 h 696"/>
                  <a:gd name="T2" fmla="*/ 390 w 693"/>
                  <a:gd name="T3" fmla="*/ 247 h 696"/>
                  <a:gd name="T4" fmla="*/ 322 w 693"/>
                  <a:gd name="T5" fmla="*/ 226 h 696"/>
                  <a:gd name="T6" fmla="*/ 262 w 693"/>
                  <a:gd name="T7" fmla="*/ 218 h 696"/>
                  <a:gd name="T8" fmla="*/ 234 w 693"/>
                  <a:gd name="T9" fmla="*/ 227 h 696"/>
                  <a:gd name="T10" fmla="*/ 258 w 693"/>
                  <a:gd name="T11" fmla="*/ 234 h 696"/>
                  <a:gd name="T12" fmla="*/ 290 w 693"/>
                  <a:gd name="T13" fmla="*/ 256 h 696"/>
                  <a:gd name="T14" fmla="*/ 318 w 693"/>
                  <a:gd name="T15" fmla="*/ 260 h 696"/>
                  <a:gd name="T16" fmla="*/ 330 w 693"/>
                  <a:gd name="T17" fmla="*/ 293 h 696"/>
                  <a:gd name="T18" fmla="*/ 310 w 693"/>
                  <a:gd name="T19" fmla="*/ 302 h 696"/>
                  <a:gd name="T20" fmla="*/ 258 w 693"/>
                  <a:gd name="T21" fmla="*/ 337 h 696"/>
                  <a:gd name="T22" fmla="*/ 222 w 693"/>
                  <a:gd name="T23" fmla="*/ 343 h 696"/>
                  <a:gd name="T24" fmla="*/ 97 w 693"/>
                  <a:gd name="T25" fmla="*/ 380 h 696"/>
                  <a:gd name="T26" fmla="*/ 77 w 693"/>
                  <a:gd name="T27" fmla="*/ 337 h 696"/>
                  <a:gd name="T28" fmla="*/ 45 w 693"/>
                  <a:gd name="T29" fmla="*/ 286 h 696"/>
                  <a:gd name="T30" fmla="*/ 33 w 693"/>
                  <a:gd name="T31" fmla="*/ 244 h 696"/>
                  <a:gd name="T32" fmla="*/ 53 w 693"/>
                  <a:gd name="T33" fmla="*/ 188 h 696"/>
                  <a:gd name="T34" fmla="*/ 17 w 693"/>
                  <a:gd name="T35" fmla="*/ 214 h 696"/>
                  <a:gd name="T36" fmla="*/ 81 w 693"/>
                  <a:gd name="T37" fmla="*/ 153 h 696"/>
                  <a:gd name="T38" fmla="*/ 113 w 693"/>
                  <a:gd name="T39" fmla="*/ 112 h 696"/>
                  <a:gd name="T40" fmla="*/ 37 w 693"/>
                  <a:gd name="T41" fmla="*/ 112 h 696"/>
                  <a:gd name="T42" fmla="*/ 1 w 693"/>
                  <a:gd name="T43" fmla="*/ 107 h 696"/>
                  <a:gd name="T44" fmla="*/ 25 w 693"/>
                  <a:gd name="T45" fmla="*/ 76 h 696"/>
                  <a:gd name="T46" fmla="*/ 97 w 693"/>
                  <a:gd name="T47" fmla="*/ 61 h 696"/>
                  <a:gd name="T48" fmla="*/ 218 w 693"/>
                  <a:gd name="T49" fmla="*/ 68 h 696"/>
                  <a:gd name="T50" fmla="*/ 226 w 693"/>
                  <a:gd name="T51" fmla="*/ 35 h 696"/>
                  <a:gd name="T52" fmla="*/ 258 w 693"/>
                  <a:gd name="T53" fmla="*/ 0 h 696"/>
                  <a:gd name="T54" fmla="*/ 354 w 693"/>
                  <a:gd name="T55" fmla="*/ 24 h 696"/>
                  <a:gd name="T56" fmla="*/ 326 w 693"/>
                  <a:gd name="T57" fmla="*/ 48 h 696"/>
                  <a:gd name="T58" fmla="*/ 298 w 693"/>
                  <a:gd name="T59" fmla="*/ 96 h 696"/>
                  <a:gd name="T60" fmla="*/ 358 w 693"/>
                  <a:gd name="T61" fmla="*/ 105 h 696"/>
                  <a:gd name="T62" fmla="*/ 370 w 693"/>
                  <a:gd name="T63" fmla="*/ 74 h 696"/>
                  <a:gd name="T64" fmla="*/ 414 w 693"/>
                  <a:gd name="T65" fmla="*/ 50 h 696"/>
                  <a:gd name="T66" fmla="*/ 494 w 693"/>
                  <a:gd name="T67" fmla="*/ 48 h 696"/>
                  <a:gd name="T68" fmla="*/ 523 w 693"/>
                  <a:gd name="T69" fmla="*/ 29 h 696"/>
                  <a:gd name="T70" fmla="*/ 535 w 693"/>
                  <a:gd name="T71" fmla="*/ 251 h 69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57"/>
              <p:cNvSpPr>
                <a:spLocks/>
              </p:cNvSpPr>
              <p:nvPr userDrawn="1"/>
            </p:nvSpPr>
            <p:spPr bwMode="ltGray">
              <a:xfrm>
                <a:off x="689" y="6"/>
                <a:ext cx="1386" cy="232"/>
              </a:xfrm>
              <a:custGeom>
                <a:avLst/>
                <a:gdLst>
                  <a:gd name="T0" fmla="*/ 2721 w 931"/>
                  <a:gd name="T1" fmla="*/ 0 h 149"/>
                  <a:gd name="T2" fmla="*/ 472 w 931"/>
                  <a:gd name="T3" fmla="*/ 109 h 149"/>
                  <a:gd name="T4" fmla="*/ 299 w 931"/>
                  <a:gd name="T5" fmla="*/ 157 h 149"/>
                  <a:gd name="T6" fmla="*/ 204 w 931"/>
                  <a:gd name="T7" fmla="*/ 157 h 149"/>
                  <a:gd name="T8" fmla="*/ 73 w 931"/>
                  <a:gd name="T9" fmla="*/ 291 h 149"/>
                  <a:gd name="T10" fmla="*/ 0 w 931"/>
                  <a:gd name="T11" fmla="*/ 395 h 149"/>
                  <a:gd name="T12" fmla="*/ 195 w 931"/>
                  <a:gd name="T13" fmla="*/ 434 h 149"/>
                  <a:gd name="T14" fmla="*/ 319 w 931"/>
                  <a:gd name="T15" fmla="*/ 361 h 149"/>
                  <a:gd name="T16" fmla="*/ 357 w 931"/>
                  <a:gd name="T17" fmla="*/ 318 h 149"/>
                  <a:gd name="T18" fmla="*/ 552 w 931"/>
                  <a:gd name="T19" fmla="*/ 196 h 149"/>
                  <a:gd name="T20" fmla="*/ 709 w 931"/>
                  <a:gd name="T21" fmla="*/ 174 h 149"/>
                  <a:gd name="T22" fmla="*/ 783 w 931"/>
                  <a:gd name="T23" fmla="*/ 353 h 149"/>
                  <a:gd name="T24" fmla="*/ 621 w 931"/>
                  <a:gd name="T25" fmla="*/ 413 h 149"/>
                  <a:gd name="T26" fmla="*/ 762 w 931"/>
                  <a:gd name="T27" fmla="*/ 427 h 149"/>
                  <a:gd name="T28" fmla="*/ 825 w 931"/>
                  <a:gd name="T29" fmla="*/ 339 h 149"/>
                  <a:gd name="T30" fmla="*/ 878 w 931"/>
                  <a:gd name="T31" fmla="*/ 347 h 149"/>
                  <a:gd name="T32" fmla="*/ 835 w 931"/>
                  <a:gd name="T33" fmla="*/ 204 h 149"/>
                  <a:gd name="T34" fmla="*/ 878 w 931"/>
                  <a:gd name="T35" fmla="*/ 167 h 149"/>
                  <a:gd name="T36" fmla="*/ 913 w 931"/>
                  <a:gd name="T37" fmla="*/ 332 h 149"/>
                  <a:gd name="T38" fmla="*/ 878 w 931"/>
                  <a:gd name="T39" fmla="*/ 427 h 149"/>
                  <a:gd name="T40" fmla="*/ 978 w 931"/>
                  <a:gd name="T41" fmla="*/ 490 h 149"/>
                  <a:gd name="T42" fmla="*/ 986 w 931"/>
                  <a:gd name="T43" fmla="*/ 347 h 149"/>
                  <a:gd name="T44" fmla="*/ 1093 w 931"/>
                  <a:gd name="T45" fmla="*/ 388 h 149"/>
                  <a:gd name="T46" fmla="*/ 1261 w 931"/>
                  <a:gd name="T47" fmla="*/ 277 h 149"/>
                  <a:gd name="T48" fmla="*/ 1350 w 931"/>
                  <a:gd name="T49" fmla="*/ 188 h 149"/>
                  <a:gd name="T50" fmla="*/ 1450 w 931"/>
                  <a:gd name="T51" fmla="*/ 210 h 149"/>
                  <a:gd name="T52" fmla="*/ 1501 w 931"/>
                  <a:gd name="T53" fmla="*/ 188 h 149"/>
                  <a:gd name="T54" fmla="*/ 1423 w 931"/>
                  <a:gd name="T55" fmla="*/ 167 h 149"/>
                  <a:gd name="T56" fmla="*/ 1565 w 931"/>
                  <a:gd name="T57" fmla="*/ 131 h 149"/>
                  <a:gd name="T58" fmla="*/ 1795 w 931"/>
                  <a:gd name="T59" fmla="*/ 204 h 149"/>
                  <a:gd name="T60" fmla="*/ 1917 w 931"/>
                  <a:gd name="T61" fmla="*/ 157 h 149"/>
                  <a:gd name="T62" fmla="*/ 1926 w 931"/>
                  <a:gd name="T63" fmla="*/ 238 h 149"/>
                  <a:gd name="T64" fmla="*/ 1874 w 931"/>
                  <a:gd name="T65" fmla="*/ 380 h 149"/>
                  <a:gd name="T66" fmla="*/ 2017 w 931"/>
                  <a:gd name="T67" fmla="*/ 332 h 149"/>
                  <a:gd name="T68" fmla="*/ 2059 w 931"/>
                  <a:gd name="T69" fmla="*/ 304 h 149"/>
                  <a:gd name="T70" fmla="*/ 2139 w 931"/>
                  <a:gd name="T71" fmla="*/ 230 h 149"/>
                  <a:gd name="T72" fmla="*/ 2620 w 931"/>
                  <a:gd name="T73" fmla="*/ 318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31" h="149">
                    <a:moveTo>
                      <a:pt x="794" y="84"/>
                    </a:moveTo>
                    <a:cubicBezTo>
                      <a:pt x="813" y="72"/>
                      <a:pt x="931" y="14"/>
                      <a:pt x="825" y="0"/>
                    </a:cubicBezTo>
                    <a:lnTo>
                      <a:pt x="159" y="0"/>
                    </a:lnTo>
                    <a:cubicBezTo>
                      <a:pt x="149" y="12"/>
                      <a:pt x="162" y="18"/>
                      <a:pt x="143" y="29"/>
                    </a:cubicBezTo>
                    <a:cubicBezTo>
                      <a:pt x="130" y="44"/>
                      <a:pt x="133" y="39"/>
                      <a:pt x="116" y="48"/>
                    </a:cubicBezTo>
                    <a:cubicBezTo>
                      <a:pt x="108" y="46"/>
                      <a:pt x="100" y="44"/>
                      <a:pt x="91" y="42"/>
                    </a:cubicBezTo>
                    <a:cubicBezTo>
                      <a:pt x="89" y="41"/>
                      <a:pt x="83" y="40"/>
                      <a:pt x="83" y="40"/>
                    </a:cubicBezTo>
                    <a:cubicBezTo>
                      <a:pt x="76" y="40"/>
                      <a:pt x="68" y="39"/>
                      <a:pt x="62" y="42"/>
                    </a:cubicBezTo>
                    <a:cubicBezTo>
                      <a:pt x="54" y="45"/>
                      <a:pt x="46" y="61"/>
                      <a:pt x="38" y="67"/>
                    </a:cubicBezTo>
                    <a:cubicBezTo>
                      <a:pt x="32" y="71"/>
                      <a:pt x="27" y="74"/>
                      <a:pt x="22" y="77"/>
                    </a:cubicBezTo>
                    <a:cubicBezTo>
                      <a:pt x="16" y="81"/>
                      <a:pt x="5" y="86"/>
                      <a:pt x="5" y="86"/>
                    </a:cubicBezTo>
                    <a:cubicBezTo>
                      <a:pt x="9" y="95"/>
                      <a:pt x="7" y="97"/>
                      <a:pt x="0" y="105"/>
                    </a:cubicBezTo>
                    <a:cubicBezTo>
                      <a:pt x="17" y="107"/>
                      <a:pt x="22" y="107"/>
                      <a:pt x="16" y="120"/>
                    </a:cubicBezTo>
                    <a:cubicBezTo>
                      <a:pt x="27" y="122"/>
                      <a:pt x="48" y="116"/>
                      <a:pt x="59" y="115"/>
                    </a:cubicBezTo>
                    <a:cubicBezTo>
                      <a:pt x="71" y="112"/>
                      <a:pt x="73" y="117"/>
                      <a:pt x="83" y="111"/>
                    </a:cubicBezTo>
                    <a:cubicBezTo>
                      <a:pt x="89" y="96"/>
                      <a:pt x="83" y="100"/>
                      <a:pt x="97" y="96"/>
                    </a:cubicBezTo>
                    <a:cubicBezTo>
                      <a:pt x="100" y="94"/>
                      <a:pt x="103" y="93"/>
                      <a:pt x="105" y="90"/>
                    </a:cubicBezTo>
                    <a:cubicBezTo>
                      <a:pt x="106" y="88"/>
                      <a:pt x="106" y="85"/>
                      <a:pt x="108" y="84"/>
                    </a:cubicBezTo>
                    <a:cubicBezTo>
                      <a:pt x="112" y="80"/>
                      <a:pt x="140" y="69"/>
                      <a:pt x="148" y="67"/>
                    </a:cubicBezTo>
                    <a:cubicBezTo>
                      <a:pt x="160" y="52"/>
                      <a:pt x="153" y="56"/>
                      <a:pt x="167" y="52"/>
                    </a:cubicBezTo>
                    <a:cubicBezTo>
                      <a:pt x="178" y="55"/>
                      <a:pt x="179" y="62"/>
                      <a:pt x="191" y="58"/>
                    </a:cubicBezTo>
                    <a:cubicBezTo>
                      <a:pt x="199" y="52"/>
                      <a:pt x="206" y="51"/>
                      <a:pt x="215" y="46"/>
                    </a:cubicBezTo>
                    <a:cubicBezTo>
                      <a:pt x="226" y="58"/>
                      <a:pt x="217" y="46"/>
                      <a:pt x="223" y="69"/>
                    </a:cubicBezTo>
                    <a:cubicBezTo>
                      <a:pt x="226" y="79"/>
                      <a:pt x="233" y="85"/>
                      <a:pt x="237" y="94"/>
                    </a:cubicBezTo>
                    <a:cubicBezTo>
                      <a:pt x="227" y="100"/>
                      <a:pt x="229" y="104"/>
                      <a:pt x="218" y="107"/>
                    </a:cubicBezTo>
                    <a:cubicBezTo>
                      <a:pt x="207" y="120"/>
                      <a:pt x="203" y="113"/>
                      <a:pt x="188" y="109"/>
                    </a:cubicBezTo>
                    <a:cubicBezTo>
                      <a:pt x="191" y="117"/>
                      <a:pt x="200" y="127"/>
                      <a:pt x="210" y="132"/>
                    </a:cubicBezTo>
                    <a:cubicBezTo>
                      <a:pt x="218" y="114"/>
                      <a:pt x="211" y="122"/>
                      <a:pt x="231" y="113"/>
                    </a:cubicBezTo>
                    <a:cubicBezTo>
                      <a:pt x="237" y="111"/>
                      <a:pt x="248" y="105"/>
                      <a:pt x="248" y="105"/>
                    </a:cubicBezTo>
                    <a:cubicBezTo>
                      <a:pt x="248" y="100"/>
                      <a:pt x="246" y="94"/>
                      <a:pt x="250" y="90"/>
                    </a:cubicBezTo>
                    <a:cubicBezTo>
                      <a:pt x="253" y="88"/>
                      <a:pt x="254" y="96"/>
                      <a:pt x="258" y="96"/>
                    </a:cubicBezTo>
                    <a:cubicBezTo>
                      <a:pt x="262" y="97"/>
                      <a:pt x="264" y="94"/>
                      <a:pt x="266" y="92"/>
                    </a:cubicBezTo>
                    <a:cubicBezTo>
                      <a:pt x="262" y="82"/>
                      <a:pt x="252" y="77"/>
                      <a:pt x="248" y="67"/>
                    </a:cubicBezTo>
                    <a:cubicBezTo>
                      <a:pt x="250" y="63"/>
                      <a:pt x="255" y="58"/>
                      <a:pt x="253" y="54"/>
                    </a:cubicBezTo>
                    <a:cubicBezTo>
                      <a:pt x="251" y="50"/>
                      <a:pt x="248" y="42"/>
                      <a:pt x="248" y="42"/>
                    </a:cubicBezTo>
                    <a:cubicBezTo>
                      <a:pt x="256" y="32"/>
                      <a:pt x="259" y="35"/>
                      <a:pt x="266" y="44"/>
                    </a:cubicBezTo>
                    <a:cubicBezTo>
                      <a:pt x="270" y="56"/>
                      <a:pt x="276" y="61"/>
                      <a:pt x="285" y="71"/>
                    </a:cubicBezTo>
                    <a:cubicBezTo>
                      <a:pt x="281" y="81"/>
                      <a:pt x="289" y="82"/>
                      <a:pt x="277" y="88"/>
                    </a:cubicBezTo>
                    <a:cubicBezTo>
                      <a:pt x="262" y="106"/>
                      <a:pt x="278" y="83"/>
                      <a:pt x="274" y="101"/>
                    </a:cubicBezTo>
                    <a:cubicBezTo>
                      <a:pt x="274" y="105"/>
                      <a:pt x="268" y="109"/>
                      <a:pt x="266" y="113"/>
                    </a:cubicBezTo>
                    <a:cubicBezTo>
                      <a:pt x="270" y="122"/>
                      <a:pt x="268" y="125"/>
                      <a:pt x="261" y="132"/>
                    </a:cubicBezTo>
                    <a:cubicBezTo>
                      <a:pt x="268" y="149"/>
                      <a:pt x="282" y="134"/>
                      <a:pt x="296" y="130"/>
                    </a:cubicBezTo>
                    <a:cubicBezTo>
                      <a:pt x="299" y="122"/>
                      <a:pt x="295" y="119"/>
                      <a:pt x="299" y="111"/>
                    </a:cubicBezTo>
                    <a:cubicBezTo>
                      <a:pt x="296" y="105"/>
                      <a:pt x="288" y="97"/>
                      <a:pt x="299" y="92"/>
                    </a:cubicBezTo>
                    <a:cubicBezTo>
                      <a:pt x="303" y="90"/>
                      <a:pt x="315" y="88"/>
                      <a:pt x="315" y="88"/>
                    </a:cubicBezTo>
                    <a:cubicBezTo>
                      <a:pt x="326" y="91"/>
                      <a:pt x="325" y="95"/>
                      <a:pt x="331" y="103"/>
                    </a:cubicBezTo>
                    <a:cubicBezTo>
                      <a:pt x="339" y="84"/>
                      <a:pt x="331" y="90"/>
                      <a:pt x="361" y="92"/>
                    </a:cubicBezTo>
                    <a:cubicBezTo>
                      <a:pt x="355" y="76"/>
                      <a:pt x="365" y="76"/>
                      <a:pt x="382" y="73"/>
                    </a:cubicBezTo>
                    <a:cubicBezTo>
                      <a:pt x="383" y="71"/>
                      <a:pt x="387" y="57"/>
                      <a:pt x="393" y="54"/>
                    </a:cubicBezTo>
                    <a:cubicBezTo>
                      <a:pt x="398" y="52"/>
                      <a:pt x="409" y="50"/>
                      <a:pt x="409" y="50"/>
                    </a:cubicBezTo>
                    <a:cubicBezTo>
                      <a:pt x="430" y="54"/>
                      <a:pt x="413" y="58"/>
                      <a:pt x="431" y="63"/>
                    </a:cubicBezTo>
                    <a:cubicBezTo>
                      <a:pt x="433" y="61"/>
                      <a:pt x="435" y="57"/>
                      <a:pt x="439" y="56"/>
                    </a:cubicBezTo>
                    <a:cubicBezTo>
                      <a:pt x="445" y="55"/>
                      <a:pt x="452" y="61"/>
                      <a:pt x="457" y="58"/>
                    </a:cubicBezTo>
                    <a:cubicBezTo>
                      <a:pt x="461" y="57"/>
                      <a:pt x="457" y="52"/>
                      <a:pt x="455" y="50"/>
                    </a:cubicBezTo>
                    <a:cubicBezTo>
                      <a:pt x="451" y="47"/>
                      <a:pt x="444" y="47"/>
                      <a:pt x="439" y="46"/>
                    </a:cubicBezTo>
                    <a:cubicBezTo>
                      <a:pt x="436" y="45"/>
                      <a:pt x="431" y="44"/>
                      <a:pt x="431" y="44"/>
                    </a:cubicBezTo>
                    <a:cubicBezTo>
                      <a:pt x="440" y="38"/>
                      <a:pt x="443" y="36"/>
                      <a:pt x="455" y="40"/>
                    </a:cubicBezTo>
                    <a:cubicBezTo>
                      <a:pt x="461" y="38"/>
                      <a:pt x="467" y="35"/>
                      <a:pt x="474" y="35"/>
                    </a:cubicBezTo>
                    <a:cubicBezTo>
                      <a:pt x="483" y="36"/>
                      <a:pt x="511" y="43"/>
                      <a:pt x="519" y="46"/>
                    </a:cubicBezTo>
                    <a:cubicBezTo>
                      <a:pt x="527" y="49"/>
                      <a:pt x="544" y="54"/>
                      <a:pt x="544" y="54"/>
                    </a:cubicBezTo>
                    <a:cubicBezTo>
                      <a:pt x="548" y="54"/>
                      <a:pt x="560" y="52"/>
                      <a:pt x="565" y="50"/>
                    </a:cubicBezTo>
                    <a:cubicBezTo>
                      <a:pt x="570" y="47"/>
                      <a:pt x="581" y="42"/>
                      <a:pt x="581" y="42"/>
                    </a:cubicBezTo>
                    <a:cubicBezTo>
                      <a:pt x="585" y="42"/>
                      <a:pt x="598" y="44"/>
                      <a:pt x="600" y="48"/>
                    </a:cubicBezTo>
                    <a:cubicBezTo>
                      <a:pt x="603" y="55"/>
                      <a:pt x="589" y="61"/>
                      <a:pt x="584" y="63"/>
                    </a:cubicBezTo>
                    <a:cubicBezTo>
                      <a:pt x="576" y="69"/>
                      <a:pt x="568" y="69"/>
                      <a:pt x="565" y="77"/>
                    </a:cubicBezTo>
                    <a:cubicBezTo>
                      <a:pt x="568" y="86"/>
                      <a:pt x="564" y="92"/>
                      <a:pt x="568" y="101"/>
                    </a:cubicBezTo>
                    <a:cubicBezTo>
                      <a:pt x="574" y="93"/>
                      <a:pt x="577" y="91"/>
                      <a:pt x="589" y="94"/>
                    </a:cubicBezTo>
                    <a:cubicBezTo>
                      <a:pt x="595" y="108"/>
                      <a:pt x="602" y="93"/>
                      <a:pt x="611" y="88"/>
                    </a:cubicBezTo>
                    <a:cubicBezTo>
                      <a:pt x="613" y="86"/>
                      <a:pt x="613" y="83"/>
                      <a:pt x="616" y="82"/>
                    </a:cubicBezTo>
                    <a:cubicBezTo>
                      <a:pt x="618" y="80"/>
                      <a:pt x="622" y="81"/>
                      <a:pt x="624" y="80"/>
                    </a:cubicBezTo>
                    <a:cubicBezTo>
                      <a:pt x="626" y="78"/>
                      <a:pt x="626" y="75"/>
                      <a:pt x="627" y="73"/>
                    </a:cubicBezTo>
                    <a:cubicBezTo>
                      <a:pt x="632" y="65"/>
                      <a:pt x="638" y="63"/>
                      <a:pt x="648" y="61"/>
                    </a:cubicBezTo>
                    <a:cubicBezTo>
                      <a:pt x="664" y="62"/>
                      <a:pt x="684" y="69"/>
                      <a:pt x="700" y="69"/>
                    </a:cubicBezTo>
                    <a:lnTo>
                      <a:pt x="794" y="84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58"/>
              <p:cNvSpPr>
                <a:spLocks/>
              </p:cNvSpPr>
              <p:nvPr userDrawn="1"/>
            </p:nvSpPr>
            <p:spPr bwMode="ltGray">
              <a:xfrm>
                <a:off x="971" y="91"/>
                <a:ext cx="30" cy="25"/>
              </a:xfrm>
              <a:custGeom>
                <a:avLst/>
                <a:gdLst>
                  <a:gd name="T0" fmla="*/ 3 w 31"/>
                  <a:gd name="T1" fmla="*/ 16 h 30"/>
                  <a:gd name="T2" fmla="*/ 28 w 31"/>
                  <a:gd name="T3" fmla="*/ 0 h 30"/>
                  <a:gd name="T4" fmla="*/ 16 w 31"/>
                  <a:gd name="T5" fmla="*/ 14 h 30"/>
                  <a:gd name="T6" fmla="*/ 3 w 31"/>
                  <a:gd name="T7" fmla="*/ 16 h 3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59"/>
              <p:cNvSpPr>
                <a:spLocks/>
              </p:cNvSpPr>
              <p:nvPr userDrawn="1"/>
            </p:nvSpPr>
            <p:spPr bwMode="ltGray">
              <a:xfrm>
                <a:off x="935" y="125"/>
                <a:ext cx="45" cy="27"/>
              </a:xfrm>
              <a:custGeom>
                <a:avLst/>
                <a:gdLst>
                  <a:gd name="T0" fmla="*/ 6 w 44"/>
                  <a:gd name="T1" fmla="*/ 19 h 32"/>
                  <a:gd name="T2" fmla="*/ 25 w 44"/>
                  <a:gd name="T3" fmla="*/ 0 h 32"/>
                  <a:gd name="T4" fmla="*/ 41 w 44"/>
                  <a:gd name="T5" fmla="*/ 3 h 32"/>
                  <a:gd name="T6" fmla="*/ 6 w 44"/>
                  <a:gd name="T7" fmla="*/ 19 h 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60"/>
              <p:cNvSpPr>
                <a:spLocks/>
              </p:cNvSpPr>
              <p:nvPr userDrawn="1"/>
            </p:nvSpPr>
            <p:spPr bwMode="ltGray">
              <a:xfrm>
                <a:off x="1081" y="226"/>
                <a:ext cx="75" cy="14"/>
              </a:xfrm>
              <a:custGeom>
                <a:avLst/>
                <a:gdLst>
                  <a:gd name="T0" fmla="*/ 37 w 76"/>
                  <a:gd name="T1" fmla="*/ 9 h 18"/>
                  <a:gd name="T2" fmla="*/ 25 w 76"/>
                  <a:gd name="T3" fmla="*/ 2 h 18"/>
                  <a:gd name="T4" fmla="*/ 37 w 76"/>
                  <a:gd name="T5" fmla="*/ 9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61"/>
              <p:cNvSpPr>
                <a:spLocks/>
              </p:cNvSpPr>
              <p:nvPr userDrawn="1"/>
            </p:nvSpPr>
            <p:spPr bwMode="ltGray">
              <a:xfrm>
                <a:off x="1210" y="223"/>
                <a:ext cx="42" cy="37"/>
              </a:xfrm>
              <a:custGeom>
                <a:avLst/>
                <a:gdLst>
                  <a:gd name="T0" fmla="*/ 0 w 42"/>
                  <a:gd name="T1" fmla="*/ 13 h 44"/>
                  <a:gd name="T2" fmla="*/ 12 w 42"/>
                  <a:gd name="T3" fmla="*/ 6 h 44"/>
                  <a:gd name="T4" fmla="*/ 0 w 42"/>
                  <a:gd name="T5" fmla="*/ 13 h 4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62"/>
              <p:cNvSpPr>
                <a:spLocks/>
              </p:cNvSpPr>
              <p:nvPr userDrawn="1"/>
            </p:nvSpPr>
            <p:spPr bwMode="ltGray">
              <a:xfrm>
                <a:off x="865" y="123"/>
                <a:ext cx="33" cy="24"/>
              </a:xfrm>
              <a:custGeom>
                <a:avLst/>
                <a:gdLst>
                  <a:gd name="T0" fmla="*/ 7 w 31"/>
                  <a:gd name="T1" fmla="*/ 11 h 30"/>
                  <a:gd name="T2" fmla="*/ 37 w 31"/>
                  <a:gd name="T3" fmla="*/ 5 h 30"/>
                  <a:gd name="T4" fmla="*/ 7 w 31"/>
                  <a:gd name="T5" fmla="*/ 11 h 3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63"/>
            <p:cNvGrpSpPr>
              <a:grpSpLocks/>
            </p:cNvGrpSpPr>
            <p:nvPr userDrawn="1"/>
          </p:nvGrpSpPr>
          <p:grpSpPr bwMode="auto">
            <a:xfrm>
              <a:off x="7" y="6"/>
              <a:ext cx="5739" cy="1022"/>
              <a:chOff x="1056" y="111"/>
              <a:chExt cx="2448" cy="418"/>
            </a:xfrm>
          </p:grpSpPr>
          <p:sp>
            <p:nvSpPr>
              <p:cNvPr id="25" name="Line 64"/>
              <p:cNvSpPr>
                <a:spLocks noChangeShapeType="1"/>
              </p:cNvSpPr>
              <p:nvPr userDrawn="1"/>
            </p:nvSpPr>
            <p:spPr bwMode="white">
              <a:xfrm>
                <a:off x="1056" y="332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65"/>
              <p:cNvSpPr>
                <a:spLocks noChangeShapeType="1"/>
              </p:cNvSpPr>
              <p:nvPr userDrawn="1"/>
            </p:nvSpPr>
            <p:spPr bwMode="white">
              <a:xfrm>
                <a:off x="125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66"/>
              <p:cNvSpPr>
                <a:spLocks noChangeShapeType="1"/>
              </p:cNvSpPr>
              <p:nvPr userDrawn="1"/>
            </p:nvSpPr>
            <p:spPr bwMode="white">
              <a:xfrm>
                <a:off x="148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67"/>
              <p:cNvSpPr>
                <a:spLocks noChangeShapeType="1"/>
              </p:cNvSpPr>
              <p:nvPr userDrawn="1"/>
            </p:nvSpPr>
            <p:spPr bwMode="white">
              <a:xfrm>
                <a:off x="171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68"/>
              <p:cNvSpPr>
                <a:spLocks noChangeShapeType="1"/>
              </p:cNvSpPr>
              <p:nvPr userDrawn="1"/>
            </p:nvSpPr>
            <p:spPr bwMode="white">
              <a:xfrm>
                <a:off x="193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69"/>
              <p:cNvSpPr>
                <a:spLocks noChangeShapeType="1"/>
              </p:cNvSpPr>
              <p:nvPr userDrawn="1"/>
            </p:nvSpPr>
            <p:spPr bwMode="white">
              <a:xfrm>
                <a:off x="216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70"/>
              <p:cNvSpPr>
                <a:spLocks noChangeShapeType="1"/>
              </p:cNvSpPr>
              <p:nvPr userDrawn="1"/>
            </p:nvSpPr>
            <p:spPr bwMode="white">
              <a:xfrm>
                <a:off x="2394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71"/>
              <p:cNvSpPr>
                <a:spLocks noChangeShapeType="1"/>
              </p:cNvSpPr>
              <p:nvPr userDrawn="1"/>
            </p:nvSpPr>
            <p:spPr bwMode="white">
              <a:xfrm>
                <a:off x="2622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72"/>
              <p:cNvSpPr>
                <a:spLocks noChangeShapeType="1"/>
              </p:cNvSpPr>
              <p:nvPr userDrawn="1"/>
            </p:nvSpPr>
            <p:spPr bwMode="white">
              <a:xfrm>
                <a:off x="2850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73"/>
              <p:cNvSpPr>
                <a:spLocks noChangeShapeType="1"/>
              </p:cNvSpPr>
              <p:nvPr userDrawn="1"/>
            </p:nvSpPr>
            <p:spPr bwMode="white">
              <a:xfrm>
                <a:off x="3078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74"/>
              <p:cNvSpPr>
                <a:spLocks noChangeShapeType="1"/>
              </p:cNvSpPr>
              <p:nvPr userDrawn="1"/>
            </p:nvSpPr>
            <p:spPr bwMode="white">
              <a:xfrm>
                <a:off x="3306" y="111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75"/>
            <p:cNvGrpSpPr>
              <a:grpSpLocks/>
            </p:cNvGrpSpPr>
            <p:nvPr userDrawn="1"/>
          </p:nvGrpSpPr>
          <p:grpSpPr bwMode="auto">
            <a:xfrm>
              <a:off x="363" y="1"/>
              <a:ext cx="4919" cy="1034"/>
              <a:chOff x="1208" y="109"/>
              <a:chExt cx="2098" cy="423"/>
            </a:xfrm>
          </p:grpSpPr>
          <p:sp>
            <p:nvSpPr>
              <p:cNvPr id="10" name="Line 76"/>
              <p:cNvSpPr>
                <a:spLocks noChangeShapeType="1"/>
              </p:cNvSpPr>
              <p:nvPr userDrawn="1"/>
            </p:nvSpPr>
            <p:spPr bwMode="ltGray">
              <a:xfrm>
                <a:off x="2850" y="110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77"/>
              <p:cNvSpPr>
                <a:spLocks noChangeShapeType="1"/>
              </p:cNvSpPr>
              <p:nvPr userDrawn="1"/>
            </p:nvSpPr>
            <p:spPr bwMode="ltGray">
              <a:xfrm>
                <a:off x="2972" y="332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78"/>
              <p:cNvSpPr>
                <a:spLocks noChangeShapeType="1"/>
              </p:cNvSpPr>
              <p:nvPr userDrawn="1"/>
            </p:nvSpPr>
            <p:spPr bwMode="ltGray">
              <a:xfrm>
                <a:off x="3078" y="350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79"/>
              <p:cNvSpPr>
                <a:spLocks noChangeShapeType="1"/>
              </p:cNvSpPr>
              <p:nvPr userDrawn="1"/>
            </p:nvSpPr>
            <p:spPr bwMode="ltGray">
              <a:xfrm>
                <a:off x="3306" y="450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80"/>
              <p:cNvSpPr>
                <a:spLocks noChangeShapeType="1"/>
              </p:cNvSpPr>
              <p:nvPr userDrawn="1"/>
            </p:nvSpPr>
            <p:spPr bwMode="ltGray">
              <a:xfrm>
                <a:off x="2166" y="114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81"/>
              <p:cNvSpPr>
                <a:spLocks noChangeShapeType="1"/>
              </p:cNvSpPr>
              <p:nvPr userDrawn="1"/>
            </p:nvSpPr>
            <p:spPr bwMode="ltGray">
              <a:xfrm>
                <a:off x="1938" y="111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82"/>
              <p:cNvSpPr>
                <a:spLocks noChangeShapeType="1"/>
              </p:cNvSpPr>
              <p:nvPr userDrawn="1"/>
            </p:nvSpPr>
            <p:spPr bwMode="ltGray">
              <a:xfrm flipH="1">
                <a:off x="1912" y="332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83"/>
              <p:cNvSpPr>
                <a:spLocks noChangeShapeType="1"/>
              </p:cNvSpPr>
              <p:nvPr userDrawn="1"/>
            </p:nvSpPr>
            <p:spPr bwMode="ltGray">
              <a:xfrm>
                <a:off x="1778" y="332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84"/>
              <p:cNvSpPr>
                <a:spLocks noChangeShapeType="1"/>
              </p:cNvSpPr>
              <p:nvPr userDrawn="1"/>
            </p:nvSpPr>
            <p:spPr bwMode="ltGray">
              <a:xfrm flipH="1">
                <a:off x="1578" y="332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85"/>
              <p:cNvSpPr>
                <a:spLocks noChangeShapeType="1"/>
              </p:cNvSpPr>
              <p:nvPr userDrawn="1"/>
            </p:nvSpPr>
            <p:spPr bwMode="ltGray">
              <a:xfrm>
                <a:off x="1208" y="332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86"/>
              <p:cNvSpPr>
                <a:spLocks noChangeShapeType="1"/>
              </p:cNvSpPr>
              <p:nvPr userDrawn="1"/>
            </p:nvSpPr>
            <p:spPr bwMode="ltGray">
              <a:xfrm>
                <a:off x="1480" y="234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87"/>
              <p:cNvSpPr>
                <a:spLocks noChangeShapeType="1"/>
              </p:cNvSpPr>
              <p:nvPr userDrawn="1"/>
            </p:nvSpPr>
            <p:spPr bwMode="ltGray">
              <a:xfrm>
                <a:off x="1254" y="252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88"/>
              <p:cNvSpPr>
                <a:spLocks noChangeShapeType="1"/>
              </p:cNvSpPr>
              <p:nvPr userDrawn="1"/>
            </p:nvSpPr>
            <p:spPr bwMode="ltGray">
              <a:xfrm flipH="1" flipV="1">
                <a:off x="1482" y="109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89"/>
              <p:cNvSpPr>
                <a:spLocks noChangeShapeType="1"/>
              </p:cNvSpPr>
              <p:nvPr userDrawn="1"/>
            </p:nvSpPr>
            <p:spPr bwMode="ltGray">
              <a:xfrm>
                <a:off x="1710" y="1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90"/>
              <p:cNvSpPr>
                <a:spLocks noChangeShapeType="1"/>
              </p:cNvSpPr>
              <p:nvPr userDrawn="1"/>
            </p:nvSpPr>
            <p:spPr bwMode="ltGray">
              <a:xfrm flipV="1">
                <a:off x="1710" y="111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92" name="Picture 40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362200"/>
            <a:ext cx="754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0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2954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501" name="Rectangle 9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28800" y="4572000"/>
            <a:ext cx="6934200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" name="Rectangle 9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" name="Rectangle 9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IHDP/START Workshop, 6/6/02</a:t>
            </a:r>
          </a:p>
        </p:txBody>
      </p:sp>
      <p:sp>
        <p:nvSpPr>
          <p:cNvPr id="95" name="Rectangle 9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3A8FA7-2DB7-4456-AD3D-1F2BFD762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676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94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96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95400" y="609600"/>
            <a:ext cx="7010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674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90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010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351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57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61966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28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788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121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5804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1706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2280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2"/>
          <p:cNvGrpSpPr>
            <a:grpSpLocks/>
          </p:cNvGrpSpPr>
          <p:nvPr userDrawn="1"/>
        </p:nvGrpSpPr>
        <p:grpSpPr bwMode="auto">
          <a:xfrm>
            <a:off x="381000" y="457200"/>
            <a:ext cx="8369300" cy="762000"/>
            <a:chOff x="240" y="288"/>
            <a:chExt cx="5272" cy="480"/>
          </a:xfrm>
        </p:grpSpPr>
        <p:grpSp>
          <p:nvGrpSpPr>
            <p:cNvPr id="1028" name="Group 8"/>
            <p:cNvGrpSpPr>
              <a:grpSpLocks/>
            </p:cNvGrpSpPr>
            <p:nvPr userDrawn="1"/>
          </p:nvGrpSpPr>
          <p:grpSpPr bwMode="auto">
            <a:xfrm>
              <a:off x="664" y="296"/>
              <a:ext cx="4848" cy="432"/>
              <a:chOff x="664" y="104"/>
              <a:chExt cx="4848" cy="432"/>
            </a:xfrm>
          </p:grpSpPr>
          <p:sp>
            <p:nvSpPr>
              <p:cNvPr id="1030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1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0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4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1 w 15"/>
                      <a:gd name="T3" fmla="*/ 0 h 23"/>
                      <a:gd name="T4" fmla="*/ 1 w 15"/>
                      <a:gd name="T5" fmla="*/ 1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1 h 23"/>
                      <a:gd name="T2" fmla="*/ 1 w 20"/>
                      <a:gd name="T3" fmla="*/ 0 h 23"/>
                      <a:gd name="T4" fmla="*/ 0 w 20"/>
                      <a:gd name="T5" fmla="*/ 1 h 23"/>
                      <a:gd name="T6" fmla="*/ 0 w 20"/>
                      <a:gd name="T7" fmla="*/ 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 w 30"/>
                      <a:gd name="T1" fmla="*/ 1 h 42"/>
                      <a:gd name="T2" fmla="*/ 0 w 30"/>
                      <a:gd name="T3" fmla="*/ 1 h 42"/>
                      <a:gd name="T4" fmla="*/ 0 w 30"/>
                      <a:gd name="T5" fmla="*/ 0 h 42"/>
                      <a:gd name="T6" fmla="*/ 1 w 30"/>
                      <a:gd name="T7" fmla="*/ 0 h 42"/>
                      <a:gd name="T8" fmla="*/ 3 w 30"/>
                      <a:gd name="T9" fmla="*/ 1 h 42"/>
                      <a:gd name="T10" fmla="*/ 2 w 30"/>
                      <a:gd name="T11" fmla="*/ 1 h 42"/>
                      <a:gd name="T12" fmla="*/ 1 w 30"/>
                      <a:gd name="T13" fmla="*/ 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 w 25"/>
                      <a:gd name="T1" fmla="*/ 1 h 16"/>
                      <a:gd name="T2" fmla="*/ 0 w 25"/>
                      <a:gd name="T3" fmla="*/ 0 h 16"/>
                      <a:gd name="T4" fmla="*/ 1 w 25"/>
                      <a:gd name="T5" fmla="*/ 0 h 16"/>
                      <a:gd name="T6" fmla="*/ 1 w 25"/>
                      <a:gd name="T7" fmla="*/ 1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8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 w 65"/>
                      <a:gd name="T1" fmla="*/ 1 h 46"/>
                      <a:gd name="T2" fmla="*/ 3 w 65"/>
                      <a:gd name="T3" fmla="*/ 0 h 46"/>
                      <a:gd name="T4" fmla="*/ 3 w 65"/>
                      <a:gd name="T5" fmla="*/ 0 h 46"/>
                      <a:gd name="T6" fmla="*/ 5 w 65"/>
                      <a:gd name="T7" fmla="*/ 0 h 46"/>
                      <a:gd name="T8" fmla="*/ 3 w 65"/>
                      <a:gd name="T9" fmla="*/ 1 h 46"/>
                      <a:gd name="T10" fmla="*/ 1 w 65"/>
                      <a:gd name="T11" fmla="*/ 2 h 46"/>
                      <a:gd name="T12" fmla="*/ 0 w 65"/>
                      <a:gd name="T13" fmla="*/ 1 h 46"/>
                      <a:gd name="T14" fmla="*/ 1 w 65"/>
                      <a:gd name="T15" fmla="*/ 1 h 46"/>
                      <a:gd name="T16" fmla="*/ 1 w 65"/>
                      <a:gd name="T17" fmla="*/ 1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 h 47"/>
                      <a:gd name="T2" fmla="*/ 1 w 69"/>
                      <a:gd name="T3" fmla="*/ 1 h 47"/>
                      <a:gd name="T4" fmla="*/ 4 w 69"/>
                      <a:gd name="T5" fmla="*/ 0 h 47"/>
                      <a:gd name="T6" fmla="*/ 5 w 69"/>
                      <a:gd name="T7" fmla="*/ 0 h 47"/>
                      <a:gd name="T8" fmla="*/ 4 w 69"/>
                      <a:gd name="T9" fmla="*/ 1 h 47"/>
                      <a:gd name="T10" fmla="*/ 2 w 69"/>
                      <a:gd name="T11" fmla="*/ 1 h 47"/>
                      <a:gd name="T12" fmla="*/ 2 w 69"/>
                      <a:gd name="T13" fmla="*/ 2 h 47"/>
                      <a:gd name="T14" fmla="*/ 1 w 69"/>
                      <a:gd name="T15" fmla="*/ 2 h 47"/>
                      <a:gd name="T16" fmla="*/ 1 w 69"/>
                      <a:gd name="T17" fmla="*/ 1 h 47"/>
                      <a:gd name="T18" fmla="*/ 0 w 69"/>
                      <a:gd name="T19" fmla="*/ 1 h 47"/>
                      <a:gd name="T20" fmla="*/ 0 w 69"/>
                      <a:gd name="T21" fmla="*/ 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 w 355"/>
                      <a:gd name="T1" fmla="*/ 0 h 277"/>
                      <a:gd name="T2" fmla="*/ 3 w 355"/>
                      <a:gd name="T3" fmla="*/ 1 h 277"/>
                      <a:gd name="T4" fmla="*/ 4 w 355"/>
                      <a:gd name="T5" fmla="*/ 1 h 277"/>
                      <a:gd name="T6" fmla="*/ 6 w 355"/>
                      <a:gd name="T7" fmla="*/ 2 h 277"/>
                      <a:gd name="T8" fmla="*/ 7 w 355"/>
                      <a:gd name="T9" fmla="*/ 2 h 277"/>
                      <a:gd name="T10" fmla="*/ 9 w 355"/>
                      <a:gd name="T11" fmla="*/ 4 h 277"/>
                      <a:gd name="T12" fmla="*/ 11 w 355"/>
                      <a:gd name="T13" fmla="*/ 5 h 277"/>
                      <a:gd name="T14" fmla="*/ 11 w 355"/>
                      <a:gd name="T15" fmla="*/ 5 h 277"/>
                      <a:gd name="T16" fmla="*/ 12 w 355"/>
                      <a:gd name="T17" fmla="*/ 6 h 277"/>
                      <a:gd name="T18" fmla="*/ 14 w 355"/>
                      <a:gd name="T19" fmla="*/ 6 h 277"/>
                      <a:gd name="T20" fmla="*/ 13 w 355"/>
                      <a:gd name="T21" fmla="*/ 7 h 277"/>
                      <a:gd name="T22" fmla="*/ 14 w 355"/>
                      <a:gd name="T23" fmla="*/ 8 h 277"/>
                      <a:gd name="T24" fmla="*/ 15 w 355"/>
                      <a:gd name="T25" fmla="*/ 9 h 277"/>
                      <a:gd name="T26" fmla="*/ 17 w 355"/>
                      <a:gd name="T27" fmla="*/ 9 h 277"/>
                      <a:gd name="T28" fmla="*/ 18 w 355"/>
                      <a:gd name="T29" fmla="*/ 9 h 277"/>
                      <a:gd name="T30" fmla="*/ 20 w 355"/>
                      <a:gd name="T31" fmla="*/ 9 h 277"/>
                      <a:gd name="T32" fmla="*/ 21 w 355"/>
                      <a:gd name="T33" fmla="*/ 9 h 277"/>
                      <a:gd name="T34" fmla="*/ 23 w 355"/>
                      <a:gd name="T35" fmla="*/ 10 h 277"/>
                      <a:gd name="T36" fmla="*/ 24 w 355"/>
                      <a:gd name="T37" fmla="*/ 10 h 277"/>
                      <a:gd name="T38" fmla="*/ 27 w 355"/>
                      <a:gd name="T39" fmla="*/ 10 h 277"/>
                      <a:gd name="T40" fmla="*/ 26 w 355"/>
                      <a:gd name="T41" fmla="*/ 10 h 277"/>
                      <a:gd name="T42" fmla="*/ 25 w 355"/>
                      <a:gd name="T43" fmla="*/ 10 h 277"/>
                      <a:gd name="T44" fmla="*/ 23 w 355"/>
                      <a:gd name="T45" fmla="*/ 10 h 277"/>
                      <a:gd name="T46" fmla="*/ 22 w 355"/>
                      <a:gd name="T47" fmla="*/ 10 h 277"/>
                      <a:gd name="T48" fmla="*/ 20 w 355"/>
                      <a:gd name="T49" fmla="*/ 10 h 277"/>
                      <a:gd name="T50" fmla="*/ 18 w 355"/>
                      <a:gd name="T51" fmla="*/ 10 h 277"/>
                      <a:gd name="T52" fmla="*/ 13 w 355"/>
                      <a:gd name="T53" fmla="*/ 9 h 277"/>
                      <a:gd name="T54" fmla="*/ 12 w 355"/>
                      <a:gd name="T55" fmla="*/ 8 h 277"/>
                      <a:gd name="T56" fmla="*/ 10 w 355"/>
                      <a:gd name="T57" fmla="*/ 7 h 277"/>
                      <a:gd name="T58" fmla="*/ 9 w 355"/>
                      <a:gd name="T59" fmla="*/ 7 h 277"/>
                      <a:gd name="T60" fmla="*/ 7 w 355"/>
                      <a:gd name="T61" fmla="*/ 6 h 277"/>
                      <a:gd name="T62" fmla="*/ 5 w 355"/>
                      <a:gd name="T63" fmla="*/ 4 h 277"/>
                      <a:gd name="T64" fmla="*/ 5 w 355"/>
                      <a:gd name="T65" fmla="*/ 4 h 277"/>
                      <a:gd name="T66" fmla="*/ 5 w 355"/>
                      <a:gd name="T67" fmla="*/ 4 h 277"/>
                      <a:gd name="T68" fmla="*/ 4 w 355"/>
                      <a:gd name="T69" fmla="*/ 3 h 277"/>
                      <a:gd name="T70" fmla="*/ 3 w 355"/>
                      <a:gd name="T71" fmla="*/ 2 h 277"/>
                      <a:gd name="T72" fmla="*/ 2 w 355"/>
                      <a:gd name="T73" fmla="*/ 1 h 277"/>
                      <a:gd name="T74" fmla="*/ 0 w 355"/>
                      <a:gd name="T75" fmla="*/ 1 h 277"/>
                      <a:gd name="T76" fmla="*/ 1 w 355"/>
                      <a:gd name="T77" fmla="*/ 0 h 277"/>
                      <a:gd name="T78" fmla="*/ 1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4 w 156"/>
                      <a:gd name="T1" fmla="*/ 2 h 206"/>
                      <a:gd name="T2" fmla="*/ 5 w 156"/>
                      <a:gd name="T3" fmla="*/ 2 h 206"/>
                      <a:gd name="T4" fmla="*/ 5 w 156"/>
                      <a:gd name="T5" fmla="*/ 2 h 206"/>
                      <a:gd name="T6" fmla="*/ 6 w 156"/>
                      <a:gd name="T7" fmla="*/ 2 h 206"/>
                      <a:gd name="T8" fmla="*/ 9 w 156"/>
                      <a:gd name="T9" fmla="*/ 1 h 206"/>
                      <a:gd name="T10" fmla="*/ 9 w 156"/>
                      <a:gd name="T11" fmla="*/ 0 h 206"/>
                      <a:gd name="T12" fmla="*/ 10 w 156"/>
                      <a:gd name="T13" fmla="*/ 0 h 206"/>
                      <a:gd name="T14" fmla="*/ 12 w 156"/>
                      <a:gd name="T15" fmla="*/ 1 h 206"/>
                      <a:gd name="T16" fmla="*/ 12 w 156"/>
                      <a:gd name="T17" fmla="*/ 2 h 206"/>
                      <a:gd name="T18" fmla="*/ 10 w 156"/>
                      <a:gd name="T19" fmla="*/ 2 h 206"/>
                      <a:gd name="T20" fmla="*/ 10 w 156"/>
                      <a:gd name="T21" fmla="*/ 3 h 206"/>
                      <a:gd name="T22" fmla="*/ 11 w 156"/>
                      <a:gd name="T23" fmla="*/ 4 h 206"/>
                      <a:gd name="T24" fmla="*/ 12 w 156"/>
                      <a:gd name="T25" fmla="*/ 5 h 206"/>
                      <a:gd name="T26" fmla="*/ 10 w 156"/>
                      <a:gd name="T27" fmla="*/ 5 h 206"/>
                      <a:gd name="T28" fmla="*/ 9 w 156"/>
                      <a:gd name="T29" fmla="*/ 5 h 206"/>
                      <a:gd name="T30" fmla="*/ 8 w 156"/>
                      <a:gd name="T31" fmla="*/ 6 h 206"/>
                      <a:gd name="T32" fmla="*/ 8 w 156"/>
                      <a:gd name="T33" fmla="*/ 7 h 206"/>
                      <a:gd name="T34" fmla="*/ 7 w 156"/>
                      <a:gd name="T35" fmla="*/ 7 h 206"/>
                      <a:gd name="T36" fmla="*/ 6 w 156"/>
                      <a:gd name="T37" fmla="*/ 7 h 206"/>
                      <a:gd name="T38" fmla="*/ 6 w 156"/>
                      <a:gd name="T39" fmla="*/ 7 h 206"/>
                      <a:gd name="T40" fmla="*/ 6 w 156"/>
                      <a:gd name="T41" fmla="*/ 7 h 206"/>
                      <a:gd name="T42" fmla="*/ 5 w 156"/>
                      <a:gd name="T43" fmla="*/ 7 h 206"/>
                      <a:gd name="T44" fmla="*/ 3 w 156"/>
                      <a:gd name="T45" fmla="*/ 7 h 206"/>
                      <a:gd name="T46" fmla="*/ 2 w 156"/>
                      <a:gd name="T47" fmla="*/ 7 h 206"/>
                      <a:gd name="T48" fmla="*/ 1 w 156"/>
                      <a:gd name="T49" fmla="*/ 5 h 206"/>
                      <a:gd name="T50" fmla="*/ 0 w 156"/>
                      <a:gd name="T51" fmla="*/ 5 h 206"/>
                      <a:gd name="T52" fmla="*/ 0 w 156"/>
                      <a:gd name="T53" fmla="*/ 4 h 206"/>
                      <a:gd name="T54" fmla="*/ 2 w 156"/>
                      <a:gd name="T55" fmla="*/ 4 h 206"/>
                      <a:gd name="T56" fmla="*/ 3 w 156"/>
                      <a:gd name="T57" fmla="*/ 4 h 206"/>
                      <a:gd name="T58" fmla="*/ 3 w 156"/>
                      <a:gd name="T59" fmla="*/ 3 h 206"/>
                      <a:gd name="T60" fmla="*/ 4 w 156"/>
                      <a:gd name="T61" fmla="*/ 3 h 206"/>
                      <a:gd name="T62" fmla="*/ 4 w 156"/>
                      <a:gd name="T63" fmla="*/ 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1 h 38"/>
                      <a:gd name="T2" fmla="*/ 1 w 109"/>
                      <a:gd name="T3" fmla="*/ 0 h 38"/>
                      <a:gd name="T4" fmla="*/ 4 w 109"/>
                      <a:gd name="T5" fmla="*/ 1 h 38"/>
                      <a:gd name="T6" fmla="*/ 6 w 109"/>
                      <a:gd name="T7" fmla="*/ 1 h 38"/>
                      <a:gd name="T8" fmla="*/ 7 w 109"/>
                      <a:gd name="T9" fmla="*/ 0 h 38"/>
                      <a:gd name="T10" fmla="*/ 6 w 109"/>
                      <a:gd name="T11" fmla="*/ 1 h 38"/>
                      <a:gd name="T12" fmla="*/ 5 w 109"/>
                      <a:gd name="T13" fmla="*/ 1 h 38"/>
                      <a:gd name="T14" fmla="*/ 3 w 109"/>
                      <a:gd name="T15" fmla="*/ 1 h 38"/>
                      <a:gd name="T16" fmla="*/ 1 w 109"/>
                      <a:gd name="T17" fmla="*/ 1 h 38"/>
                      <a:gd name="T18" fmla="*/ 0 w 109"/>
                      <a:gd name="T19" fmla="*/ 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1 h 104"/>
                      <a:gd name="T2" fmla="*/ 1 w 76"/>
                      <a:gd name="T3" fmla="*/ 0 h 104"/>
                      <a:gd name="T4" fmla="*/ 3 w 76"/>
                      <a:gd name="T5" fmla="*/ 1 h 104"/>
                      <a:gd name="T6" fmla="*/ 5 w 76"/>
                      <a:gd name="T7" fmla="*/ 0 h 104"/>
                      <a:gd name="T8" fmla="*/ 3 w 76"/>
                      <a:gd name="T9" fmla="*/ 1 h 104"/>
                      <a:gd name="T10" fmla="*/ 4 w 76"/>
                      <a:gd name="T11" fmla="*/ 2 h 104"/>
                      <a:gd name="T12" fmla="*/ 4 w 76"/>
                      <a:gd name="T13" fmla="*/ 2 h 104"/>
                      <a:gd name="T14" fmla="*/ 3 w 76"/>
                      <a:gd name="T15" fmla="*/ 3 h 104"/>
                      <a:gd name="T16" fmla="*/ 3 w 76"/>
                      <a:gd name="T17" fmla="*/ 2 h 104"/>
                      <a:gd name="T18" fmla="*/ 2 w 76"/>
                      <a:gd name="T19" fmla="*/ 2 h 104"/>
                      <a:gd name="T20" fmla="*/ 2 w 76"/>
                      <a:gd name="T21" fmla="*/ 2 h 104"/>
                      <a:gd name="T22" fmla="*/ 2 w 76"/>
                      <a:gd name="T23" fmla="*/ 3 h 104"/>
                      <a:gd name="T24" fmla="*/ 1 w 76"/>
                      <a:gd name="T25" fmla="*/ 4 h 104"/>
                      <a:gd name="T26" fmla="*/ 1 w 76"/>
                      <a:gd name="T27" fmla="*/ 4 h 104"/>
                      <a:gd name="T28" fmla="*/ 0 w 76"/>
                      <a:gd name="T29" fmla="*/ 3 h 104"/>
                      <a:gd name="T30" fmla="*/ 0 w 76"/>
                      <a:gd name="T31" fmla="*/ 2 h 104"/>
                      <a:gd name="T32" fmla="*/ 0 w 76"/>
                      <a:gd name="T33" fmla="*/ 1 h 104"/>
                      <a:gd name="T34" fmla="*/ 0 w 76"/>
                      <a:gd name="T35" fmla="*/ 1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1 h 61"/>
                      <a:gd name="T2" fmla="*/ 1 w 37"/>
                      <a:gd name="T3" fmla="*/ 0 h 61"/>
                      <a:gd name="T4" fmla="*/ 1 w 37"/>
                      <a:gd name="T5" fmla="*/ 1 h 61"/>
                      <a:gd name="T6" fmla="*/ 3 w 37"/>
                      <a:gd name="T7" fmla="*/ 1 h 61"/>
                      <a:gd name="T8" fmla="*/ 1 w 37"/>
                      <a:gd name="T9" fmla="*/ 2 h 61"/>
                      <a:gd name="T10" fmla="*/ 0 w 37"/>
                      <a:gd name="T11" fmla="*/ 2 h 61"/>
                      <a:gd name="T12" fmla="*/ 0 w 37"/>
                      <a:gd name="T13" fmla="*/ 1 h 61"/>
                      <a:gd name="T14" fmla="*/ 0 w 37"/>
                      <a:gd name="T15" fmla="*/ 1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2 w 49"/>
                      <a:gd name="T3" fmla="*/ 0 h 29"/>
                      <a:gd name="T4" fmla="*/ 3 w 49"/>
                      <a:gd name="T5" fmla="*/ 1 h 29"/>
                      <a:gd name="T6" fmla="*/ 2 w 49"/>
                      <a:gd name="T7" fmla="*/ 1 h 29"/>
                      <a:gd name="T8" fmla="*/ 0 w 49"/>
                      <a:gd name="T9" fmla="*/ 1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 w 61"/>
                      <a:gd name="T1" fmla="*/ 2 h 48"/>
                      <a:gd name="T2" fmla="*/ 1 w 61"/>
                      <a:gd name="T3" fmla="*/ 1 h 48"/>
                      <a:gd name="T4" fmla="*/ 0 w 61"/>
                      <a:gd name="T5" fmla="*/ 1 h 48"/>
                      <a:gd name="T6" fmla="*/ 1 w 61"/>
                      <a:gd name="T7" fmla="*/ 0 h 48"/>
                      <a:gd name="T8" fmla="*/ 2 w 61"/>
                      <a:gd name="T9" fmla="*/ 0 h 48"/>
                      <a:gd name="T10" fmla="*/ 4 w 61"/>
                      <a:gd name="T11" fmla="*/ 0 h 48"/>
                      <a:gd name="T12" fmla="*/ 4 w 61"/>
                      <a:gd name="T13" fmla="*/ 1 h 48"/>
                      <a:gd name="T14" fmla="*/ 5 w 61"/>
                      <a:gd name="T15" fmla="*/ 1 h 48"/>
                      <a:gd name="T16" fmla="*/ 3 w 61"/>
                      <a:gd name="T17" fmla="*/ 2 h 48"/>
                      <a:gd name="T18" fmla="*/ 2 w 61"/>
                      <a:gd name="T19" fmla="*/ 2 h 48"/>
                      <a:gd name="T20" fmla="*/ 2 w 61"/>
                      <a:gd name="T21" fmla="*/ 2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 w 286"/>
                      <a:gd name="T1" fmla="*/ 1 h 182"/>
                      <a:gd name="T2" fmla="*/ 3 w 286"/>
                      <a:gd name="T3" fmla="*/ 1 h 182"/>
                      <a:gd name="T4" fmla="*/ 2 w 286"/>
                      <a:gd name="T5" fmla="*/ 1 h 182"/>
                      <a:gd name="T6" fmla="*/ 0 w 286"/>
                      <a:gd name="T7" fmla="*/ 1 h 182"/>
                      <a:gd name="T8" fmla="*/ 1 w 286"/>
                      <a:gd name="T9" fmla="*/ 2 h 182"/>
                      <a:gd name="T10" fmla="*/ 1 w 286"/>
                      <a:gd name="T11" fmla="*/ 2 h 182"/>
                      <a:gd name="T12" fmla="*/ 2 w 286"/>
                      <a:gd name="T13" fmla="*/ 2 h 182"/>
                      <a:gd name="T14" fmla="*/ 3 w 286"/>
                      <a:gd name="T15" fmla="*/ 2 h 182"/>
                      <a:gd name="T16" fmla="*/ 4 w 286"/>
                      <a:gd name="T17" fmla="*/ 2 h 182"/>
                      <a:gd name="T18" fmla="*/ 6 w 286"/>
                      <a:gd name="T19" fmla="*/ 2 h 182"/>
                      <a:gd name="T20" fmla="*/ 7 w 286"/>
                      <a:gd name="T21" fmla="*/ 3 h 182"/>
                      <a:gd name="T22" fmla="*/ 8 w 286"/>
                      <a:gd name="T23" fmla="*/ 4 h 182"/>
                      <a:gd name="T24" fmla="*/ 8 w 286"/>
                      <a:gd name="T25" fmla="*/ 5 h 182"/>
                      <a:gd name="T26" fmla="*/ 8 w 286"/>
                      <a:gd name="T27" fmla="*/ 5 h 182"/>
                      <a:gd name="T28" fmla="*/ 9 w 286"/>
                      <a:gd name="T29" fmla="*/ 5 h 182"/>
                      <a:gd name="T30" fmla="*/ 11 w 286"/>
                      <a:gd name="T31" fmla="*/ 5 h 182"/>
                      <a:gd name="T32" fmla="*/ 13 w 286"/>
                      <a:gd name="T33" fmla="*/ 6 h 182"/>
                      <a:gd name="T34" fmla="*/ 14 w 286"/>
                      <a:gd name="T35" fmla="*/ 5 h 182"/>
                      <a:gd name="T36" fmla="*/ 13 w 286"/>
                      <a:gd name="T37" fmla="*/ 5 h 182"/>
                      <a:gd name="T38" fmla="*/ 14 w 286"/>
                      <a:gd name="T39" fmla="*/ 5 h 182"/>
                      <a:gd name="T40" fmla="*/ 15 w 286"/>
                      <a:gd name="T41" fmla="*/ 4 h 182"/>
                      <a:gd name="T42" fmla="*/ 16 w 286"/>
                      <a:gd name="T43" fmla="*/ 5 h 182"/>
                      <a:gd name="T44" fmla="*/ 17 w 286"/>
                      <a:gd name="T45" fmla="*/ 5 h 182"/>
                      <a:gd name="T46" fmla="*/ 19 w 286"/>
                      <a:gd name="T47" fmla="*/ 6 h 182"/>
                      <a:gd name="T48" fmla="*/ 20 w 286"/>
                      <a:gd name="T49" fmla="*/ 7 h 182"/>
                      <a:gd name="T50" fmla="*/ 22 w 286"/>
                      <a:gd name="T51" fmla="*/ 6 h 182"/>
                      <a:gd name="T52" fmla="*/ 21 w 286"/>
                      <a:gd name="T53" fmla="*/ 6 h 182"/>
                      <a:gd name="T54" fmla="*/ 20 w 286"/>
                      <a:gd name="T55" fmla="*/ 5 h 182"/>
                      <a:gd name="T56" fmla="*/ 20 w 286"/>
                      <a:gd name="T57" fmla="*/ 5 h 182"/>
                      <a:gd name="T58" fmla="*/ 19 w 286"/>
                      <a:gd name="T59" fmla="*/ 5 h 182"/>
                      <a:gd name="T60" fmla="*/ 18 w 286"/>
                      <a:gd name="T61" fmla="*/ 4 h 182"/>
                      <a:gd name="T62" fmla="*/ 19 w 286"/>
                      <a:gd name="T63" fmla="*/ 4 h 182"/>
                      <a:gd name="T64" fmla="*/ 17 w 286"/>
                      <a:gd name="T65" fmla="*/ 3 h 182"/>
                      <a:gd name="T66" fmla="*/ 16 w 286"/>
                      <a:gd name="T67" fmla="*/ 3 h 182"/>
                      <a:gd name="T68" fmla="*/ 15 w 286"/>
                      <a:gd name="T69" fmla="*/ 2 h 182"/>
                      <a:gd name="T70" fmla="*/ 13 w 286"/>
                      <a:gd name="T71" fmla="*/ 1 h 182"/>
                      <a:gd name="T72" fmla="*/ 12 w 286"/>
                      <a:gd name="T73" fmla="*/ 1 h 182"/>
                      <a:gd name="T74" fmla="*/ 9 w 286"/>
                      <a:gd name="T75" fmla="*/ 1 h 182"/>
                      <a:gd name="T76" fmla="*/ 8 w 286"/>
                      <a:gd name="T77" fmla="*/ 0 h 182"/>
                      <a:gd name="T78" fmla="*/ 7 w 286"/>
                      <a:gd name="T79" fmla="*/ 0 h 182"/>
                      <a:gd name="T80" fmla="*/ 6 w 286"/>
                      <a:gd name="T81" fmla="*/ 0 h 182"/>
                      <a:gd name="T82" fmla="*/ 4 w 286"/>
                      <a:gd name="T83" fmla="*/ 1 h 182"/>
                      <a:gd name="T84" fmla="*/ 4 w 286"/>
                      <a:gd name="T85" fmla="*/ 1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2 h 78"/>
                      <a:gd name="T2" fmla="*/ 2 w 78"/>
                      <a:gd name="T3" fmla="*/ 2 h 78"/>
                      <a:gd name="T4" fmla="*/ 3 w 78"/>
                      <a:gd name="T5" fmla="*/ 2 h 78"/>
                      <a:gd name="T6" fmla="*/ 4 w 78"/>
                      <a:gd name="T7" fmla="*/ 1 h 78"/>
                      <a:gd name="T8" fmla="*/ 3 w 78"/>
                      <a:gd name="T9" fmla="*/ 1 h 78"/>
                      <a:gd name="T10" fmla="*/ 3 w 78"/>
                      <a:gd name="T11" fmla="*/ 0 h 78"/>
                      <a:gd name="T12" fmla="*/ 6 w 78"/>
                      <a:gd name="T13" fmla="*/ 1 h 78"/>
                      <a:gd name="T14" fmla="*/ 5 w 78"/>
                      <a:gd name="T15" fmla="*/ 2 h 78"/>
                      <a:gd name="T16" fmla="*/ 3 w 78"/>
                      <a:gd name="T17" fmla="*/ 3 h 78"/>
                      <a:gd name="T18" fmla="*/ 1 w 78"/>
                      <a:gd name="T19" fmla="*/ 2 h 78"/>
                      <a:gd name="T20" fmla="*/ 0 w 78"/>
                      <a:gd name="T21" fmla="*/ 2 h 78"/>
                      <a:gd name="T22" fmla="*/ 0 w 78"/>
                      <a:gd name="T23" fmla="*/ 2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1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1 h 22"/>
                      <a:gd name="T2" fmla="*/ 1 w 26"/>
                      <a:gd name="T3" fmla="*/ 0 h 22"/>
                      <a:gd name="T4" fmla="*/ 1 w 26"/>
                      <a:gd name="T5" fmla="*/ 1 h 22"/>
                      <a:gd name="T6" fmla="*/ 0 w 26"/>
                      <a:gd name="T7" fmla="*/ 1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1 w 20"/>
                      <a:gd name="T3" fmla="*/ 0 h 15"/>
                      <a:gd name="T4" fmla="*/ 1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1 w 20"/>
                      <a:gd name="T3" fmla="*/ 0 h 15"/>
                      <a:gd name="T4" fmla="*/ 1 w 20"/>
                      <a:gd name="T5" fmla="*/ 1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2 h 80"/>
                      <a:gd name="T2" fmla="*/ 1 w 80"/>
                      <a:gd name="T3" fmla="*/ 1 h 80"/>
                      <a:gd name="T4" fmla="*/ 2 w 80"/>
                      <a:gd name="T5" fmla="*/ 1 h 80"/>
                      <a:gd name="T6" fmla="*/ 4 w 80"/>
                      <a:gd name="T7" fmla="*/ 1 h 80"/>
                      <a:gd name="T8" fmla="*/ 5 w 80"/>
                      <a:gd name="T9" fmla="*/ 0 h 80"/>
                      <a:gd name="T10" fmla="*/ 6 w 80"/>
                      <a:gd name="T11" fmla="*/ 2 h 80"/>
                      <a:gd name="T12" fmla="*/ 6 w 80"/>
                      <a:gd name="T13" fmla="*/ 2 h 80"/>
                      <a:gd name="T14" fmla="*/ 4 w 80"/>
                      <a:gd name="T15" fmla="*/ 2 h 80"/>
                      <a:gd name="T16" fmla="*/ 4 w 80"/>
                      <a:gd name="T17" fmla="*/ 3 h 80"/>
                      <a:gd name="T18" fmla="*/ 3 w 80"/>
                      <a:gd name="T19" fmla="*/ 3 h 80"/>
                      <a:gd name="T20" fmla="*/ 3 w 80"/>
                      <a:gd name="T21" fmla="*/ 2 h 80"/>
                      <a:gd name="T22" fmla="*/ 3 w 80"/>
                      <a:gd name="T23" fmla="*/ 1 h 80"/>
                      <a:gd name="T24" fmla="*/ 2 w 80"/>
                      <a:gd name="T25" fmla="*/ 2 h 80"/>
                      <a:gd name="T26" fmla="*/ 0 w 80"/>
                      <a:gd name="T27" fmla="*/ 2 h 80"/>
                      <a:gd name="T28" fmla="*/ 0 w 80"/>
                      <a:gd name="T29" fmla="*/ 2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 w 94"/>
                      <a:gd name="T1" fmla="*/ 4 h 174"/>
                      <a:gd name="T2" fmla="*/ 2 w 94"/>
                      <a:gd name="T3" fmla="*/ 5 h 174"/>
                      <a:gd name="T4" fmla="*/ 3 w 94"/>
                      <a:gd name="T5" fmla="*/ 4 h 174"/>
                      <a:gd name="T6" fmla="*/ 4 w 94"/>
                      <a:gd name="T7" fmla="*/ 4 h 174"/>
                      <a:gd name="T8" fmla="*/ 4 w 94"/>
                      <a:gd name="T9" fmla="*/ 5 h 174"/>
                      <a:gd name="T10" fmla="*/ 5 w 94"/>
                      <a:gd name="T11" fmla="*/ 5 h 174"/>
                      <a:gd name="T12" fmla="*/ 6 w 94"/>
                      <a:gd name="T13" fmla="*/ 5 h 174"/>
                      <a:gd name="T14" fmla="*/ 5 w 94"/>
                      <a:gd name="T15" fmla="*/ 5 h 174"/>
                      <a:gd name="T16" fmla="*/ 6 w 94"/>
                      <a:gd name="T17" fmla="*/ 6 h 174"/>
                      <a:gd name="T18" fmla="*/ 6 w 94"/>
                      <a:gd name="T19" fmla="*/ 6 h 174"/>
                      <a:gd name="T20" fmla="*/ 6 w 94"/>
                      <a:gd name="T21" fmla="*/ 4 h 174"/>
                      <a:gd name="T22" fmla="*/ 5 w 94"/>
                      <a:gd name="T23" fmla="*/ 4 h 174"/>
                      <a:gd name="T24" fmla="*/ 4 w 94"/>
                      <a:gd name="T25" fmla="*/ 3 h 174"/>
                      <a:gd name="T26" fmla="*/ 3 w 94"/>
                      <a:gd name="T27" fmla="*/ 3 h 174"/>
                      <a:gd name="T28" fmla="*/ 3 w 94"/>
                      <a:gd name="T29" fmla="*/ 3 h 174"/>
                      <a:gd name="T30" fmla="*/ 3 w 94"/>
                      <a:gd name="T31" fmla="*/ 2 h 174"/>
                      <a:gd name="T32" fmla="*/ 3 w 94"/>
                      <a:gd name="T33" fmla="*/ 0 h 174"/>
                      <a:gd name="T34" fmla="*/ 1 w 94"/>
                      <a:gd name="T35" fmla="*/ 1 h 174"/>
                      <a:gd name="T36" fmla="*/ 0 w 94"/>
                      <a:gd name="T37" fmla="*/ 2 h 174"/>
                      <a:gd name="T38" fmla="*/ 1 w 94"/>
                      <a:gd name="T39" fmla="*/ 3 h 174"/>
                      <a:gd name="T40" fmla="*/ 1 w 94"/>
                      <a:gd name="T41" fmla="*/ 4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1 h 50"/>
                      <a:gd name="T2" fmla="*/ 1 w 32"/>
                      <a:gd name="T3" fmla="*/ 0 h 50"/>
                      <a:gd name="T4" fmla="*/ 2 w 32"/>
                      <a:gd name="T5" fmla="*/ 1 h 50"/>
                      <a:gd name="T6" fmla="*/ 2 w 32"/>
                      <a:gd name="T7" fmla="*/ 1 h 50"/>
                      <a:gd name="T8" fmla="*/ 2 w 32"/>
                      <a:gd name="T9" fmla="*/ 1 h 50"/>
                      <a:gd name="T10" fmla="*/ 3 w 32"/>
                      <a:gd name="T11" fmla="*/ 1 h 50"/>
                      <a:gd name="T12" fmla="*/ 2 w 32"/>
                      <a:gd name="T13" fmla="*/ 2 h 50"/>
                      <a:gd name="T14" fmla="*/ 0 w 32"/>
                      <a:gd name="T15" fmla="*/ 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2 h 50"/>
                      <a:gd name="T2" fmla="*/ 2 w 43"/>
                      <a:gd name="T3" fmla="*/ 1 h 50"/>
                      <a:gd name="T4" fmla="*/ 3 w 43"/>
                      <a:gd name="T5" fmla="*/ 0 h 50"/>
                      <a:gd name="T6" fmla="*/ 2 w 43"/>
                      <a:gd name="T7" fmla="*/ 1 h 50"/>
                      <a:gd name="T8" fmla="*/ 0 w 43"/>
                      <a:gd name="T9" fmla="*/ 2 h 50"/>
                      <a:gd name="T10" fmla="*/ 0 w 43"/>
                      <a:gd name="T11" fmla="*/ 2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5 w 471"/>
                      <a:gd name="T1" fmla="*/ 72 h 281"/>
                      <a:gd name="T2" fmla="*/ 6 w 471"/>
                      <a:gd name="T3" fmla="*/ 64 h 281"/>
                      <a:gd name="T4" fmla="*/ 6 w 471"/>
                      <a:gd name="T5" fmla="*/ 63 h 281"/>
                      <a:gd name="T6" fmla="*/ 4 w 471"/>
                      <a:gd name="T7" fmla="*/ 57 h 281"/>
                      <a:gd name="T8" fmla="*/ 1 w 471"/>
                      <a:gd name="T9" fmla="*/ 55 h 281"/>
                      <a:gd name="T10" fmla="*/ 0 w 471"/>
                      <a:gd name="T11" fmla="*/ 50 h 281"/>
                      <a:gd name="T12" fmla="*/ 3 w 471"/>
                      <a:gd name="T13" fmla="*/ 47 h 281"/>
                      <a:gd name="T14" fmla="*/ 2 w 471"/>
                      <a:gd name="T15" fmla="*/ 43 h 281"/>
                      <a:gd name="T16" fmla="*/ 1 w 471"/>
                      <a:gd name="T17" fmla="*/ 41 h 281"/>
                      <a:gd name="T18" fmla="*/ 7 w 471"/>
                      <a:gd name="T19" fmla="*/ 31 h 281"/>
                      <a:gd name="T20" fmla="*/ 11 w 471"/>
                      <a:gd name="T21" fmla="*/ 25 h 281"/>
                      <a:gd name="T22" fmla="*/ 11 w 471"/>
                      <a:gd name="T23" fmla="*/ 18 h 281"/>
                      <a:gd name="T24" fmla="*/ 6 w 471"/>
                      <a:gd name="T25" fmla="*/ 11 h 281"/>
                      <a:gd name="T26" fmla="*/ 5 w 471"/>
                      <a:gd name="T27" fmla="*/ 8 h 281"/>
                      <a:gd name="T28" fmla="*/ 7 w 471"/>
                      <a:gd name="T29" fmla="*/ 10 h 281"/>
                      <a:gd name="T30" fmla="*/ 12 w 471"/>
                      <a:gd name="T31" fmla="*/ 9 h 281"/>
                      <a:gd name="T32" fmla="*/ 17 w 471"/>
                      <a:gd name="T33" fmla="*/ 3 h 281"/>
                      <a:gd name="T34" fmla="*/ 21 w 471"/>
                      <a:gd name="T35" fmla="*/ 0 h 281"/>
                      <a:gd name="T36" fmla="*/ 23 w 471"/>
                      <a:gd name="T37" fmla="*/ 1 h 281"/>
                      <a:gd name="T38" fmla="*/ 23 w 471"/>
                      <a:gd name="T39" fmla="*/ 3 h 281"/>
                      <a:gd name="T40" fmla="*/ 25 w 471"/>
                      <a:gd name="T41" fmla="*/ 1 h 281"/>
                      <a:gd name="T42" fmla="*/ 28 w 471"/>
                      <a:gd name="T43" fmla="*/ 2 h 281"/>
                      <a:gd name="T44" fmla="*/ 30 w 471"/>
                      <a:gd name="T45" fmla="*/ 3 h 281"/>
                      <a:gd name="T46" fmla="*/ 36 w 471"/>
                      <a:gd name="T47" fmla="*/ 4 h 281"/>
                      <a:gd name="T48" fmla="*/ 39 w 471"/>
                      <a:gd name="T49" fmla="*/ 6 h 281"/>
                      <a:gd name="T50" fmla="*/ 43 w 471"/>
                      <a:gd name="T51" fmla="*/ 4 h 281"/>
                      <a:gd name="T52" fmla="*/ 44 w 471"/>
                      <a:gd name="T53" fmla="*/ 4 h 281"/>
                      <a:gd name="T54" fmla="*/ 50 w 471"/>
                      <a:gd name="T55" fmla="*/ 4 h 281"/>
                      <a:gd name="T56" fmla="*/ 54 w 471"/>
                      <a:gd name="T57" fmla="*/ 8 h 281"/>
                      <a:gd name="T58" fmla="*/ 59 w 471"/>
                      <a:gd name="T59" fmla="*/ 15 h 281"/>
                      <a:gd name="T60" fmla="*/ 63 w 471"/>
                      <a:gd name="T61" fmla="*/ 18 h 281"/>
                      <a:gd name="T62" fmla="*/ 65 w 471"/>
                      <a:gd name="T63" fmla="*/ 17 h 281"/>
                      <a:gd name="T64" fmla="*/ 69 w 471"/>
                      <a:gd name="T65" fmla="*/ 17 h 281"/>
                      <a:gd name="T66" fmla="*/ 74 w 471"/>
                      <a:gd name="T67" fmla="*/ 18 h 281"/>
                      <a:gd name="T68" fmla="*/ 77 w 471"/>
                      <a:gd name="T69" fmla="*/ 21 h 281"/>
                      <a:gd name="T70" fmla="*/ 79 w 471"/>
                      <a:gd name="T71" fmla="*/ 23 h 281"/>
                      <a:gd name="T72" fmla="*/ 81 w 471"/>
                      <a:gd name="T73" fmla="*/ 29 h 281"/>
                      <a:gd name="T74" fmla="*/ 83 w 471"/>
                      <a:gd name="T75" fmla="*/ 31 h 281"/>
                      <a:gd name="T76" fmla="*/ 83 w 471"/>
                      <a:gd name="T77" fmla="*/ 32 h 281"/>
                      <a:gd name="T78" fmla="*/ 79 w 471"/>
                      <a:gd name="T79" fmla="*/ 36 h 281"/>
                      <a:gd name="T80" fmla="*/ 83 w 471"/>
                      <a:gd name="T81" fmla="*/ 36 h 281"/>
                      <a:gd name="T82" fmla="*/ 88 w 471"/>
                      <a:gd name="T83" fmla="*/ 40 h 281"/>
                      <a:gd name="T84" fmla="*/ 93 w 471"/>
                      <a:gd name="T85" fmla="*/ 41 h 281"/>
                      <a:gd name="T86" fmla="*/ 97 w 471"/>
                      <a:gd name="T87" fmla="*/ 43 h 281"/>
                      <a:gd name="T88" fmla="*/ 98 w 471"/>
                      <a:gd name="T89" fmla="*/ 45 h 281"/>
                      <a:gd name="T90" fmla="*/ 98 w 471"/>
                      <a:gd name="T91" fmla="*/ 45 h 281"/>
                      <a:gd name="T92" fmla="*/ 101 w 471"/>
                      <a:gd name="T93" fmla="*/ 45 h 281"/>
                      <a:gd name="T94" fmla="*/ 102 w 471"/>
                      <a:gd name="T95" fmla="*/ 44 h 281"/>
                      <a:gd name="T96" fmla="*/ 112 w 471"/>
                      <a:gd name="T97" fmla="*/ 48 h 281"/>
                      <a:gd name="T98" fmla="*/ 114 w 471"/>
                      <a:gd name="T99" fmla="*/ 52 h 281"/>
                      <a:gd name="T100" fmla="*/ 119 w 471"/>
                      <a:gd name="T101" fmla="*/ 52 h 281"/>
                      <a:gd name="T102" fmla="*/ 121 w 471"/>
                      <a:gd name="T103" fmla="*/ 55 h 281"/>
                      <a:gd name="T104" fmla="*/ 116 w 471"/>
                      <a:gd name="T105" fmla="*/ 66 h 281"/>
                      <a:gd name="T106" fmla="*/ 111 w 471"/>
                      <a:gd name="T107" fmla="*/ 73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32 w 984"/>
                      <a:gd name="T1" fmla="*/ 0 h 844"/>
                      <a:gd name="T2" fmla="*/ 39 w 984"/>
                      <a:gd name="T3" fmla="*/ 1 h 844"/>
                      <a:gd name="T4" fmla="*/ 43 w 984"/>
                      <a:gd name="T5" fmla="*/ 1 h 844"/>
                      <a:gd name="T6" fmla="*/ 45 w 984"/>
                      <a:gd name="T7" fmla="*/ 5 h 844"/>
                      <a:gd name="T8" fmla="*/ 46 w 984"/>
                      <a:gd name="T9" fmla="*/ 3 h 844"/>
                      <a:gd name="T10" fmla="*/ 47 w 984"/>
                      <a:gd name="T11" fmla="*/ 3 h 844"/>
                      <a:gd name="T12" fmla="*/ 50 w 984"/>
                      <a:gd name="T13" fmla="*/ 5 h 844"/>
                      <a:gd name="T14" fmla="*/ 53 w 984"/>
                      <a:gd name="T15" fmla="*/ 4 h 844"/>
                      <a:gd name="T16" fmla="*/ 55 w 984"/>
                      <a:gd name="T17" fmla="*/ 3 h 844"/>
                      <a:gd name="T18" fmla="*/ 59 w 984"/>
                      <a:gd name="T19" fmla="*/ 0 h 844"/>
                      <a:gd name="T20" fmla="*/ 62 w 984"/>
                      <a:gd name="T21" fmla="*/ 3 h 844"/>
                      <a:gd name="T22" fmla="*/ 62 w 984"/>
                      <a:gd name="T23" fmla="*/ 5 h 844"/>
                      <a:gd name="T24" fmla="*/ 61 w 984"/>
                      <a:gd name="T25" fmla="*/ 6 h 844"/>
                      <a:gd name="T26" fmla="*/ 60 w 984"/>
                      <a:gd name="T27" fmla="*/ 6 h 844"/>
                      <a:gd name="T28" fmla="*/ 59 w 984"/>
                      <a:gd name="T29" fmla="*/ 7 h 844"/>
                      <a:gd name="T30" fmla="*/ 62 w 984"/>
                      <a:gd name="T31" fmla="*/ 8 h 844"/>
                      <a:gd name="T32" fmla="*/ 61 w 984"/>
                      <a:gd name="T33" fmla="*/ 12 h 844"/>
                      <a:gd name="T34" fmla="*/ 64 w 984"/>
                      <a:gd name="T35" fmla="*/ 16 h 844"/>
                      <a:gd name="T36" fmla="*/ 67 w 984"/>
                      <a:gd name="T37" fmla="*/ 17 h 844"/>
                      <a:gd name="T38" fmla="*/ 64 w 984"/>
                      <a:gd name="T39" fmla="*/ 17 h 844"/>
                      <a:gd name="T40" fmla="*/ 58 w 984"/>
                      <a:gd name="T41" fmla="*/ 14 h 844"/>
                      <a:gd name="T42" fmla="*/ 53 w 984"/>
                      <a:gd name="T43" fmla="*/ 15 h 844"/>
                      <a:gd name="T44" fmla="*/ 46 w 984"/>
                      <a:gd name="T45" fmla="*/ 17 h 844"/>
                      <a:gd name="T46" fmla="*/ 50 w 984"/>
                      <a:gd name="T47" fmla="*/ 22 h 844"/>
                      <a:gd name="T48" fmla="*/ 55 w 984"/>
                      <a:gd name="T49" fmla="*/ 23 h 844"/>
                      <a:gd name="T50" fmla="*/ 57 w 984"/>
                      <a:gd name="T51" fmla="*/ 21 h 844"/>
                      <a:gd name="T52" fmla="*/ 60 w 984"/>
                      <a:gd name="T53" fmla="*/ 21 h 844"/>
                      <a:gd name="T54" fmla="*/ 60 w 984"/>
                      <a:gd name="T55" fmla="*/ 24 h 844"/>
                      <a:gd name="T56" fmla="*/ 62 w 984"/>
                      <a:gd name="T57" fmla="*/ 25 h 844"/>
                      <a:gd name="T58" fmla="*/ 65 w 984"/>
                      <a:gd name="T59" fmla="*/ 25 h 844"/>
                      <a:gd name="T60" fmla="*/ 72 w 984"/>
                      <a:gd name="T61" fmla="*/ 31 h 844"/>
                      <a:gd name="T62" fmla="*/ 73 w 984"/>
                      <a:gd name="T63" fmla="*/ 31 h 844"/>
                      <a:gd name="T64" fmla="*/ 68 w 984"/>
                      <a:gd name="T65" fmla="*/ 31 h 844"/>
                      <a:gd name="T66" fmla="*/ 64 w 984"/>
                      <a:gd name="T67" fmla="*/ 29 h 844"/>
                      <a:gd name="T68" fmla="*/ 61 w 984"/>
                      <a:gd name="T69" fmla="*/ 27 h 844"/>
                      <a:gd name="T70" fmla="*/ 55 w 984"/>
                      <a:gd name="T71" fmla="*/ 25 h 844"/>
                      <a:gd name="T72" fmla="*/ 48 w 984"/>
                      <a:gd name="T73" fmla="*/ 24 h 844"/>
                      <a:gd name="T74" fmla="*/ 39 w 984"/>
                      <a:gd name="T75" fmla="*/ 22 h 844"/>
                      <a:gd name="T76" fmla="*/ 36 w 984"/>
                      <a:gd name="T77" fmla="*/ 19 h 844"/>
                      <a:gd name="T78" fmla="*/ 34 w 984"/>
                      <a:gd name="T79" fmla="*/ 17 h 844"/>
                      <a:gd name="T80" fmla="*/ 30 w 984"/>
                      <a:gd name="T81" fmla="*/ 16 h 844"/>
                      <a:gd name="T82" fmla="*/ 26 w 984"/>
                      <a:gd name="T83" fmla="*/ 14 h 844"/>
                      <a:gd name="T84" fmla="*/ 27 w 984"/>
                      <a:gd name="T85" fmla="*/ 16 h 844"/>
                      <a:gd name="T86" fmla="*/ 32 w 984"/>
                      <a:gd name="T87" fmla="*/ 19 h 844"/>
                      <a:gd name="T88" fmla="*/ 33 w 984"/>
                      <a:gd name="T89" fmla="*/ 20 h 844"/>
                      <a:gd name="T90" fmla="*/ 31 w 984"/>
                      <a:gd name="T91" fmla="*/ 19 h 844"/>
                      <a:gd name="T92" fmla="*/ 27 w 984"/>
                      <a:gd name="T93" fmla="*/ 17 h 844"/>
                      <a:gd name="T94" fmla="*/ 24 w 984"/>
                      <a:gd name="T95" fmla="*/ 15 h 844"/>
                      <a:gd name="T96" fmla="*/ 21 w 984"/>
                      <a:gd name="T97" fmla="*/ 13 h 844"/>
                      <a:gd name="T98" fmla="*/ 16 w 984"/>
                      <a:gd name="T99" fmla="*/ 12 h 844"/>
                      <a:gd name="T100" fmla="*/ 12 w 984"/>
                      <a:gd name="T101" fmla="*/ 9 h 844"/>
                      <a:gd name="T102" fmla="*/ 5 w 984"/>
                      <a:gd name="T103" fmla="*/ 2 h 844"/>
                      <a:gd name="T104" fmla="*/ 3 w 984"/>
                      <a:gd name="T105" fmla="*/ 1 h 844"/>
                      <a:gd name="T106" fmla="*/ 4 w 984"/>
                      <a:gd name="T107" fmla="*/ 1 h 844"/>
                      <a:gd name="T108" fmla="*/ 8 w 984"/>
                      <a:gd name="T109" fmla="*/ 3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1 h 48"/>
                      <a:gd name="T2" fmla="*/ 1 w 36"/>
                      <a:gd name="T3" fmla="*/ 2 h 48"/>
                      <a:gd name="T4" fmla="*/ 0 w 36"/>
                      <a:gd name="T5" fmla="*/ 1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1 w 36"/>
                      <a:gd name="T3" fmla="*/ 0 h 37"/>
                      <a:gd name="T4" fmla="*/ 3 w 36"/>
                      <a:gd name="T5" fmla="*/ 1 h 37"/>
                      <a:gd name="T6" fmla="*/ 1 w 36"/>
                      <a:gd name="T7" fmla="*/ 1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2 h 96"/>
                      <a:gd name="T2" fmla="*/ 2 w 170"/>
                      <a:gd name="T3" fmla="*/ 1 h 96"/>
                      <a:gd name="T4" fmla="*/ 4 w 170"/>
                      <a:gd name="T5" fmla="*/ 1 h 96"/>
                      <a:gd name="T6" fmla="*/ 6 w 170"/>
                      <a:gd name="T7" fmla="*/ 0 h 96"/>
                      <a:gd name="T8" fmla="*/ 5 w 170"/>
                      <a:gd name="T9" fmla="*/ 1 h 96"/>
                      <a:gd name="T10" fmla="*/ 10 w 170"/>
                      <a:gd name="T11" fmla="*/ 2 h 96"/>
                      <a:gd name="T12" fmla="*/ 13 w 170"/>
                      <a:gd name="T13" fmla="*/ 3 h 96"/>
                      <a:gd name="T14" fmla="*/ 9 w 170"/>
                      <a:gd name="T15" fmla="*/ 3 h 96"/>
                      <a:gd name="T16" fmla="*/ 7 w 170"/>
                      <a:gd name="T17" fmla="*/ 2 h 96"/>
                      <a:gd name="T18" fmla="*/ 6 w 170"/>
                      <a:gd name="T19" fmla="*/ 2 h 96"/>
                      <a:gd name="T20" fmla="*/ 2 w 170"/>
                      <a:gd name="T21" fmla="*/ 2 h 96"/>
                      <a:gd name="T22" fmla="*/ 0 w 170"/>
                      <a:gd name="T23" fmla="*/ 2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4 w 138"/>
                      <a:gd name="T3" fmla="*/ 0 h 44"/>
                      <a:gd name="T4" fmla="*/ 7 w 138"/>
                      <a:gd name="T5" fmla="*/ 1 h 44"/>
                      <a:gd name="T6" fmla="*/ 9 w 138"/>
                      <a:gd name="T7" fmla="*/ 1 h 44"/>
                      <a:gd name="T8" fmla="*/ 9 w 138"/>
                      <a:gd name="T9" fmla="*/ 2 h 44"/>
                      <a:gd name="T10" fmla="*/ 5 w 138"/>
                      <a:gd name="T11" fmla="*/ 2 h 44"/>
                      <a:gd name="T12" fmla="*/ 0 w 138"/>
                      <a:gd name="T13" fmla="*/ 1 h 44"/>
                      <a:gd name="T14" fmla="*/ 2 w 138"/>
                      <a:gd name="T15" fmla="*/ 1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 w 57"/>
                      <a:gd name="T1" fmla="*/ 1 h 42"/>
                      <a:gd name="T2" fmla="*/ 3 w 57"/>
                      <a:gd name="T3" fmla="*/ 0 h 42"/>
                      <a:gd name="T4" fmla="*/ 1 w 57"/>
                      <a:gd name="T5" fmla="*/ 1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 w 39"/>
                      <a:gd name="T1" fmla="*/ 1 h 52"/>
                      <a:gd name="T2" fmla="*/ 1 w 39"/>
                      <a:gd name="T3" fmla="*/ 0 h 52"/>
                      <a:gd name="T4" fmla="*/ 1 w 39"/>
                      <a:gd name="T5" fmla="*/ 1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2 w 44"/>
                      <a:gd name="T3" fmla="*/ 1 h 80"/>
                      <a:gd name="T4" fmla="*/ 2 w 44"/>
                      <a:gd name="T5" fmla="*/ 2 h 80"/>
                      <a:gd name="T6" fmla="*/ 3 w 44"/>
                      <a:gd name="T7" fmla="*/ 2 h 80"/>
                      <a:gd name="T8" fmla="*/ 2 w 44"/>
                      <a:gd name="T9" fmla="*/ 3 h 80"/>
                      <a:gd name="T10" fmla="*/ 0 w 44"/>
                      <a:gd name="T11" fmla="*/ 1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56 w 323"/>
                      <a:gd name="T1" fmla="*/ 1 h 64"/>
                      <a:gd name="T2" fmla="*/ 59 w 323"/>
                      <a:gd name="T3" fmla="*/ 2 h 64"/>
                      <a:gd name="T4" fmla="*/ 60 w 323"/>
                      <a:gd name="T5" fmla="*/ 0 h 64"/>
                      <a:gd name="T6" fmla="*/ 68 w 323"/>
                      <a:gd name="T7" fmla="*/ 0 h 64"/>
                      <a:gd name="T8" fmla="*/ 74 w 323"/>
                      <a:gd name="T9" fmla="*/ 4 h 64"/>
                      <a:gd name="T10" fmla="*/ 81 w 323"/>
                      <a:gd name="T11" fmla="*/ 3 h 64"/>
                      <a:gd name="T12" fmla="*/ 80 w 323"/>
                      <a:gd name="T13" fmla="*/ 8 h 64"/>
                      <a:gd name="T14" fmla="*/ 76 w 323"/>
                      <a:gd name="T15" fmla="*/ 12 h 64"/>
                      <a:gd name="T16" fmla="*/ 76 w 323"/>
                      <a:gd name="T17" fmla="*/ 8 h 64"/>
                      <a:gd name="T18" fmla="*/ 74 w 323"/>
                      <a:gd name="T19" fmla="*/ 8 h 64"/>
                      <a:gd name="T20" fmla="*/ 71 w 323"/>
                      <a:gd name="T21" fmla="*/ 8 h 64"/>
                      <a:gd name="T22" fmla="*/ 67 w 323"/>
                      <a:gd name="T23" fmla="*/ 5 h 64"/>
                      <a:gd name="T24" fmla="*/ 58 w 323"/>
                      <a:gd name="T25" fmla="*/ 10 h 64"/>
                      <a:gd name="T26" fmla="*/ 51 w 323"/>
                      <a:gd name="T27" fmla="*/ 12 h 64"/>
                      <a:gd name="T28" fmla="*/ 55 w 323"/>
                      <a:gd name="T29" fmla="*/ 15 h 64"/>
                      <a:gd name="T30" fmla="*/ 48 w 323"/>
                      <a:gd name="T31" fmla="*/ 17 h 64"/>
                      <a:gd name="T32" fmla="*/ 43 w 323"/>
                      <a:gd name="T33" fmla="*/ 16 h 64"/>
                      <a:gd name="T34" fmla="*/ 45 w 323"/>
                      <a:gd name="T35" fmla="*/ 15 h 64"/>
                      <a:gd name="T36" fmla="*/ 44 w 323"/>
                      <a:gd name="T37" fmla="*/ 11 h 64"/>
                      <a:gd name="T38" fmla="*/ 43 w 323"/>
                      <a:gd name="T39" fmla="*/ 8 h 64"/>
                      <a:gd name="T40" fmla="*/ 40 w 323"/>
                      <a:gd name="T41" fmla="*/ 6 h 64"/>
                      <a:gd name="T42" fmla="*/ 36 w 323"/>
                      <a:gd name="T43" fmla="*/ 7 h 64"/>
                      <a:gd name="T44" fmla="*/ 34 w 323"/>
                      <a:gd name="T45" fmla="*/ 7 h 64"/>
                      <a:gd name="T46" fmla="*/ 32 w 323"/>
                      <a:gd name="T47" fmla="*/ 6 h 64"/>
                      <a:gd name="T48" fmla="*/ 22 w 323"/>
                      <a:gd name="T49" fmla="*/ 1 h 64"/>
                      <a:gd name="T50" fmla="*/ 15 w 323"/>
                      <a:gd name="T51" fmla="*/ 4 h 64"/>
                      <a:gd name="T52" fmla="*/ 1 w 323"/>
                      <a:gd name="T53" fmla="*/ 0 h 64"/>
                      <a:gd name="T54" fmla="*/ 56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27 w 300"/>
                      <a:gd name="T1" fmla="*/ 8 h 31"/>
                      <a:gd name="T2" fmla="*/ 8 w 300"/>
                      <a:gd name="T3" fmla="*/ 1 h 31"/>
                      <a:gd name="T4" fmla="*/ 73 w 300"/>
                      <a:gd name="T5" fmla="*/ 0 h 31"/>
                      <a:gd name="T6" fmla="*/ 75 w 300"/>
                      <a:gd name="T7" fmla="*/ 4 h 31"/>
                      <a:gd name="T8" fmla="*/ 67 w 300"/>
                      <a:gd name="T9" fmla="*/ 4 h 31"/>
                      <a:gd name="T10" fmla="*/ 27 w 300"/>
                      <a:gd name="T11" fmla="*/ 8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1 h 29"/>
                      <a:gd name="T2" fmla="*/ 1 w 41"/>
                      <a:gd name="T3" fmla="*/ 1 h 29"/>
                      <a:gd name="T4" fmla="*/ 0 w 41"/>
                      <a:gd name="T5" fmla="*/ 1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6 h 165"/>
                      <a:gd name="T2" fmla="*/ 1 w 47"/>
                      <a:gd name="T3" fmla="*/ 4 h 165"/>
                      <a:gd name="T4" fmla="*/ 1 w 47"/>
                      <a:gd name="T5" fmla="*/ 3 h 165"/>
                      <a:gd name="T6" fmla="*/ 1 w 47"/>
                      <a:gd name="T7" fmla="*/ 1 h 165"/>
                      <a:gd name="T8" fmla="*/ 1 w 47"/>
                      <a:gd name="T9" fmla="*/ 0 h 165"/>
                      <a:gd name="T10" fmla="*/ 2 w 47"/>
                      <a:gd name="T11" fmla="*/ 0 h 165"/>
                      <a:gd name="T12" fmla="*/ 3 w 47"/>
                      <a:gd name="T13" fmla="*/ 1 h 165"/>
                      <a:gd name="T14" fmla="*/ 4 w 47"/>
                      <a:gd name="T15" fmla="*/ 4 h 165"/>
                      <a:gd name="T16" fmla="*/ 3 w 47"/>
                      <a:gd name="T17" fmla="*/ 4 h 165"/>
                      <a:gd name="T18" fmla="*/ 2 w 47"/>
                      <a:gd name="T19" fmla="*/ 5 h 165"/>
                      <a:gd name="T20" fmla="*/ 2 w 47"/>
                      <a:gd name="T21" fmla="*/ 5 h 165"/>
                      <a:gd name="T22" fmla="*/ 2 w 47"/>
                      <a:gd name="T23" fmla="*/ 5 h 165"/>
                      <a:gd name="T24" fmla="*/ 3 w 47"/>
                      <a:gd name="T25" fmla="*/ 5 h 165"/>
                      <a:gd name="T26" fmla="*/ 1 w 47"/>
                      <a:gd name="T27" fmla="*/ 5 h 165"/>
                      <a:gd name="T28" fmla="*/ 0 w 47"/>
                      <a:gd name="T29" fmla="*/ 6 h 165"/>
                      <a:gd name="T30" fmla="*/ 0 w 47"/>
                      <a:gd name="T31" fmla="*/ 6 h 165"/>
                      <a:gd name="T32" fmla="*/ 0 w 47"/>
                      <a:gd name="T33" fmla="*/ 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 w 138"/>
                      <a:gd name="T1" fmla="*/ 2 h 103"/>
                      <a:gd name="T2" fmla="*/ 3 w 138"/>
                      <a:gd name="T3" fmla="*/ 2 h 103"/>
                      <a:gd name="T4" fmla="*/ 4 w 138"/>
                      <a:gd name="T5" fmla="*/ 1 h 103"/>
                      <a:gd name="T6" fmla="*/ 4 w 138"/>
                      <a:gd name="T7" fmla="*/ 2 h 103"/>
                      <a:gd name="T8" fmla="*/ 5 w 138"/>
                      <a:gd name="T9" fmla="*/ 2 h 103"/>
                      <a:gd name="T10" fmla="*/ 6 w 138"/>
                      <a:gd name="T11" fmla="*/ 2 h 103"/>
                      <a:gd name="T12" fmla="*/ 9 w 138"/>
                      <a:gd name="T13" fmla="*/ 1 h 103"/>
                      <a:gd name="T14" fmla="*/ 10 w 138"/>
                      <a:gd name="T15" fmla="*/ 1 h 103"/>
                      <a:gd name="T16" fmla="*/ 11 w 138"/>
                      <a:gd name="T17" fmla="*/ 0 h 103"/>
                      <a:gd name="T18" fmla="*/ 8 w 138"/>
                      <a:gd name="T19" fmla="*/ 2 h 103"/>
                      <a:gd name="T20" fmla="*/ 6 w 138"/>
                      <a:gd name="T21" fmla="*/ 2 h 103"/>
                      <a:gd name="T22" fmla="*/ 5 w 138"/>
                      <a:gd name="T23" fmla="*/ 3 h 103"/>
                      <a:gd name="T24" fmla="*/ 4 w 138"/>
                      <a:gd name="T25" fmla="*/ 4 h 103"/>
                      <a:gd name="T26" fmla="*/ 2 w 138"/>
                      <a:gd name="T27" fmla="*/ 3 h 103"/>
                      <a:gd name="T28" fmla="*/ 2 w 138"/>
                      <a:gd name="T29" fmla="*/ 3 h 103"/>
                      <a:gd name="T30" fmla="*/ 2 w 138"/>
                      <a:gd name="T31" fmla="*/ 4 h 103"/>
                      <a:gd name="T32" fmla="*/ 0 w 138"/>
                      <a:gd name="T33" fmla="*/ 4 h 103"/>
                      <a:gd name="T34" fmla="*/ 1 w 138"/>
                      <a:gd name="T35" fmla="*/ 3 h 103"/>
                      <a:gd name="T36" fmla="*/ 2 w 138"/>
                      <a:gd name="T37" fmla="*/ 2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2 w 188"/>
                      <a:gd name="T1" fmla="*/ 1 h 214"/>
                      <a:gd name="T2" fmla="*/ 12 w 188"/>
                      <a:gd name="T3" fmla="*/ 0 h 214"/>
                      <a:gd name="T4" fmla="*/ 13 w 188"/>
                      <a:gd name="T5" fmla="*/ 0 h 214"/>
                      <a:gd name="T6" fmla="*/ 14 w 188"/>
                      <a:gd name="T7" fmla="*/ 1 h 214"/>
                      <a:gd name="T8" fmla="*/ 14 w 188"/>
                      <a:gd name="T9" fmla="*/ 2 h 214"/>
                      <a:gd name="T10" fmla="*/ 14 w 188"/>
                      <a:gd name="T11" fmla="*/ 2 h 214"/>
                      <a:gd name="T12" fmla="*/ 13 w 188"/>
                      <a:gd name="T13" fmla="*/ 3 h 214"/>
                      <a:gd name="T14" fmla="*/ 12 w 188"/>
                      <a:gd name="T15" fmla="*/ 5 h 214"/>
                      <a:gd name="T16" fmla="*/ 11 w 188"/>
                      <a:gd name="T17" fmla="*/ 5 h 214"/>
                      <a:gd name="T18" fmla="*/ 9 w 188"/>
                      <a:gd name="T19" fmla="*/ 5 h 214"/>
                      <a:gd name="T20" fmla="*/ 9 w 188"/>
                      <a:gd name="T21" fmla="*/ 5 h 214"/>
                      <a:gd name="T22" fmla="*/ 8 w 188"/>
                      <a:gd name="T23" fmla="*/ 5 h 214"/>
                      <a:gd name="T24" fmla="*/ 7 w 188"/>
                      <a:gd name="T25" fmla="*/ 6 h 214"/>
                      <a:gd name="T26" fmla="*/ 6 w 188"/>
                      <a:gd name="T27" fmla="*/ 5 h 214"/>
                      <a:gd name="T28" fmla="*/ 5 w 188"/>
                      <a:gd name="T29" fmla="*/ 5 h 214"/>
                      <a:gd name="T30" fmla="*/ 6 w 188"/>
                      <a:gd name="T31" fmla="*/ 5 h 214"/>
                      <a:gd name="T32" fmla="*/ 6 w 188"/>
                      <a:gd name="T33" fmla="*/ 6 h 214"/>
                      <a:gd name="T34" fmla="*/ 5 w 188"/>
                      <a:gd name="T35" fmla="*/ 6 h 214"/>
                      <a:gd name="T36" fmla="*/ 3 w 188"/>
                      <a:gd name="T37" fmla="*/ 6 h 214"/>
                      <a:gd name="T38" fmla="*/ 3 w 188"/>
                      <a:gd name="T39" fmla="*/ 6 h 214"/>
                      <a:gd name="T40" fmla="*/ 4 w 188"/>
                      <a:gd name="T41" fmla="*/ 5 h 214"/>
                      <a:gd name="T42" fmla="*/ 3 w 188"/>
                      <a:gd name="T43" fmla="*/ 6 h 214"/>
                      <a:gd name="T44" fmla="*/ 2 w 188"/>
                      <a:gd name="T45" fmla="*/ 6 h 214"/>
                      <a:gd name="T46" fmla="*/ 3 w 188"/>
                      <a:gd name="T47" fmla="*/ 7 h 214"/>
                      <a:gd name="T48" fmla="*/ 1 w 188"/>
                      <a:gd name="T49" fmla="*/ 8 h 214"/>
                      <a:gd name="T50" fmla="*/ 0 w 188"/>
                      <a:gd name="T51" fmla="*/ 8 h 214"/>
                      <a:gd name="T52" fmla="*/ 0 w 188"/>
                      <a:gd name="T53" fmla="*/ 7 h 214"/>
                      <a:gd name="T54" fmla="*/ 0 w 188"/>
                      <a:gd name="T55" fmla="*/ 6 h 214"/>
                      <a:gd name="T56" fmla="*/ 1 w 188"/>
                      <a:gd name="T57" fmla="*/ 6 h 214"/>
                      <a:gd name="T58" fmla="*/ 3 w 188"/>
                      <a:gd name="T59" fmla="*/ 5 h 214"/>
                      <a:gd name="T60" fmla="*/ 3 w 188"/>
                      <a:gd name="T61" fmla="*/ 4 h 214"/>
                      <a:gd name="T62" fmla="*/ 6 w 188"/>
                      <a:gd name="T63" fmla="*/ 4 h 214"/>
                      <a:gd name="T64" fmla="*/ 6 w 188"/>
                      <a:gd name="T65" fmla="*/ 4 h 214"/>
                      <a:gd name="T66" fmla="*/ 9 w 188"/>
                      <a:gd name="T67" fmla="*/ 3 h 214"/>
                      <a:gd name="T68" fmla="*/ 9 w 188"/>
                      <a:gd name="T69" fmla="*/ 3 h 214"/>
                      <a:gd name="T70" fmla="*/ 10 w 188"/>
                      <a:gd name="T71" fmla="*/ 3 h 214"/>
                      <a:gd name="T72" fmla="*/ 11 w 188"/>
                      <a:gd name="T73" fmla="*/ 2 h 214"/>
                      <a:gd name="T74" fmla="*/ 12 w 188"/>
                      <a:gd name="T75" fmla="*/ 2 h 214"/>
                      <a:gd name="T76" fmla="*/ 11 w 188"/>
                      <a:gd name="T77" fmla="*/ 1 h 214"/>
                      <a:gd name="T78" fmla="*/ 12 w 188"/>
                      <a:gd name="T79" fmla="*/ 1 h 214"/>
                      <a:gd name="T80" fmla="*/ 12 w 188"/>
                      <a:gd name="T81" fmla="*/ 1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63 w 812"/>
                      <a:gd name="T1" fmla="*/ 1 h 564"/>
                      <a:gd name="T2" fmla="*/ 61 w 812"/>
                      <a:gd name="T3" fmla="*/ 3 h 564"/>
                      <a:gd name="T4" fmla="*/ 59 w 812"/>
                      <a:gd name="T5" fmla="*/ 5 h 564"/>
                      <a:gd name="T6" fmla="*/ 56 w 812"/>
                      <a:gd name="T7" fmla="*/ 5 h 564"/>
                      <a:gd name="T8" fmla="*/ 50 w 812"/>
                      <a:gd name="T9" fmla="*/ 7 h 564"/>
                      <a:gd name="T10" fmla="*/ 49 w 812"/>
                      <a:gd name="T11" fmla="*/ 8 h 564"/>
                      <a:gd name="T12" fmla="*/ 47 w 812"/>
                      <a:gd name="T13" fmla="*/ 9 h 564"/>
                      <a:gd name="T14" fmla="*/ 48 w 812"/>
                      <a:gd name="T15" fmla="*/ 7 h 564"/>
                      <a:gd name="T16" fmla="*/ 45 w 812"/>
                      <a:gd name="T17" fmla="*/ 7 h 564"/>
                      <a:gd name="T18" fmla="*/ 44 w 812"/>
                      <a:gd name="T19" fmla="*/ 8 h 564"/>
                      <a:gd name="T20" fmla="*/ 47 w 812"/>
                      <a:gd name="T21" fmla="*/ 11 h 564"/>
                      <a:gd name="T22" fmla="*/ 47 w 812"/>
                      <a:gd name="T23" fmla="*/ 14 h 564"/>
                      <a:gd name="T24" fmla="*/ 42 w 812"/>
                      <a:gd name="T25" fmla="*/ 15 h 564"/>
                      <a:gd name="T26" fmla="*/ 41 w 812"/>
                      <a:gd name="T27" fmla="*/ 14 h 564"/>
                      <a:gd name="T28" fmla="*/ 38 w 812"/>
                      <a:gd name="T29" fmla="*/ 13 h 564"/>
                      <a:gd name="T30" fmla="*/ 36 w 812"/>
                      <a:gd name="T31" fmla="*/ 13 h 564"/>
                      <a:gd name="T32" fmla="*/ 35 w 812"/>
                      <a:gd name="T33" fmla="*/ 15 h 564"/>
                      <a:gd name="T34" fmla="*/ 39 w 812"/>
                      <a:gd name="T35" fmla="*/ 17 h 564"/>
                      <a:gd name="T36" fmla="*/ 40 w 812"/>
                      <a:gd name="T37" fmla="*/ 20 h 564"/>
                      <a:gd name="T38" fmla="*/ 41 w 812"/>
                      <a:gd name="T39" fmla="*/ 21 h 564"/>
                      <a:gd name="T40" fmla="*/ 38 w 812"/>
                      <a:gd name="T41" fmla="*/ 20 h 564"/>
                      <a:gd name="T42" fmla="*/ 37 w 812"/>
                      <a:gd name="T43" fmla="*/ 19 h 564"/>
                      <a:gd name="T44" fmla="*/ 33 w 812"/>
                      <a:gd name="T45" fmla="*/ 16 h 564"/>
                      <a:gd name="T46" fmla="*/ 33 w 812"/>
                      <a:gd name="T47" fmla="*/ 12 h 564"/>
                      <a:gd name="T48" fmla="*/ 33 w 812"/>
                      <a:gd name="T49" fmla="*/ 10 h 564"/>
                      <a:gd name="T50" fmla="*/ 32 w 812"/>
                      <a:gd name="T51" fmla="*/ 10 h 564"/>
                      <a:gd name="T52" fmla="*/ 30 w 812"/>
                      <a:gd name="T53" fmla="*/ 10 h 564"/>
                      <a:gd name="T54" fmla="*/ 28 w 812"/>
                      <a:gd name="T55" fmla="*/ 6 h 564"/>
                      <a:gd name="T56" fmla="*/ 26 w 812"/>
                      <a:gd name="T57" fmla="*/ 6 h 564"/>
                      <a:gd name="T58" fmla="*/ 23 w 812"/>
                      <a:gd name="T59" fmla="*/ 6 h 564"/>
                      <a:gd name="T60" fmla="*/ 19 w 812"/>
                      <a:gd name="T61" fmla="*/ 9 h 564"/>
                      <a:gd name="T62" fmla="*/ 15 w 812"/>
                      <a:gd name="T63" fmla="*/ 10 h 564"/>
                      <a:gd name="T64" fmla="*/ 15 w 812"/>
                      <a:gd name="T65" fmla="*/ 10 h 564"/>
                      <a:gd name="T66" fmla="*/ 12 w 812"/>
                      <a:gd name="T67" fmla="*/ 12 h 564"/>
                      <a:gd name="T68" fmla="*/ 12 w 812"/>
                      <a:gd name="T69" fmla="*/ 13 h 564"/>
                      <a:gd name="T70" fmla="*/ 10 w 812"/>
                      <a:gd name="T71" fmla="*/ 15 h 564"/>
                      <a:gd name="T72" fmla="*/ 7 w 812"/>
                      <a:gd name="T73" fmla="*/ 15 h 564"/>
                      <a:gd name="T74" fmla="*/ 5 w 812"/>
                      <a:gd name="T75" fmla="*/ 10 h 564"/>
                      <a:gd name="T76" fmla="*/ 6 w 812"/>
                      <a:gd name="T77" fmla="*/ 6 h 564"/>
                      <a:gd name="T78" fmla="*/ 3 w 812"/>
                      <a:gd name="T79" fmla="*/ 7 h 564"/>
                      <a:gd name="T80" fmla="*/ 2 w 812"/>
                      <a:gd name="T81" fmla="*/ 6 h 564"/>
                      <a:gd name="T82" fmla="*/ 2 w 812"/>
                      <a:gd name="T83" fmla="*/ 5 h 564"/>
                      <a:gd name="T84" fmla="*/ 0 w 812"/>
                      <a:gd name="T85" fmla="*/ 3 h 564"/>
                      <a:gd name="T86" fmla="*/ 62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2 w 43"/>
                      <a:gd name="T3" fmla="*/ 0 h 85"/>
                      <a:gd name="T4" fmla="*/ 3 w 43"/>
                      <a:gd name="T5" fmla="*/ 1 h 85"/>
                      <a:gd name="T6" fmla="*/ 2 w 43"/>
                      <a:gd name="T7" fmla="*/ 3 h 85"/>
                      <a:gd name="T8" fmla="*/ 0 w 43"/>
                      <a:gd name="T9" fmla="*/ 3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 w 44"/>
                      <a:gd name="T1" fmla="*/ 1 h 74"/>
                      <a:gd name="T2" fmla="*/ 2 w 44"/>
                      <a:gd name="T3" fmla="*/ 0 h 74"/>
                      <a:gd name="T4" fmla="*/ 3 w 44"/>
                      <a:gd name="T5" fmla="*/ 0 h 74"/>
                      <a:gd name="T6" fmla="*/ 3 w 44"/>
                      <a:gd name="T7" fmla="*/ 1 h 74"/>
                      <a:gd name="T8" fmla="*/ 1 w 44"/>
                      <a:gd name="T9" fmla="*/ 3 h 74"/>
                      <a:gd name="T10" fmla="*/ 0 w 44"/>
                      <a:gd name="T11" fmla="*/ 2 h 74"/>
                      <a:gd name="T12" fmla="*/ 0 w 44"/>
                      <a:gd name="T13" fmla="*/ 1 h 74"/>
                      <a:gd name="T14" fmla="*/ 1 w 44"/>
                      <a:gd name="T15" fmla="*/ 1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1 h 30"/>
                      <a:gd name="T2" fmla="*/ 0 w 20"/>
                      <a:gd name="T3" fmla="*/ 1 h 30"/>
                      <a:gd name="T4" fmla="*/ 0 w 20"/>
                      <a:gd name="T5" fmla="*/ 1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23 w 682"/>
                      <a:gd name="T1" fmla="*/ 119 h 557"/>
                      <a:gd name="T2" fmla="*/ 124 w 682"/>
                      <a:gd name="T3" fmla="*/ 116 h 557"/>
                      <a:gd name="T4" fmla="*/ 128 w 682"/>
                      <a:gd name="T5" fmla="*/ 106 h 557"/>
                      <a:gd name="T6" fmla="*/ 79 w 682"/>
                      <a:gd name="T7" fmla="*/ 74 h 557"/>
                      <a:gd name="T8" fmla="*/ 72 w 682"/>
                      <a:gd name="T9" fmla="*/ 89 h 557"/>
                      <a:gd name="T10" fmla="*/ 77 w 682"/>
                      <a:gd name="T11" fmla="*/ 142 h 557"/>
                      <a:gd name="T12" fmla="*/ 72 w 682"/>
                      <a:gd name="T13" fmla="*/ 127 h 557"/>
                      <a:gd name="T14" fmla="*/ 62 w 682"/>
                      <a:gd name="T15" fmla="*/ 112 h 557"/>
                      <a:gd name="T16" fmla="*/ 63 w 682"/>
                      <a:gd name="T17" fmla="*/ 106 h 557"/>
                      <a:gd name="T18" fmla="*/ 63 w 682"/>
                      <a:gd name="T19" fmla="*/ 101 h 557"/>
                      <a:gd name="T20" fmla="*/ 57 w 682"/>
                      <a:gd name="T21" fmla="*/ 96 h 557"/>
                      <a:gd name="T22" fmla="*/ 50 w 682"/>
                      <a:gd name="T23" fmla="*/ 89 h 557"/>
                      <a:gd name="T24" fmla="*/ 38 w 682"/>
                      <a:gd name="T25" fmla="*/ 91 h 557"/>
                      <a:gd name="T26" fmla="*/ 32 w 682"/>
                      <a:gd name="T27" fmla="*/ 93 h 557"/>
                      <a:gd name="T28" fmla="*/ 20 w 682"/>
                      <a:gd name="T29" fmla="*/ 93 h 557"/>
                      <a:gd name="T30" fmla="*/ 6 w 682"/>
                      <a:gd name="T31" fmla="*/ 80 h 557"/>
                      <a:gd name="T32" fmla="*/ 3 w 682"/>
                      <a:gd name="T33" fmla="*/ 76 h 557"/>
                      <a:gd name="T34" fmla="*/ 0 w 682"/>
                      <a:gd name="T35" fmla="*/ 68 h 557"/>
                      <a:gd name="T36" fmla="*/ 6 w 682"/>
                      <a:gd name="T37" fmla="*/ 55 h 557"/>
                      <a:gd name="T38" fmla="*/ 8 w 682"/>
                      <a:gd name="T39" fmla="*/ 46 h 557"/>
                      <a:gd name="T40" fmla="*/ 13 w 682"/>
                      <a:gd name="T41" fmla="*/ 37 h 557"/>
                      <a:gd name="T42" fmla="*/ 20 w 682"/>
                      <a:gd name="T43" fmla="*/ 30 h 557"/>
                      <a:gd name="T44" fmla="*/ 43 w 682"/>
                      <a:gd name="T45" fmla="*/ 17 h 557"/>
                      <a:gd name="T46" fmla="*/ 57 w 682"/>
                      <a:gd name="T47" fmla="*/ 8 h 557"/>
                      <a:gd name="T48" fmla="*/ 66 w 682"/>
                      <a:gd name="T49" fmla="*/ 2 h 557"/>
                      <a:gd name="T50" fmla="*/ 93 w 682"/>
                      <a:gd name="T51" fmla="*/ 1 h 557"/>
                      <a:gd name="T52" fmla="*/ 102 w 682"/>
                      <a:gd name="T53" fmla="*/ 0 h 557"/>
                      <a:gd name="T54" fmla="*/ 98 w 682"/>
                      <a:gd name="T55" fmla="*/ 9 h 557"/>
                      <a:gd name="T56" fmla="*/ 113 w 682"/>
                      <a:gd name="T57" fmla="*/ 22 h 557"/>
                      <a:gd name="T58" fmla="*/ 128 w 682"/>
                      <a:gd name="T59" fmla="*/ 19 h 557"/>
                      <a:gd name="T60" fmla="*/ 135 w 682"/>
                      <a:gd name="T61" fmla="*/ 21 h 557"/>
                      <a:gd name="T62" fmla="*/ 143 w 682"/>
                      <a:gd name="T63" fmla="*/ 25 h 557"/>
                      <a:gd name="T64" fmla="*/ 146 w 682"/>
                      <a:gd name="T65" fmla="*/ 48 h 557"/>
                      <a:gd name="T66" fmla="*/ 146 w 682"/>
                      <a:gd name="T67" fmla="*/ 62 h 557"/>
                      <a:gd name="T68" fmla="*/ 153 w 682"/>
                      <a:gd name="T69" fmla="*/ 72 h 557"/>
                      <a:gd name="T70" fmla="*/ 165 w 682"/>
                      <a:gd name="T71" fmla="*/ 77 h 557"/>
                      <a:gd name="T72" fmla="*/ 174 w 682"/>
                      <a:gd name="T73" fmla="*/ 76 h 557"/>
                      <a:gd name="T74" fmla="*/ 170 w 682"/>
                      <a:gd name="T75" fmla="*/ 87 h 557"/>
                      <a:gd name="T76" fmla="*/ 153 w 682"/>
                      <a:gd name="T77" fmla="*/ 105 h 557"/>
                      <a:gd name="T78" fmla="*/ 140 w 682"/>
                      <a:gd name="T79" fmla="*/ 125 h 557"/>
                      <a:gd name="T80" fmla="*/ 142 w 682"/>
                      <a:gd name="T81" fmla="*/ 130 h 557"/>
                      <a:gd name="T82" fmla="*/ 111 w 682"/>
                      <a:gd name="T83" fmla="*/ 142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62 w 257"/>
                      <a:gd name="T1" fmla="*/ 90 h 347"/>
                      <a:gd name="T2" fmla="*/ 60 w 257"/>
                      <a:gd name="T3" fmla="*/ 78 h 347"/>
                      <a:gd name="T4" fmla="*/ 56 w 257"/>
                      <a:gd name="T5" fmla="*/ 75 h 347"/>
                      <a:gd name="T6" fmla="*/ 55 w 257"/>
                      <a:gd name="T7" fmla="*/ 69 h 347"/>
                      <a:gd name="T8" fmla="*/ 53 w 257"/>
                      <a:gd name="T9" fmla="*/ 66 h 347"/>
                      <a:gd name="T10" fmla="*/ 53 w 257"/>
                      <a:gd name="T11" fmla="*/ 59 h 347"/>
                      <a:gd name="T12" fmla="*/ 53 w 257"/>
                      <a:gd name="T13" fmla="*/ 55 h 347"/>
                      <a:gd name="T14" fmla="*/ 58 w 257"/>
                      <a:gd name="T15" fmla="*/ 52 h 347"/>
                      <a:gd name="T16" fmla="*/ 65 w 257"/>
                      <a:gd name="T17" fmla="*/ 51 h 347"/>
                      <a:gd name="T18" fmla="*/ 65 w 257"/>
                      <a:gd name="T19" fmla="*/ 35 h 347"/>
                      <a:gd name="T20" fmla="*/ 14 w 257"/>
                      <a:gd name="T21" fmla="*/ 25 h 347"/>
                      <a:gd name="T22" fmla="*/ 8 w 257"/>
                      <a:gd name="T23" fmla="*/ 25 h 347"/>
                      <a:gd name="T24" fmla="*/ 4 w 257"/>
                      <a:gd name="T25" fmla="*/ 26 h 347"/>
                      <a:gd name="T26" fmla="*/ 0 w 257"/>
                      <a:gd name="T27" fmla="*/ 39 h 347"/>
                      <a:gd name="T28" fmla="*/ 23 w 257"/>
                      <a:gd name="T29" fmla="*/ 89 h 347"/>
                      <a:gd name="T30" fmla="*/ 62 w 257"/>
                      <a:gd name="T31" fmla="*/ 90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1 h 37"/>
                      <a:gd name="T2" fmla="*/ 1 w 19"/>
                      <a:gd name="T3" fmla="*/ 1 h 37"/>
                      <a:gd name="T4" fmla="*/ 0 w 19"/>
                      <a:gd name="T5" fmla="*/ 1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 w 22"/>
                      <a:gd name="T1" fmla="*/ 0 h 20"/>
                      <a:gd name="T2" fmla="*/ 1 w 22"/>
                      <a:gd name="T3" fmla="*/ 0 h 20"/>
                      <a:gd name="T4" fmla="*/ 1 w 22"/>
                      <a:gd name="T5" fmla="*/ 0 h 20"/>
                      <a:gd name="T6" fmla="*/ 0 w 22"/>
                      <a:gd name="T7" fmla="*/ 1 h 20"/>
                      <a:gd name="T8" fmla="*/ 1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 w 57"/>
                      <a:gd name="T1" fmla="*/ 1 h 30"/>
                      <a:gd name="T2" fmla="*/ 3 w 57"/>
                      <a:gd name="T3" fmla="*/ 0 h 30"/>
                      <a:gd name="T4" fmla="*/ 3 w 57"/>
                      <a:gd name="T5" fmla="*/ 1 h 30"/>
                      <a:gd name="T6" fmla="*/ 2 w 57"/>
                      <a:gd name="T7" fmla="*/ 1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37 w 693"/>
                      <a:gd name="T1" fmla="*/ 17 h 696"/>
                      <a:gd name="T2" fmla="*/ 30 w 693"/>
                      <a:gd name="T3" fmla="*/ 17 h 696"/>
                      <a:gd name="T4" fmla="*/ 25 w 693"/>
                      <a:gd name="T5" fmla="*/ 15 h 696"/>
                      <a:gd name="T6" fmla="*/ 20 w 693"/>
                      <a:gd name="T7" fmla="*/ 15 h 696"/>
                      <a:gd name="T8" fmla="*/ 18 w 693"/>
                      <a:gd name="T9" fmla="*/ 16 h 696"/>
                      <a:gd name="T10" fmla="*/ 20 w 693"/>
                      <a:gd name="T11" fmla="*/ 16 h 696"/>
                      <a:gd name="T12" fmla="*/ 23 w 693"/>
                      <a:gd name="T13" fmla="*/ 18 h 696"/>
                      <a:gd name="T14" fmla="*/ 25 w 693"/>
                      <a:gd name="T15" fmla="*/ 18 h 696"/>
                      <a:gd name="T16" fmla="*/ 26 w 693"/>
                      <a:gd name="T17" fmla="*/ 20 h 696"/>
                      <a:gd name="T18" fmla="*/ 24 w 693"/>
                      <a:gd name="T19" fmla="*/ 21 h 696"/>
                      <a:gd name="T20" fmla="*/ 20 w 693"/>
                      <a:gd name="T21" fmla="*/ 23 h 696"/>
                      <a:gd name="T22" fmla="*/ 17 w 693"/>
                      <a:gd name="T23" fmla="*/ 23 h 696"/>
                      <a:gd name="T24" fmla="*/ 7 w 693"/>
                      <a:gd name="T25" fmla="*/ 26 h 696"/>
                      <a:gd name="T26" fmla="*/ 6 w 693"/>
                      <a:gd name="T27" fmla="*/ 23 h 696"/>
                      <a:gd name="T28" fmla="*/ 3 w 693"/>
                      <a:gd name="T29" fmla="*/ 20 h 696"/>
                      <a:gd name="T30" fmla="*/ 3 w 693"/>
                      <a:gd name="T31" fmla="*/ 17 h 696"/>
                      <a:gd name="T32" fmla="*/ 4 w 693"/>
                      <a:gd name="T33" fmla="*/ 13 h 696"/>
                      <a:gd name="T34" fmla="*/ 1 w 693"/>
                      <a:gd name="T35" fmla="*/ 15 h 696"/>
                      <a:gd name="T36" fmla="*/ 6 w 693"/>
                      <a:gd name="T37" fmla="*/ 10 h 696"/>
                      <a:gd name="T38" fmla="*/ 9 w 693"/>
                      <a:gd name="T39" fmla="*/ 8 h 696"/>
                      <a:gd name="T40" fmla="*/ 3 w 693"/>
                      <a:gd name="T41" fmla="*/ 8 h 696"/>
                      <a:gd name="T42" fmla="*/ 0 w 693"/>
                      <a:gd name="T43" fmla="*/ 7 h 696"/>
                      <a:gd name="T44" fmla="*/ 2 w 693"/>
                      <a:gd name="T45" fmla="*/ 5 h 696"/>
                      <a:gd name="T46" fmla="*/ 7 w 693"/>
                      <a:gd name="T47" fmla="*/ 4 h 696"/>
                      <a:gd name="T48" fmla="*/ 17 w 693"/>
                      <a:gd name="T49" fmla="*/ 5 h 696"/>
                      <a:gd name="T50" fmla="*/ 17 w 693"/>
                      <a:gd name="T51" fmla="*/ 2 h 696"/>
                      <a:gd name="T52" fmla="*/ 20 w 693"/>
                      <a:gd name="T53" fmla="*/ 0 h 696"/>
                      <a:gd name="T54" fmla="*/ 28 w 693"/>
                      <a:gd name="T55" fmla="*/ 2 h 696"/>
                      <a:gd name="T56" fmla="*/ 26 w 693"/>
                      <a:gd name="T57" fmla="*/ 3 h 696"/>
                      <a:gd name="T58" fmla="*/ 23 w 693"/>
                      <a:gd name="T59" fmla="*/ 7 h 696"/>
                      <a:gd name="T60" fmla="*/ 28 w 693"/>
                      <a:gd name="T61" fmla="*/ 7 h 696"/>
                      <a:gd name="T62" fmla="*/ 29 w 693"/>
                      <a:gd name="T63" fmla="*/ 5 h 696"/>
                      <a:gd name="T64" fmla="*/ 32 w 693"/>
                      <a:gd name="T65" fmla="*/ 3 h 696"/>
                      <a:gd name="T66" fmla="*/ 38 w 693"/>
                      <a:gd name="T67" fmla="*/ 3 h 696"/>
                      <a:gd name="T68" fmla="*/ 41 w 693"/>
                      <a:gd name="T69" fmla="*/ 2 h 696"/>
                      <a:gd name="T70" fmla="*/ 42 w 693"/>
                      <a:gd name="T71" fmla="*/ 17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211 w 931"/>
                      <a:gd name="T1" fmla="*/ 0 h 149"/>
                      <a:gd name="T2" fmla="*/ 37 w 931"/>
                      <a:gd name="T3" fmla="*/ 7 h 149"/>
                      <a:gd name="T4" fmla="*/ 23 w 931"/>
                      <a:gd name="T5" fmla="*/ 11 h 149"/>
                      <a:gd name="T6" fmla="*/ 16 w 931"/>
                      <a:gd name="T7" fmla="*/ 11 h 149"/>
                      <a:gd name="T8" fmla="*/ 6 w 931"/>
                      <a:gd name="T9" fmla="*/ 20 h 149"/>
                      <a:gd name="T10" fmla="*/ 0 w 931"/>
                      <a:gd name="T11" fmla="*/ 27 h 149"/>
                      <a:gd name="T12" fmla="*/ 15 w 931"/>
                      <a:gd name="T13" fmla="*/ 30 h 149"/>
                      <a:gd name="T14" fmla="*/ 25 w 931"/>
                      <a:gd name="T15" fmla="*/ 25 h 149"/>
                      <a:gd name="T16" fmla="*/ 28 w 931"/>
                      <a:gd name="T17" fmla="*/ 22 h 149"/>
                      <a:gd name="T18" fmla="*/ 43 w 931"/>
                      <a:gd name="T19" fmla="*/ 13 h 149"/>
                      <a:gd name="T20" fmla="*/ 55 w 931"/>
                      <a:gd name="T21" fmla="*/ 11 h 149"/>
                      <a:gd name="T22" fmla="*/ 60 w 931"/>
                      <a:gd name="T23" fmla="*/ 24 h 149"/>
                      <a:gd name="T24" fmla="*/ 48 w 931"/>
                      <a:gd name="T25" fmla="*/ 28 h 149"/>
                      <a:gd name="T26" fmla="*/ 59 w 931"/>
                      <a:gd name="T27" fmla="*/ 29 h 149"/>
                      <a:gd name="T28" fmla="*/ 64 w 931"/>
                      <a:gd name="T29" fmla="*/ 23 h 149"/>
                      <a:gd name="T30" fmla="*/ 68 w 931"/>
                      <a:gd name="T31" fmla="*/ 24 h 149"/>
                      <a:gd name="T32" fmla="*/ 65 w 931"/>
                      <a:gd name="T33" fmla="*/ 14 h 149"/>
                      <a:gd name="T34" fmla="*/ 68 w 931"/>
                      <a:gd name="T35" fmla="*/ 11 h 149"/>
                      <a:gd name="T36" fmla="*/ 71 w 931"/>
                      <a:gd name="T37" fmla="*/ 23 h 149"/>
                      <a:gd name="T38" fmla="*/ 68 w 931"/>
                      <a:gd name="T39" fmla="*/ 29 h 149"/>
                      <a:gd name="T40" fmla="*/ 76 w 931"/>
                      <a:gd name="T41" fmla="*/ 34 h 149"/>
                      <a:gd name="T42" fmla="*/ 77 w 931"/>
                      <a:gd name="T43" fmla="*/ 24 h 149"/>
                      <a:gd name="T44" fmla="*/ 84 w 931"/>
                      <a:gd name="T45" fmla="*/ 27 h 149"/>
                      <a:gd name="T46" fmla="*/ 98 w 931"/>
                      <a:gd name="T47" fmla="*/ 19 h 149"/>
                      <a:gd name="T48" fmla="*/ 105 w 931"/>
                      <a:gd name="T49" fmla="*/ 13 h 149"/>
                      <a:gd name="T50" fmla="*/ 112 w 931"/>
                      <a:gd name="T51" fmla="*/ 15 h 149"/>
                      <a:gd name="T52" fmla="*/ 116 w 931"/>
                      <a:gd name="T53" fmla="*/ 13 h 149"/>
                      <a:gd name="T54" fmla="*/ 110 w 931"/>
                      <a:gd name="T55" fmla="*/ 11 h 149"/>
                      <a:gd name="T56" fmla="*/ 121 w 931"/>
                      <a:gd name="T57" fmla="*/ 9 h 149"/>
                      <a:gd name="T58" fmla="*/ 139 w 931"/>
                      <a:gd name="T59" fmla="*/ 14 h 149"/>
                      <a:gd name="T60" fmla="*/ 149 w 931"/>
                      <a:gd name="T61" fmla="*/ 11 h 149"/>
                      <a:gd name="T62" fmla="*/ 150 w 931"/>
                      <a:gd name="T63" fmla="*/ 17 h 149"/>
                      <a:gd name="T64" fmla="*/ 145 w 931"/>
                      <a:gd name="T65" fmla="*/ 26 h 149"/>
                      <a:gd name="T66" fmla="*/ 156 w 931"/>
                      <a:gd name="T67" fmla="*/ 23 h 149"/>
                      <a:gd name="T68" fmla="*/ 159 w 931"/>
                      <a:gd name="T69" fmla="*/ 21 h 149"/>
                      <a:gd name="T70" fmla="*/ 166 w 931"/>
                      <a:gd name="T71" fmla="*/ 16 h 149"/>
                      <a:gd name="T72" fmla="*/ 203 w 931"/>
                      <a:gd name="T73" fmla="*/ 2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1 h 30"/>
                      <a:gd name="T2" fmla="*/ 2 w 31"/>
                      <a:gd name="T3" fmla="*/ 0 h 30"/>
                      <a:gd name="T4" fmla="*/ 1 w 31"/>
                      <a:gd name="T5" fmla="*/ 1 h 30"/>
                      <a:gd name="T6" fmla="*/ 0 w 31"/>
                      <a:gd name="T7" fmla="*/ 1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1 h 32"/>
                      <a:gd name="T2" fmla="*/ 2 w 44"/>
                      <a:gd name="T3" fmla="*/ 0 h 32"/>
                      <a:gd name="T4" fmla="*/ 3 w 44"/>
                      <a:gd name="T5" fmla="*/ 0 h 32"/>
                      <a:gd name="T6" fmla="*/ 0 w 44"/>
                      <a:gd name="T7" fmla="*/ 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 w 76"/>
                      <a:gd name="T1" fmla="*/ 1 h 18"/>
                      <a:gd name="T2" fmla="*/ 2 w 76"/>
                      <a:gd name="T3" fmla="*/ 0 h 18"/>
                      <a:gd name="T4" fmla="*/ 3 w 76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1 h 44"/>
                      <a:gd name="T2" fmla="*/ 1 w 42"/>
                      <a:gd name="T3" fmla="*/ 0 h 44"/>
                      <a:gd name="T4" fmla="*/ 0 w 42"/>
                      <a:gd name="T5" fmla="*/ 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1 h 30"/>
                      <a:gd name="T2" fmla="*/ 3 w 31"/>
                      <a:gd name="T3" fmla="*/ 0 h 30"/>
                      <a:gd name="T4" fmla="*/ 0 w 31"/>
                      <a:gd name="T5" fmla="*/ 1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1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2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 w 30"/>
                      <a:gd name="T1" fmla="*/ 1 h 42"/>
                      <a:gd name="T2" fmla="*/ 0 w 30"/>
                      <a:gd name="T3" fmla="*/ 1 h 42"/>
                      <a:gd name="T4" fmla="*/ 0 w 30"/>
                      <a:gd name="T5" fmla="*/ 0 h 42"/>
                      <a:gd name="T6" fmla="*/ 1 w 30"/>
                      <a:gd name="T7" fmla="*/ 0 h 42"/>
                      <a:gd name="T8" fmla="*/ 3 w 30"/>
                      <a:gd name="T9" fmla="*/ 1 h 42"/>
                      <a:gd name="T10" fmla="*/ 2 w 30"/>
                      <a:gd name="T11" fmla="*/ 1 h 42"/>
                      <a:gd name="T12" fmla="*/ 1 w 30"/>
                      <a:gd name="T13" fmla="*/ 1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3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 w 25"/>
                      <a:gd name="T1" fmla="*/ 1 h 16"/>
                      <a:gd name="T2" fmla="*/ 0 w 25"/>
                      <a:gd name="T3" fmla="*/ 0 h 16"/>
                      <a:gd name="T4" fmla="*/ 1 w 25"/>
                      <a:gd name="T5" fmla="*/ 0 h 16"/>
                      <a:gd name="T6" fmla="*/ 1 w 25"/>
                      <a:gd name="T7" fmla="*/ 1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4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 w 65"/>
                      <a:gd name="T1" fmla="*/ 1 h 46"/>
                      <a:gd name="T2" fmla="*/ 3 w 65"/>
                      <a:gd name="T3" fmla="*/ 0 h 46"/>
                      <a:gd name="T4" fmla="*/ 3 w 65"/>
                      <a:gd name="T5" fmla="*/ 0 h 46"/>
                      <a:gd name="T6" fmla="*/ 5 w 65"/>
                      <a:gd name="T7" fmla="*/ 0 h 46"/>
                      <a:gd name="T8" fmla="*/ 3 w 65"/>
                      <a:gd name="T9" fmla="*/ 1 h 46"/>
                      <a:gd name="T10" fmla="*/ 1 w 65"/>
                      <a:gd name="T11" fmla="*/ 2 h 46"/>
                      <a:gd name="T12" fmla="*/ 0 w 65"/>
                      <a:gd name="T13" fmla="*/ 1 h 46"/>
                      <a:gd name="T14" fmla="*/ 1 w 65"/>
                      <a:gd name="T15" fmla="*/ 1 h 46"/>
                      <a:gd name="T16" fmla="*/ 1 w 65"/>
                      <a:gd name="T17" fmla="*/ 1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5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1 h 47"/>
                      <a:gd name="T2" fmla="*/ 1 w 69"/>
                      <a:gd name="T3" fmla="*/ 1 h 47"/>
                      <a:gd name="T4" fmla="*/ 4 w 69"/>
                      <a:gd name="T5" fmla="*/ 0 h 47"/>
                      <a:gd name="T6" fmla="*/ 5 w 69"/>
                      <a:gd name="T7" fmla="*/ 0 h 47"/>
                      <a:gd name="T8" fmla="*/ 4 w 69"/>
                      <a:gd name="T9" fmla="*/ 1 h 47"/>
                      <a:gd name="T10" fmla="*/ 2 w 69"/>
                      <a:gd name="T11" fmla="*/ 1 h 47"/>
                      <a:gd name="T12" fmla="*/ 2 w 69"/>
                      <a:gd name="T13" fmla="*/ 2 h 47"/>
                      <a:gd name="T14" fmla="*/ 1 w 69"/>
                      <a:gd name="T15" fmla="*/ 2 h 47"/>
                      <a:gd name="T16" fmla="*/ 1 w 69"/>
                      <a:gd name="T17" fmla="*/ 1 h 47"/>
                      <a:gd name="T18" fmla="*/ 0 w 69"/>
                      <a:gd name="T19" fmla="*/ 1 h 47"/>
                      <a:gd name="T20" fmla="*/ 0 w 69"/>
                      <a:gd name="T21" fmla="*/ 1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6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 w 355"/>
                      <a:gd name="T1" fmla="*/ 0 h 277"/>
                      <a:gd name="T2" fmla="*/ 3 w 355"/>
                      <a:gd name="T3" fmla="*/ 1 h 277"/>
                      <a:gd name="T4" fmla="*/ 4 w 355"/>
                      <a:gd name="T5" fmla="*/ 1 h 277"/>
                      <a:gd name="T6" fmla="*/ 6 w 355"/>
                      <a:gd name="T7" fmla="*/ 2 h 277"/>
                      <a:gd name="T8" fmla="*/ 7 w 355"/>
                      <a:gd name="T9" fmla="*/ 2 h 277"/>
                      <a:gd name="T10" fmla="*/ 9 w 355"/>
                      <a:gd name="T11" fmla="*/ 4 h 277"/>
                      <a:gd name="T12" fmla="*/ 11 w 355"/>
                      <a:gd name="T13" fmla="*/ 5 h 277"/>
                      <a:gd name="T14" fmla="*/ 11 w 355"/>
                      <a:gd name="T15" fmla="*/ 5 h 277"/>
                      <a:gd name="T16" fmla="*/ 12 w 355"/>
                      <a:gd name="T17" fmla="*/ 6 h 277"/>
                      <a:gd name="T18" fmla="*/ 14 w 355"/>
                      <a:gd name="T19" fmla="*/ 6 h 277"/>
                      <a:gd name="T20" fmla="*/ 13 w 355"/>
                      <a:gd name="T21" fmla="*/ 7 h 277"/>
                      <a:gd name="T22" fmla="*/ 14 w 355"/>
                      <a:gd name="T23" fmla="*/ 8 h 277"/>
                      <a:gd name="T24" fmla="*/ 15 w 355"/>
                      <a:gd name="T25" fmla="*/ 9 h 277"/>
                      <a:gd name="T26" fmla="*/ 17 w 355"/>
                      <a:gd name="T27" fmla="*/ 9 h 277"/>
                      <a:gd name="T28" fmla="*/ 18 w 355"/>
                      <a:gd name="T29" fmla="*/ 9 h 277"/>
                      <a:gd name="T30" fmla="*/ 20 w 355"/>
                      <a:gd name="T31" fmla="*/ 9 h 277"/>
                      <a:gd name="T32" fmla="*/ 21 w 355"/>
                      <a:gd name="T33" fmla="*/ 9 h 277"/>
                      <a:gd name="T34" fmla="*/ 23 w 355"/>
                      <a:gd name="T35" fmla="*/ 10 h 277"/>
                      <a:gd name="T36" fmla="*/ 24 w 355"/>
                      <a:gd name="T37" fmla="*/ 10 h 277"/>
                      <a:gd name="T38" fmla="*/ 27 w 355"/>
                      <a:gd name="T39" fmla="*/ 10 h 277"/>
                      <a:gd name="T40" fmla="*/ 26 w 355"/>
                      <a:gd name="T41" fmla="*/ 10 h 277"/>
                      <a:gd name="T42" fmla="*/ 25 w 355"/>
                      <a:gd name="T43" fmla="*/ 10 h 277"/>
                      <a:gd name="T44" fmla="*/ 23 w 355"/>
                      <a:gd name="T45" fmla="*/ 10 h 277"/>
                      <a:gd name="T46" fmla="*/ 22 w 355"/>
                      <a:gd name="T47" fmla="*/ 10 h 277"/>
                      <a:gd name="T48" fmla="*/ 20 w 355"/>
                      <a:gd name="T49" fmla="*/ 10 h 277"/>
                      <a:gd name="T50" fmla="*/ 18 w 355"/>
                      <a:gd name="T51" fmla="*/ 10 h 277"/>
                      <a:gd name="T52" fmla="*/ 13 w 355"/>
                      <a:gd name="T53" fmla="*/ 9 h 277"/>
                      <a:gd name="T54" fmla="*/ 12 w 355"/>
                      <a:gd name="T55" fmla="*/ 8 h 277"/>
                      <a:gd name="T56" fmla="*/ 10 w 355"/>
                      <a:gd name="T57" fmla="*/ 7 h 277"/>
                      <a:gd name="T58" fmla="*/ 9 w 355"/>
                      <a:gd name="T59" fmla="*/ 7 h 277"/>
                      <a:gd name="T60" fmla="*/ 7 w 355"/>
                      <a:gd name="T61" fmla="*/ 6 h 277"/>
                      <a:gd name="T62" fmla="*/ 5 w 355"/>
                      <a:gd name="T63" fmla="*/ 4 h 277"/>
                      <a:gd name="T64" fmla="*/ 5 w 355"/>
                      <a:gd name="T65" fmla="*/ 4 h 277"/>
                      <a:gd name="T66" fmla="*/ 5 w 355"/>
                      <a:gd name="T67" fmla="*/ 4 h 277"/>
                      <a:gd name="T68" fmla="*/ 4 w 355"/>
                      <a:gd name="T69" fmla="*/ 3 h 277"/>
                      <a:gd name="T70" fmla="*/ 3 w 355"/>
                      <a:gd name="T71" fmla="*/ 2 h 277"/>
                      <a:gd name="T72" fmla="*/ 2 w 355"/>
                      <a:gd name="T73" fmla="*/ 1 h 277"/>
                      <a:gd name="T74" fmla="*/ 0 w 355"/>
                      <a:gd name="T75" fmla="*/ 1 h 277"/>
                      <a:gd name="T76" fmla="*/ 1 w 355"/>
                      <a:gd name="T77" fmla="*/ 0 h 277"/>
                      <a:gd name="T78" fmla="*/ 1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4 w 156"/>
                      <a:gd name="T1" fmla="*/ 2 h 206"/>
                      <a:gd name="T2" fmla="*/ 5 w 156"/>
                      <a:gd name="T3" fmla="*/ 2 h 206"/>
                      <a:gd name="T4" fmla="*/ 5 w 156"/>
                      <a:gd name="T5" fmla="*/ 2 h 206"/>
                      <a:gd name="T6" fmla="*/ 6 w 156"/>
                      <a:gd name="T7" fmla="*/ 2 h 206"/>
                      <a:gd name="T8" fmla="*/ 9 w 156"/>
                      <a:gd name="T9" fmla="*/ 1 h 206"/>
                      <a:gd name="T10" fmla="*/ 9 w 156"/>
                      <a:gd name="T11" fmla="*/ 0 h 206"/>
                      <a:gd name="T12" fmla="*/ 10 w 156"/>
                      <a:gd name="T13" fmla="*/ 0 h 206"/>
                      <a:gd name="T14" fmla="*/ 12 w 156"/>
                      <a:gd name="T15" fmla="*/ 1 h 206"/>
                      <a:gd name="T16" fmla="*/ 12 w 156"/>
                      <a:gd name="T17" fmla="*/ 2 h 206"/>
                      <a:gd name="T18" fmla="*/ 10 w 156"/>
                      <a:gd name="T19" fmla="*/ 2 h 206"/>
                      <a:gd name="T20" fmla="*/ 10 w 156"/>
                      <a:gd name="T21" fmla="*/ 3 h 206"/>
                      <a:gd name="T22" fmla="*/ 11 w 156"/>
                      <a:gd name="T23" fmla="*/ 4 h 206"/>
                      <a:gd name="T24" fmla="*/ 12 w 156"/>
                      <a:gd name="T25" fmla="*/ 5 h 206"/>
                      <a:gd name="T26" fmla="*/ 10 w 156"/>
                      <a:gd name="T27" fmla="*/ 5 h 206"/>
                      <a:gd name="T28" fmla="*/ 9 w 156"/>
                      <a:gd name="T29" fmla="*/ 5 h 206"/>
                      <a:gd name="T30" fmla="*/ 8 w 156"/>
                      <a:gd name="T31" fmla="*/ 6 h 206"/>
                      <a:gd name="T32" fmla="*/ 8 w 156"/>
                      <a:gd name="T33" fmla="*/ 7 h 206"/>
                      <a:gd name="T34" fmla="*/ 7 w 156"/>
                      <a:gd name="T35" fmla="*/ 7 h 206"/>
                      <a:gd name="T36" fmla="*/ 6 w 156"/>
                      <a:gd name="T37" fmla="*/ 7 h 206"/>
                      <a:gd name="T38" fmla="*/ 6 w 156"/>
                      <a:gd name="T39" fmla="*/ 7 h 206"/>
                      <a:gd name="T40" fmla="*/ 6 w 156"/>
                      <a:gd name="T41" fmla="*/ 7 h 206"/>
                      <a:gd name="T42" fmla="*/ 5 w 156"/>
                      <a:gd name="T43" fmla="*/ 7 h 206"/>
                      <a:gd name="T44" fmla="*/ 3 w 156"/>
                      <a:gd name="T45" fmla="*/ 7 h 206"/>
                      <a:gd name="T46" fmla="*/ 2 w 156"/>
                      <a:gd name="T47" fmla="*/ 7 h 206"/>
                      <a:gd name="T48" fmla="*/ 1 w 156"/>
                      <a:gd name="T49" fmla="*/ 5 h 206"/>
                      <a:gd name="T50" fmla="*/ 0 w 156"/>
                      <a:gd name="T51" fmla="*/ 5 h 206"/>
                      <a:gd name="T52" fmla="*/ 0 w 156"/>
                      <a:gd name="T53" fmla="*/ 4 h 206"/>
                      <a:gd name="T54" fmla="*/ 2 w 156"/>
                      <a:gd name="T55" fmla="*/ 4 h 206"/>
                      <a:gd name="T56" fmla="*/ 3 w 156"/>
                      <a:gd name="T57" fmla="*/ 4 h 206"/>
                      <a:gd name="T58" fmla="*/ 3 w 156"/>
                      <a:gd name="T59" fmla="*/ 3 h 206"/>
                      <a:gd name="T60" fmla="*/ 4 w 156"/>
                      <a:gd name="T61" fmla="*/ 3 h 206"/>
                      <a:gd name="T62" fmla="*/ 4 w 156"/>
                      <a:gd name="T63" fmla="*/ 2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1 h 38"/>
                      <a:gd name="T2" fmla="*/ 1 w 109"/>
                      <a:gd name="T3" fmla="*/ 0 h 38"/>
                      <a:gd name="T4" fmla="*/ 4 w 109"/>
                      <a:gd name="T5" fmla="*/ 1 h 38"/>
                      <a:gd name="T6" fmla="*/ 6 w 109"/>
                      <a:gd name="T7" fmla="*/ 1 h 38"/>
                      <a:gd name="T8" fmla="*/ 7 w 109"/>
                      <a:gd name="T9" fmla="*/ 0 h 38"/>
                      <a:gd name="T10" fmla="*/ 6 w 109"/>
                      <a:gd name="T11" fmla="*/ 1 h 38"/>
                      <a:gd name="T12" fmla="*/ 5 w 109"/>
                      <a:gd name="T13" fmla="*/ 1 h 38"/>
                      <a:gd name="T14" fmla="*/ 3 w 109"/>
                      <a:gd name="T15" fmla="*/ 1 h 38"/>
                      <a:gd name="T16" fmla="*/ 1 w 109"/>
                      <a:gd name="T17" fmla="*/ 1 h 38"/>
                      <a:gd name="T18" fmla="*/ 0 w 109"/>
                      <a:gd name="T19" fmla="*/ 1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1 h 104"/>
                      <a:gd name="T2" fmla="*/ 1 w 76"/>
                      <a:gd name="T3" fmla="*/ 0 h 104"/>
                      <a:gd name="T4" fmla="*/ 3 w 76"/>
                      <a:gd name="T5" fmla="*/ 1 h 104"/>
                      <a:gd name="T6" fmla="*/ 5 w 76"/>
                      <a:gd name="T7" fmla="*/ 0 h 104"/>
                      <a:gd name="T8" fmla="*/ 3 w 76"/>
                      <a:gd name="T9" fmla="*/ 1 h 104"/>
                      <a:gd name="T10" fmla="*/ 4 w 76"/>
                      <a:gd name="T11" fmla="*/ 2 h 104"/>
                      <a:gd name="T12" fmla="*/ 4 w 76"/>
                      <a:gd name="T13" fmla="*/ 2 h 104"/>
                      <a:gd name="T14" fmla="*/ 3 w 76"/>
                      <a:gd name="T15" fmla="*/ 3 h 104"/>
                      <a:gd name="T16" fmla="*/ 3 w 76"/>
                      <a:gd name="T17" fmla="*/ 2 h 104"/>
                      <a:gd name="T18" fmla="*/ 2 w 76"/>
                      <a:gd name="T19" fmla="*/ 2 h 104"/>
                      <a:gd name="T20" fmla="*/ 2 w 76"/>
                      <a:gd name="T21" fmla="*/ 2 h 104"/>
                      <a:gd name="T22" fmla="*/ 2 w 76"/>
                      <a:gd name="T23" fmla="*/ 3 h 104"/>
                      <a:gd name="T24" fmla="*/ 1 w 76"/>
                      <a:gd name="T25" fmla="*/ 4 h 104"/>
                      <a:gd name="T26" fmla="*/ 1 w 76"/>
                      <a:gd name="T27" fmla="*/ 4 h 104"/>
                      <a:gd name="T28" fmla="*/ 0 w 76"/>
                      <a:gd name="T29" fmla="*/ 3 h 104"/>
                      <a:gd name="T30" fmla="*/ 0 w 76"/>
                      <a:gd name="T31" fmla="*/ 2 h 104"/>
                      <a:gd name="T32" fmla="*/ 0 w 76"/>
                      <a:gd name="T33" fmla="*/ 1 h 104"/>
                      <a:gd name="T34" fmla="*/ 0 w 76"/>
                      <a:gd name="T35" fmla="*/ 1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1 h 61"/>
                      <a:gd name="T2" fmla="*/ 1 w 37"/>
                      <a:gd name="T3" fmla="*/ 0 h 61"/>
                      <a:gd name="T4" fmla="*/ 1 w 37"/>
                      <a:gd name="T5" fmla="*/ 1 h 61"/>
                      <a:gd name="T6" fmla="*/ 3 w 37"/>
                      <a:gd name="T7" fmla="*/ 1 h 61"/>
                      <a:gd name="T8" fmla="*/ 1 w 37"/>
                      <a:gd name="T9" fmla="*/ 2 h 61"/>
                      <a:gd name="T10" fmla="*/ 0 w 37"/>
                      <a:gd name="T11" fmla="*/ 2 h 61"/>
                      <a:gd name="T12" fmla="*/ 0 w 37"/>
                      <a:gd name="T13" fmla="*/ 1 h 61"/>
                      <a:gd name="T14" fmla="*/ 0 w 37"/>
                      <a:gd name="T15" fmla="*/ 1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2 w 49"/>
                      <a:gd name="T3" fmla="*/ 0 h 29"/>
                      <a:gd name="T4" fmla="*/ 3 w 49"/>
                      <a:gd name="T5" fmla="*/ 1 h 29"/>
                      <a:gd name="T6" fmla="*/ 2 w 49"/>
                      <a:gd name="T7" fmla="*/ 1 h 29"/>
                      <a:gd name="T8" fmla="*/ 0 w 49"/>
                      <a:gd name="T9" fmla="*/ 1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 w 61"/>
                      <a:gd name="T1" fmla="*/ 2 h 48"/>
                      <a:gd name="T2" fmla="*/ 1 w 61"/>
                      <a:gd name="T3" fmla="*/ 1 h 48"/>
                      <a:gd name="T4" fmla="*/ 0 w 61"/>
                      <a:gd name="T5" fmla="*/ 1 h 48"/>
                      <a:gd name="T6" fmla="*/ 1 w 61"/>
                      <a:gd name="T7" fmla="*/ 0 h 48"/>
                      <a:gd name="T8" fmla="*/ 2 w 61"/>
                      <a:gd name="T9" fmla="*/ 0 h 48"/>
                      <a:gd name="T10" fmla="*/ 4 w 61"/>
                      <a:gd name="T11" fmla="*/ 0 h 48"/>
                      <a:gd name="T12" fmla="*/ 4 w 61"/>
                      <a:gd name="T13" fmla="*/ 1 h 48"/>
                      <a:gd name="T14" fmla="*/ 5 w 61"/>
                      <a:gd name="T15" fmla="*/ 1 h 48"/>
                      <a:gd name="T16" fmla="*/ 3 w 61"/>
                      <a:gd name="T17" fmla="*/ 2 h 48"/>
                      <a:gd name="T18" fmla="*/ 2 w 61"/>
                      <a:gd name="T19" fmla="*/ 2 h 48"/>
                      <a:gd name="T20" fmla="*/ 2 w 61"/>
                      <a:gd name="T21" fmla="*/ 2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 w 286"/>
                      <a:gd name="T1" fmla="*/ 1 h 182"/>
                      <a:gd name="T2" fmla="*/ 3 w 286"/>
                      <a:gd name="T3" fmla="*/ 1 h 182"/>
                      <a:gd name="T4" fmla="*/ 2 w 286"/>
                      <a:gd name="T5" fmla="*/ 1 h 182"/>
                      <a:gd name="T6" fmla="*/ 0 w 286"/>
                      <a:gd name="T7" fmla="*/ 1 h 182"/>
                      <a:gd name="T8" fmla="*/ 1 w 286"/>
                      <a:gd name="T9" fmla="*/ 2 h 182"/>
                      <a:gd name="T10" fmla="*/ 1 w 286"/>
                      <a:gd name="T11" fmla="*/ 2 h 182"/>
                      <a:gd name="T12" fmla="*/ 2 w 286"/>
                      <a:gd name="T13" fmla="*/ 2 h 182"/>
                      <a:gd name="T14" fmla="*/ 3 w 286"/>
                      <a:gd name="T15" fmla="*/ 2 h 182"/>
                      <a:gd name="T16" fmla="*/ 4 w 286"/>
                      <a:gd name="T17" fmla="*/ 2 h 182"/>
                      <a:gd name="T18" fmla="*/ 6 w 286"/>
                      <a:gd name="T19" fmla="*/ 2 h 182"/>
                      <a:gd name="T20" fmla="*/ 7 w 286"/>
                      <a:gd name="T21" fmla="*/ 3 h 182"/>
                      <a:gd name="T22" fmla="*/ 8 w 286"/>
                      <a:gd name="T23" fmla="*/ 4 h 182"/>
                      <a:gd name="T24" fmla="*/ 8 w 286"/>
                      <a:gd name="T25" fmla="*/ 5 h 182"/>
                      <a:gd name="T26" fmla="*/ 8 w 286"/>
                      <a:gd name="T27" fmla="*/ 5 h 182"/>
                      <a:gd name="T28" fmla="*/ 9 w 286"/>
                      <a:gd name="T29" fmla="*/ 5 h 182"/>
                      <a:gd name="T30" fmla="*/ 11 w 286"/>
                      <a:gd name="T31" fmla="*/ 5 h 182"/>
                      <a:gd name="T32" fmla="*/ 13 w 286"/>
                      <a:gd name="T33" fmla="*/ 6 h 182"/>
                      <a:gd name="T34" fmla="*/ 14 w 286"/>
                      <a:gd name="T35" fmla="*/ 5 h 182"/>
                      <a:gd name="T36" fmla="*/ 13 w 286"/>
                      <a:gd name="T37" fmla="*/ 5 h 182"/>
                      <a:gd name="T38" fmla="*/ 14 w 286"/>
                      <a:gd name="T39" fmla="*/ 5 h 182"/>
                      <a:gd name="T40" fmla="*/ 15 w 286"/>
                      <a:gd name="T41" fmla="*/ 4 h 182"/>
                      <a:gd name="T42" fmla="*/ 16 w 286"/>
                      <a:gd name="T43" fmla="*/ 5 h 182"/>
                      <a:gd name="T44" fmla="*/ 17 w 286"/>
                      <a:gd name="T45" fmla="*/ 5 h 182"/>
                      <a:gd name="T46" fmla="*/ 19 w 286"/>
                      <a:gd name="T47" fmla="*/ 6 h 182"/>
                      <a:gd name="T48" fmla="*/ 20 w 286"/>
                      <a:gd name="T49" fmla="*/ 7 h 182"/>
                      <a:gd name="T50" fmla="*/ 22 w 286"/>
                      <a:gd name="T51" fmla="*/ 6 h 182"/>
                      <a:gd name="T52" fmla="*/ 21 w 286"/>
                      <a:gd name="T53" fmla="*/ 6 h 182"/>
                      <a:gd name="T54" fmla="*/ 20 w 286"/>
                      <a:gd name="T55" fmla="*/ 5 h 182"/>
                      <a:gd name="T56" fmla="*/ 20 w 286"/>
                      <a:gd name="T57" fmla="*/ 5 h 182"/>
                      <a:gd name="T58" fmla="*/ 19 w 286"/>
                      <a:gd name="T59" fmla="*/ 5 h 182"/>
                      <a:gd name="T60" fmla="*/ 18 w 286"/>
                      <a:gd name="T61" fmla="*/ 4 h 182"/>
                      <a:gd name="T62" fmla="*/ 19 w 286"/>
                      <a:gd name="T63" fmla="*/ 4 h 182"/>
                      <a:gd name="T64" fmla="*/ 17 w 286"/>
                      <a:gd name="T65" fmla="*/ 3 h 182"/>
                      <a:gd name="T66" fmla="*/ 16 w 286"/>
                      <a:gd name="T67" fmla="*/ 3 h 182"/>
                      <a:gd name="T68" fmla="*/ 15 w 286"/>
                      <a:gd name="T69" fmla="*/ 2 h 182"/>
                      <a:gd name="T70" fmla="*/ 13 w 286"/>
                      <a:gd name="T71" fmla="*/ 1 h 182"/>
                      <a:gd name="T72" fmla="*/ 12 w 286"/>
                      <a:gd name="T73" fmla="*/ 1 h 182"/>
                      <a:gd name="T74" fmla="*/ 9 w 286"/>
                      <a:gd name="T75" fmla="*/ 1 h 182"/>
                      <a:gd name="T76" fmla="*/ 8 w 286"/>
                      <a:gd name="T77" fmla="*/ 0 h 182"/>
                      <a:gd name="T78" fmla="*/ 7 w 286"/>
                      <a:gd name="T79" fmla="*/ 0 h 182"/>
                      <a:gd name="T80" fmla="*/ 6 w 286"/>
                      <a:gd name="T81" fmla="*/ 0 h 182"/>
                      <a:gd name="T82" fmla="*/ 4 w 286"/>
                      <a:gd name="T83" fmla="*/ 1 h 182"/>
                      <a:gd name="T84" fmla="*/ 4 w 286"/>
                      <a:gd name="T85" fmla="*/ 1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2 h 78"/>
                      <a:gd name="T2" fmla="*/ 2 w 78"/>
                      <a:gd name="T3" fmla="*/ 2 h 78"/>
                      <a:gd name="T4" fmla="*/ 3 w 78"/>
                      <a:gd name="T5" fmla="*/ 2 h 78"/>
                      <a:gd name="T6" fmla="*/ 4 w 78"/>
                      <a:gd name="T7" fmla="*/ 1 h 78"/>
                      <a:gd name="T8" fmla="*/ 3 w 78"/>
                      <a:gd name="T9" fmla="*/ 1 h 78"/>
                      <a:gd name="T10" fmla="*/ 3 w 78"/>
                      <a:gd name="T11" fmla="*/ 0 h 78"/>
                      <a:gd name="T12" fmla="*/ 6 w 78"/>
                      <a:gd name="T13" fmla="*/ 1 h 78"/>
                      <a:gd name="T14" fmla="*/ 5 w 78"/>
                      <a:gd name="T15" fmla="*/ 2 h 78"/>
                      <a:gd name="T16" fmla="*/ 3 w 78"/>
                      <a:gd name="T17" fmla="*/ 3 h 78"/>
                      <a:gd name="T18" fmla="*/ 1 w 78"/>
                      <a:gd name="T19" fmla="*/ 2 h 78"/>
                      <a:gd name="T20" fmla="*/ 0 w 78"/>
                      <a:gd name="T21" fmla="*/ 2 h 78"/>
                      <a:gd name="T22" fmla="*/ 0 w 78"/>
                      <a:gd name="T23" fmla="*/ 2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1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1 w 20"/>
                      <a:gd name="T3" fmla="*/ 0 h 15"/>
                      <a:gd name="T4" fmla="*/ 1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1 w 20"/>
                      <a:gd name="T3" fmla="*/ 0 h 15"/>
                      <a:gd name="T4" fmla="*/ 1 w 20"/>
                      <a:gd name="T5" fmla="*/ 1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2 h 80"/>
                      <a:gd name="T2" fmla="*/ 1 w 80"/>
                      <a:gd name="T3" fmla="*/ 1 h 80"/>
                      <a:gd name="T4" fmla="*/ 2 w 80"/>
                      <a:gd name="T5" fmla="*/ 1 h 80"/>
                      <a:gd name="T6" fmla="*/ 4 w 80"/>
                      <a:gd name="T7" fmla="*/ 1 h 80"/>
                      <a:gd name="T8" fmla="*/ 5 w 80"/>
                      <a:gd name="T9" fmla="*/ 0 h 80"/>
                      <a:gd name="T10" fmla="*/ 6 w 80"/>
                      <a:gd name="T11" fmla="*/ 2 h 80"/>
                      <a:gd name="T12" fmla="*/ 6 w 80"/>
                      <a:gd name="T13" fmla="*/ 2 h 80"/>
                      <a:gd name="T14" fmla="*/ 4 w 80"/>
                      <a:gd name="T15" fmla="*/ 2 h 80"/>
                      <a:gd name="T16" fmla="*/ 4 w 80"/>
                      <a:gd name="T17" fmla="*/ 3 h 80"/>
                      <a:gd name="T18" fmla="*/ 3 w 80"/>
                      <a:gd name="T19" fmla="*/ 3 h 80"/>
                      <a:gd name="T20" fmla="*/ 3 w 80"/>
                      <a:gd name="T21" fmla="*/ 2 h 80"/>
                      <a:gd name="T22" fmla="*/ 3 w 80"/>
                      <a:gd name="T23" fmla="*/ 1 h 80"/>
                      <a:gd name="T24" fmla="*/ 2 w 80"/>
                      <a:gd name="T25" fmla="*/ 2 h 80"/>
                      <a:gd name="T26" fmla="*/ 0 w 80"/>
                      <a:gd name="T27" fmla="*/ 2 h 80"/>
                      <a:gd name="T28" fmla="*/ 0 w 80"/>
                      <a:gd name="T29" fmla="*/ 2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 w 94"/>
                      <a:gd name="T1" fmla="*/ 4 h 174"/>
                      <a:gd name="T2" fmla="*/ 2 w 94"/>
                      <a:gd name="T3" fmla="*/ 5 h 174"/>
                      <a:gd name="T4" fmla="*/ 3 w 94"/>
                      <a:gd name="T5" fmla="*/ 4 h 174"/>
                      <a:gd name="T6" fmla="*/ 4 w 94"/>
                      <a:gd name="T7" fmla="*/ 4 h 174"/>
                      <a:gd name="T8" fmla="*/ 4 w 94"/>
                      <a:gd name="T9" fmla="*/ 5 h 174"/>
                      <a:gd name="T10" fmla="*/ 5 w 94"/>
                      <a:gd name="T11" fmla="*/ 5 h 174"/>
                      <a:gd name="T12" fmla="*/ 6 w 94"/>
                      <a:gd name="T13" fmla="*/ 5 h 174"/>
                      <a:gd name="T14" fmla="*/ 5 w 94"/>
                      <a:gd name="T15" fmla="*/ 5 h 174"/>
                      <a:gd name="T16" fmla="*/ 6 w 94"/>
                      <a:gd name="T17" fmla="*/ 6 h 174"/>
                      <a:gd name="T18" fmla="*/ 6 w 94"/>
                      <a:gd name="T19" fmla="*/ 6 h 174"/>
                      <a:gd name="T20" fmla="*/ 6 w 94"/>
                      <a:gd name="T21" fmla="*/ 4 h 174"/>
                      <a:gd name="T22" fmla="*/ 5 w 94"/>
                      <a:gd name="T23" fmla="*/ 4 h 174"/>
                      <a:gd name="T24" fmla="*/ 4 w 94"/>
                      <a:gd name="T25" fmla="*/ 3 h 174"/>
                      <a:gd name="T26" fmla="*/ 3 w 94"/>
                      <a:gd name="T27" fmla="*/ 3 h 174"/>
                      <a:gd name="T28" fmla="*/ 3 w 94"/>
                      <a:gd name="T29" fmla="*/ 3 h 174"/>
                      <a:gd name="T30" fmla="*/ 3 w 94"/>
                      <a:gd name="T31" fmla="*/ 2 h 174"/>
                      <a:gd name="T32" fmla="*/ 3 w 94"/>
                      <a:gd name="T33" fmla="*/ 0 h 174"/>
                      <a:gd name="T34" fmla="*/ 1 w 94"/>
                      <a:gd name="T35" fmla="*/ 1 h 174"/>
                      <a:gd name="T36" fmla="*/ 0 w 94"/>
                      <a:gd name="T37" fmla="*/ 2 h 174"/>
                      <a:gd name="T38" fmla="*/ 1 w 94"/>
                      <a:gd name="T39" fmla="*/ 3 h 174"/>
                      <a:gd name="T40" fmla="*/ 1 w 94"/>
                      <a:gd name="T41" fmla="*/ 4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1 h 50"/>
                      <a:gd name="T2" fmla="*/ 1 w 32"/>
                      <a:gd name="T3" fmla="*/ 0 h 50"/>
                      <a:gd name="T4" fmla="*/ 2 w 32"/>
                      <a:gd name="T5" fmla="*/ 1 h 50"/>
                      <a:gd name="T6" fmla="*/ 2 w 32"/>
                      <a:gd name="T7" fmla="*/ 1 h 50"/>
                      <a:gd name="T8" fmla="*/ 2 w 32"/>
                      <a:gd name="T9" fmla="*/ 1 h 50"/>
                      <a:gd name="T10" fmla="*/ 3 w 32"/>
                      <a:gd name="T11" fmla="*/ 1 h 50"/>
                      <a:gd name="T12" fmla="*/ 2 w 32"/>
                      <a:gd name="T13" fmla="*/ 2 h 50"/>
                      <a:gd name="T14" fmla="*/ 0 w 32"/>
                      <a:gd name="T15" fmla="*/ 1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2 h 50"/>
                      <a:gd name="T2" fmla="*/ 2 w 43"/>
                      <a:gd name="T3" fmla="*/ 1 h 50"/>
                      <a:gd name="T4" fmla="*/ 3 w 43"/>
                      <a:gd name="T5" fmla="*/ 0 h 50"/>
                      <a:gd name="T6" fmla="*/ 2 w 43"/>
                      <a:gd name="T7" fmla="*/ 1 h 50"/>
                      <a:gd name="T8" fmla="*/ 0 w 43"/>
                      <a:gd name="T9" fmla="*/ 2 h 50"/>
                      <a:gd name="T10" fmla="*/ 0 w 43"/>
                      <a:gd name="T11" fmla="*/ 2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1 h 29"/>
                      <a:gd name="T2" fmla="*/ 1 w 41"/>
                      <a:gd name="T3" fmla="*/ 1 h 29"/>
                      <a:gd name="T4" fmla="*/ 0 w 41"/>
                      <a:gd name="T5" fmla="*/ 1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6 h 165"/>
                      <a:gd name="T2" fmla="*/ 1 w 47"/>
                      <a:gd name="T3" fmla="*/ 4 h 165"/>
                      <a:gd name="T4" fmla="*/ 1 w 47"/>
                      <a:gd name="T5" fmla="*/ 3 h 165"/>
                      <a:gd name="T6" fmla="*/ 1 w 47"/>
                      <a:gd name="T7" fmla="*/ 1 h 165"/>
                      <a:gd name="T8" fmla="*/ 1 w 47"/>
                      <a:gd name="T9" fmla="*/ 0 h 165"/>
                      <a:gd name="T10" fmla="*/ 2 w 47"/>
                      <a:gd name="T11" fmla="*/ 0 h 165"/>
                      <a:gd name="T12" fmla="*/ 3 w 47"/>
                      <a:gd name="T13" fmla="*/ 1 h 165"/>
                      <a:gd name="T14" fmla="*/ 4 w 47"/>
                      <a:gd name="T15" fmla="*/ 4 h 165"/>
                      <a:gd name="T16" fmla="*/ 3 w 47"/>
                      <a:gd name="T17" fmla="*/ 4 h 165"/>
                      <a:gd name="T18" fmla="*/ 2 w 47"/>
                      <a:gd name="T19" fmla="*/ 5 h 165"/>
                      <a:gd name="T20" fmla="*/ 2 w 47"/>
                      <a:gd name="T21" fmla="*/ 5 h 165"/>
                      <a:gd name="T22" fmla="*/ 2 w 47"/>
                      <a:gd name="T23" fmla="*/ 5 h 165"/>
                      <a:gd name="T24" fmla="*/ 3 w 47"/>
                      <a:gd name="T25" fmla="*/ 5 h 165"/>
                      <a:gd name="T26" fmla="*/ 1 w 47"/>
                      <a:gd name="T27" fmla="*/ 5 h 165"/>
                      <a:gd name="T28" fmla="*/ 0 w 47"/>
                      <a:gd name="T29" fmla="*/ 6 h 165"/>
                      <a:gd name="T30" fmla="*/ 0 w 47"/>
                      <a:gd name="T31" fmla="*/ 6 h 165"/>
                      <a:gd name="T32" fmla="*/ 0 w 47"/>
                      <a:gd name="T33" fmla="*/ 6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 w 138"/>
                      <a:gd name="T1" fmla="*/ 2 h 103"/>
                      <a:gd name="T2" fmla="*/ 3 w 138"/>
                      <a:gd name="T3" fmla="*/ 2 h 103"/>
                      <a:gd name="T4" fmla="*/ 4 w 138"/>
                      <a:gd name="T5" fmla="*/ 1 h 103"/>
                      <a:gd name="T6" fmla="*/ 4 w 138"/>
                      <a:gd name="T7" fmla="*/ 2 h 103"/>
                      <a:gd name="T8" fmla="*/ 5 w 138"/>
                      <a:gd name="T9" fmla="*/ 2 h 103"/>
                      <a:gd name="T10" fmla="*/ 6 w 138"/>
                      <a:gd name="T11" fmla="*/ 2 h 103"/>
                      <a:gd name="T12" fmla="*/ 9 w 138"/>
                      <a:gd name="T13" fmla="*/ 1 h 103"/>
                      <a:gd name="T14" fmla="*/ 10 w 138"/>
                      <a:gd name="T15" fmla="*/ 1 h 103"/>
                      <a:gd name="T16" fmla="*/ 11 w 138"/>
                      <a:gd name="T17" fmla="*/ 0 h 103"/>
                      <a:gd name="T18" fmla="*/ 8 w 138"/>
                      <a:gd name="T19" fmla="*/ 2 h 103"/>
                      <a:gd name="T20" fmla="*/ 6 w 138"/>
                      <a:gd name="T21" fmla="*/ 2 h 103"/>
                      <a:gd name="T22" fmla="*/ 5 w 138"/>
                      <a:gd name="T23" fmla="*/ 3 h 103"/>
                      <a:gd name="T24" fmla="*/ 4 w 138"/>
                      <a:gd name="T25" fmla="*/ 4 h 103"/>
                      <a:gd name="T26" fmla="*/ 2 w 138"/>
                      <a:gd name="T27" fmla="*/ 3 h 103"/>
                      <a:gd name="T28" fmla="*/ 2 w 138"/>
                      <a:gd name="T29" fmla="*/ 3 h 103"/>
                      <a:gd name="T30" fmla="*/ 2 w 138"/>
                      <a:gd name="T31" fmla="*/ 4 h 103"/>
                      <a:gd name="T32" fmla="*/ 0 w 138"/>
                      <a:gd name="T33" fmla="*/ 4 h 103"/>
                      <a:gd name="T34" fmla="*/ 1 w 138"/>
                      <a:gd name="T35" fmla="*/ 3 h 103"/>
                      <a:gd name="T36" fmla="*/ 2 w 138"/>
                      <a:gd name="T37" fmla="*/ 2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2 w 188"/>
                      <a:gd name="T1" fmla="*/ 1 h 214"/>
                      <a:gd name="T2" fmla="*/ 12 w 188"/>
                      <a:gd name="T3" fmla="*/ 0 h 214"/>
                      <a:gd name="T4" fmla="*/ 13 w 188"/>
                      <a:gd name="T5" fmla="*/ 0 h 214"/>
                      <a:gd name="T6" fmla="*/ 14 w 188"/>
                      <a:gd name="T7" fmla="*/ 1 h 214"/>
                      <a:gd name="T8" fmla="*/ 14 w 188"/>
                      <a:gd name="T9" fmla="*/ 2 h 214"/>
                      <a:gd name="T10" fmla="*/ 14 w 188"/>
                      <a:gd name="T11" fmla="*/ 2 h 214"/>
                      <a:gd name="T12" fmla="*/ 13 w 188"/>
                      <a:gd name="T13" fmla="*/ 3 h 214"/>
                      <a:gd name="T14" fmla="*/ 12 w 188"/>
                      <a:gd name="T15" fmla="*/ 5 h 214"/>
                      <a:gd name="T16" fmla="*/ 11 w 188"/>
                      <a:gd name="T17" fmla="*/ 5 h 214"/>
                      <a:gd name="T18" fmla="*/ 9 w 188"/>
                      <a:gd name="T19" fmla="*/ 5 h 214"/>
                      <a:gd name="T20" fmla="*/ 9 w 188"/>
                      <a:gd name="T21" fmla="*/ 5 h 214"/>
                      <a:gd name="T22" fmla="*/ 8 w 188"/>
                      <a:gd name="T23" fmla="*/ 5 h 214"/>
                      <a:gd name="T24" fmla="*/ 7 w 188"/>
                      <a:gd name="T25" fmla="*/ 6 h 214"/>
                      <a:gd name="T26" fmla="*/ 6 w 188"/>
                      <a:gd name="T27" fmla="*/ 5 h 214"/>
                      <a:gd name="T28" fmla="*/ 5 w 188"/>
                      <a:gd name="T29" fmla="*/ 5 h 214"/>
                      <a:gd name="T30" fmla="*/ 6 w 188"/>
                      <a:gd name="T31" fmla="*/ 5 h 214"/>
                      <a:gd name="T32" fmla="*/ 6 w 188"/>
                      <a:gd name="T33" fmla="*/ 6 h 214"/>
                      <a:gd name="T34" fmla="*/ 5 w 188"/>
                      <a:gd name="T35" fmla="*/ 6 h 214"/>
                      <a:gd name="T36" fmla="*/ 3 w 188"/>
                      <a:gd name="T37" fmla="*/ 6 h 214"/>
                      <a:gd name="T38" fmla="*/ 3 w 188"/>
                      <a:gd name="T39" fmla="*/ 6 h 214"/>
                      <a:gd name="T40" fmla="*/ 4 w 188"/>
                      <a:gd name="T41" fmla="*/ 5 h 214"/>
                      <a:gd name="T42" fmla="*/ 3 w 188"/>
                      <a:gd name="T43" fmla="*/ 6 h 214"/>
                      <a:gd name="T44" fmla="*/ 2 w 188"/>
                      <a:gd name="T45" fmla="*/ 6 h 214"/>
                      <a:gd name="T46" fmla="*/ 3 w 188"/>
                      <a:gd name="T47" fmla="*/ 7 h 214"/>
                      <a:gd name="T48" fmla="*/ 1 w 188"/>
                      <a:gd name="T49" fmla="*/ 8 h 214"/>
                      <a:gd name="T50" fmla="*/ 0 w 188"/>
                      <a:gd name="T51" fmla="*/ 8 h 214"/>
                      <a:gd name="T52" fmla="*/ 0 w 188"/>
                      <a:gd name="T53" fmla="*/ 7 h 214"/>
                      <a:gd name="T54" fmla="*/ 0 w 188"/>
                      <a:gd name="T55" fmla="*/ 6 h 214"/>
                      <a:gd name="T56" fmla="*/ 1 w 188"/>
                      <a:gd name="T57" fmla="*/ 6 h 214"/>
                      <a:gd name="T58" fmla="*/ 3 w 188"/>
                      <a:gd name="T59" fmla="*/ 5 h 214"/>
                      <a:gd name="T60" fmla="*/ 3 w 188"/>
                      <a:gd name="T61" fmla="*/ 4 h 214"/>
                      <a:gd name="T62" fmla="*/ 6 w 188"/>
                      <a:gd name="T63" fmla="*/ 4 h 214"/>
                      <a:gd name="T64" fmla="*/ 6 w 188"/>
                      <a:gd name="T65" fmla="*/ 4 h 214"/>
                      <a:gd name="T66" fmla="*/ 9 w 188"/>
                      <a:gd name="T67" fmla="*/ 3 h 214"/>
                      <a:gd name="T68" fmla="*/ 9 w 188"/>
                      <a:gd name="T69" fmla="*/ 3 h 214"/>
                      <a:gd name="T70" fmla="*/ 10 w 188"/>
                      <a:gd name="T71" fmla="*/ 3 h 214"/>
                      <a:gd name="T72" fmla="*/ 11 w 188"/>
                      <a:gd name="T73" fmla="*/ 2 h 214"/>
                      <a:gd name="T74" fmla="*/ 12 w 188"/>
                      <a:gd name="T75" fmla="*/ 2 h 214"/>
                      <a:gd name="T76" fmla="*/ 11 w 188"/>
                      <a:gd name="T77" fmla="*/ 1 h 214"/>
                      <a:gd name="T78" fmla="*/ 12 w 188"/>
                      <a:gd name="T79" fmla="*/ 1 h 214"/>
                      <a:gd name="T80" fmla="*/ 12 w 188"/>
                      <a:gd name="T81" fmla="*/ 1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63 w 812"/>
                      <a:gd name="T1" fmla="*/ 1 h 564"/>
                      <a:gd name="T2" fmla="*/ 61 w 812"/>
                      <a:gd name="T3" fmla="*/ 3 h 564"/>
                      <a:gd name="T4" fmla="*/ 59 w 812"/>
                      <a:gd name="T5" fmla="*/ 5 h 564"/>
                      <a:gd name="T6" fmla="*/ 56 w 812"/>
                      <a:gd name="T7" fmla="*/ 5 h 564"/>
                      <a:gd name="T8" fmla="*/ 50 w 812"/>
                      <a:gd name="T9" fmla="*/ 7 h 564"/>
                      <a:gd name="T10" fmla="*/ 49 w 812"/>
                      <a:gd name="T11" fmla="*/ 8 h 564"/>
                      <a:gd name="T12" fmla="*/ 47 w 812"/>
                      <a:gd name="T13" fmla="*/ 9 h 564"/>
                      <a:gd name="T14" fmla="*/ 48 w 812"/>
                      <a:gd name="T15" fmla="*/ 7 h 564"/>
                      <a:gd name="T16" fmla="*/ 45 w 812"/>
                      <a:gd name="T17" fmla="*/ 7 h 564"/>
                      <a:gd name="T18" fmla="*/ 44 w 812"/>
                      <a:gd name="T19" fmla="*/ 8 h 564"/>
                      <a:gd name="T20" fmla="*/ 47 w 812"/>
                      <a:gd name="T21" fmla="*/ 11 h 564"/>
                      <a:gd name="T22" fmla="*/ 47 w 812"/>
                      <a:gd name="T23" fmla="*/ 14 h 564"/>
                      <a:gd name="T24" fmla="*/ 42 w 812"/>
                      <a:gd name="T25" fmla="*/ 15 h 564"/>
                      <a:gd name="T26" fmla="*/ 41 w 812"/>
                      <a:gd name="T27" fmla="*/ 14 h 564"/>
                      <a:gd name="T28" fmla="*/ 38 w 812"/>
                      <a:gd name="T29" fmla="*/ 13 h 564"/>
                      <a:gd name="T30" fmla="*/ 36 w 812"/>
                      <a:gd name="T31" fmla="*/ 13 h 564"/>
                      <a:gd name="T32" fmla="*/ 35 w 812"/>
                      <a:gd name="T33" fmla="*/ 15 h 564"/>
                      <a:gd name="T34" fmla="*/ 39 w 812"/>
                      <a:gd name="T35" fmla="*/ 17 h 564"/>
                      <a:gd name="T36" fmla="*/ 40 w 812"/>
                      <a:gd name="T37" fmla="*/ 20 h 564"/>
                      <a:gd name="T38" fmla="*/ 41 w 812"/>
                      <a:gd name="T39" fmla="*/ 21 h 564"/>
                      <a:gd name="T40" fmla="*/ 38 w 812"/>
                      <a:gd name="T41" fmla="*/ 20 h 564"/>
                      <a:gd name="T42" fmla="*/ 37 w 812"/>
                      <a:gd name="T43" fmla="*/ 19 h 564"/>
                      <a:gd name="T44" fmla="*/ 33 w 812"/>
                      <a:gd name="T45" fmla="*/ 16 h 564"/>
                      <a:gd name="T46" fmla="*/ 33 w 812"/>
                      <a:gd name="T47" fmla="*/ 12 h 564"/>
                      <a:gd name="T48" fmla="*/ 33 w 812"/>
                      <a:gd name="T49" fmla="*/ 10 h 564"/>
                      <a:gd name="T50" fmla="*/ 32 w 812"/>
                      <a:gd name="T51" fmla="*/ 10 h 564"/>
                      <a:gd name="T52" fmla="*/ 30 w 812"/>
                      <a:gd name="T53" fmla="*/ 10 h 564"/>
                      <a:gd name="T54" fmla="*/ 28 w 812"/>
                      <a:gd name="T55" fmla="*/ 6 h 564"/>
                      <a:gd name="T56" fmla="*/ 26 w 812"/>
                      <a:gd name="T57" fmla="*/ 6 h 564"/>
                      <a:gd name="T58" fmla="*/ 23 w 812"/>
                      <a:gd name="T59" fmla="*/ 6 h 564"/>
                      <a:gd name="T60" fmla="*/ 19 w 812"/>
                      <a:gd name="T61" fmla="*/ 9 h 564"/>
                      <a:gd name="T62" fmla="*/ 15 w 812"/>
                      <a:gd name="T63" fmla="*/ 10 h 564"/>
                      <a:gd name="T64" fmla="*/ 15 w 812"/>
                      <a:gd name="T65" fmla="*/ 10 h 564"/>
                      <a:gd name="T66" fmla="*/ 12 w 812"/>
                      <a:gd name="T67" fmla="*/ 12 h 564"/>
                      <a:gd name="T68" fmla="*/ 12 w 812"/>
                      <a:gd name="T69" fmla="*/ 13 h 564"/>
                      <a:gd name="T70" fmla="*/ 10 w 812"/>
                      <a:gd name="T71" fmla="*/ 15 h 564"/>
                      <a:gd name="T72" fmla="*/ 7 w 812"/>
                      <a:gd name="T73" fmla="*/ 15 h 564"/>
                      <a:gd name="T74" fmla="*/ 5 w 812"/>
                      <a:gd name="T75" fmla="*/ 10 h 564"/>
                      <a:gd name="T76" fmla="*/ 6 w 812"/>
                      <a:gd name="T77" fmla="*/ 6 h 564"/>
                      <a:gd name="T78" fmla="*/ 3 w 812"/>
                      <a:gd name="T79" fmla="*/ 7 h 564"/>
                      <a:gd name="T80" fmla="*/ 2 w 812"/>
                      <a:gd name="T81" fmla="*/ 6 h 564"/>
                      <a:gd name="T82" fmla="*/ 2 w 812"/>
                      <a:gd name="T83" fmla="*/ 5 h 564"/>
                      <a:gd name="T84" fmla="*/ 0 w 812"/>
                      <a:gd name="T85" fmla="*/ 3 h 564"/>
                      <a:gd name="T86" fmla="*/ 62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2 w 43"/>
                      <a:gd name="T3" fmla="*/ 0 h 85"/>
                      <a:gd name="T4" fmla="*/ 3 w 43"/>
                      <a:gd name="T5" fmla="*/ 1 h 85"/>
                      <a:gd name="T6" fmla="*/ 2 w 43"/>
                      <a:gd name="T7" fmla="*/ 3 h 85"/>
                      <a:gd name="T8" fmla="*/ 0 w 43"/>
                      <a:gd name="T9" fmla="*/ 3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 w 44"/>
                      <a:gd name="T1" fmla="*/ 1 h 74"/>
                      <a:gd name="T2" fmla="*/ 2 w 44"/>
                      <a:gd name="T3" fmla="*/ 0 h 74"/>
                      <a:gd name="T4" fmla="*/ 3 w 44"/>
                      <a:gd name="T5" fmla="*/ 0 h 74"/>
                      <a:gd name="T6" fmla="*/ 3 w 44"/>
                      <a:gd name="T7" fmla="*/ 1 h 74"/>
                      <a:gd name="T8" fmla="*/ 1 w 44"/>
                      <a:gd name="T9" fmla="*/ 3 h 74"/>
                      <a:gd name="T10" fmla="*/ 0 w 44"/>
                      <a:gd name="T11" fmla="*/ 2 h 74"/>
                      <a:gd name="T12" fmla="*/ 0 w 44"/>
                      <a:gd name="T13" fmla="*/ 1 h 74"/>
                      <a:gd name="T14" fmla="*/ 1 w 44"/>
                      <a:gd name="T15" fmla="*/ 1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1 h 30"/>
                      <a:gd name="T2" fmla="*/ 0 w 20"/>
                      <a:gd name="T3" fmla="*/ 1 h 30"/>
                      <a:gd name="T4" fmla="*/ 0 w 20"/>
                      <a:gd name="T5" fmla="*/ 1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23 w 682"/>
                      <a:gd name="T1" fmla="*/ 119 h 557"/>
                      <a:gd name="T2" fmla="*/ 124 w 682"/>
                      <a:gd name="T3" fmla="*/ 116 h 557"/>
                      <a:gd name="T4" fmla="*/ 128 w 682"/>
                      <a:gd name="T5" fmla="*/ 106 h 557"/>
                      <a:gd name="T6" fmla="*/ 79 w 682"/>
                      <a:gd name="T7" fmla="*/ 74 h 557"/>
                      <a:gd name="T8" fmla="*/ 72 w 682"/>
                      <a:gd name="T9" fmla="*/ 89 h 557"/>
                      <a:gd name="T10" fmla="*/ 77 w 682"/>
                      <a:gd name="T11" fmla="*/ 142 h 557"/>
                      <a:gd name="T12" fmla="*/ 72 w 682"/>
                      <a:gd name="T13" fmla="*/ 127 h 557"/>
                      <a:gd name="T14" fmla="*/ 62 w 682"/>
                      <a:gd name="T15" fmla="*/ 112 h 557"/>
                      <a:gd name="T16" fmla="*/ 63 w 682"/>
                      <a:gd name="T17" fmla="*/ 106 h 557"/>
                      <a:gd name="T18" fmla="*/ 63 w 682"/>
                      <a:gd name="T19" fmla="*/ 101 h 557"/>
                      <a:gd name="T20" fmla="*/ 57 w 682"/>
                      <a:gd name="T21" fmla="*/ 96 h 557"/>
                      <a:gd name="T22" fmla="*/ 50 w 682"/>
                      <a:gd name="T23" fmla="*/ 89 h 557"/>
                      <a:gd name="T24" fmla="*/ 38 w 682"/>
                      <a:gd name="T25" fmla="*/ 91 h 557"/>
                      <a:gd name="T26" fmla="*/ 32 w 682"/>
                      <a:gd name="T27" fmla="*/ 93 h 557"/>
                      <a:gd name="T28" fmla="*/ 20 w 682"/>
                      <a:gd name="T29" fmla="*/ 93 h 557"/>
                      <a:gd name="T30" fmla="*/ 6 w 682"/>
                      <a:gd name="T31" fmla="*/ 80 h 557"/>
                      <a:gd name="T32" fmla="*/ 3 w 682"/>
                      <a:gd name="T33" fmla="*/ 76 h 557"/>
                      <a:gd name="T34" fmla="*/ 0 w 682"/>
                      <a:gd name="T35" fmla="*/ 68 h 557"/>
                      <a:gd name="T36" fmla="*/ 6 w 682"/>
                      <a:gd name="T37" fmla="*/ 55 h 557"/>
                      <a:gd name="T38" fmla="*/ 8 w 682"/>
                      <a:gd name="T39" fmla="*/ 46 h 557"/>
                      <a:gd name="T40" fmla="*/ 13 w 682"/>
                      <a:gd name="T41" fmla="*/ 37 h 557"/>
                      <a:gd name="T42" fmla="*/ 20 w 682"/>
                      <a:gd name="T43" fmla="*/ 30 h 557"/>
                      <a:gd name="T44" fmla="*/ 43 w 682"/>
                      <a:gd name="T45" fmla="*/ 17 h 557"/>
                      <a:gd name="T46" fmla="*/ 57 w 682"/>
                      <a:gd name="T47" fmla="*/ 8 h 557"/>
                      <a:gd name="T48" fmla="*/ 66 w 682"/>
                      <a:gd name="T49" fmla="*/ 2 h 557"/>
                      <a:gd name="T50" fmla="*/ 93 w 682"/>
                      <a:gd name="T51" fmla="*/ 1 h 557"/>
                      <a:gd name="T52" fmla="*/ 102 w 682"/>
                      <a:gd name="T53" fmla="*/ 0 h 557"/>
                      <a:gd name="T54" fmla="*/ 98 w 682"/>
                      <a:gd name="T55" fmla="*/ 9 h 557"/>
                      <a:gd name="T56" fmla="*/ 113 w 682"/>
                      <a:gd name="T57" fmla="*/ 22 h 557"/>
                      <a:gd name="T58" fmla="*/ 128 w 682"/>
                      <a:gd name="T59" fmla="*/ 19 h 557"/>
                      <a:gd name="T60" fmla="*/ 135 w 682"/>
                      <a:gd name="T61" fmla="*/ 21 h 557"/>
                      <a:gd name="T62" fmla="*/ 143 w 682"/>
                      <a:gd name="T63" fmla="*/ 25 h 557"/>
                      <a:gd name="T64" fmla="*/ 146 w 682"/>
                      <a:gd name="T65" fmla="*/ 48 h 557"/>
                      <a:gd name="T66" fmla="*/ 146 w 682"/>
                      <a:gd name="T67" fmla="*/ 62 h 557"/>
                      <a:gd name="T68" fmla="*/ 153 w 682"/>
                      <a:gd name="T69" fmla="*/ 72 h 557"/>
                      <a:gd name="T70" fmla="*/ 165 w 682"/>
                      <a:gd name="T71" fmla="*/ 77 h 557"/>
                      <a:gd name="T72" fmla="*/ 174 w 682"/>
                      <a:gd name="T73" fmla="*/ 76 h 557"/>
                      <a:gd name="T74" fmla="*/ 170 w 682"/>
                      <a:gd name="T75" fmla="*/ 87 h 557"/>
                      <a:gd name="T76" fmla="*/ 153 w 682"/>
                      <a:gd name="T77" fmla="*/ 105 h 557"/>
                      <a:gd name="T78" fmla="*/ 140 w 682"/>
                      <a:gd name="T79" fmla="*/ 125 h 557"/>
                      <a:gd name="T80" fmla="*/ 142 w 682"/>
                      <a:gd name="T81" fmla="*/ 130 h 557"/>
                      <a:gd name="T82" fmla="*/ 111 w 682"/>
                      <a:gd name="T83" fmla="*/ 142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62 w 257"/>
                      <a:gd name="T1" fmla="*/ 90 h 347"/>
                      <a:gd name="T2" fmla="*/ 60 w 257"/>
                      <a:gd name="T3" fmla="*/ 78 h 347"/>
                      <a:gd name="T4" fmla="*/ 56 w 257"/>
                      <a:gd name="T5" fmla="*/ 75 h 347"/>
                      <a:gd name="T6" fmla="*/ 55 w 257"/>
                      <a:gd name="T7" fmla="*/ 69 h 347"/>
                      <a:gd name="T8" fmla="*/ 53 w 257"/>
                      <a:gd name="T9" fmla="*/ 66 h 347"/>
                      <a:gd name="T10" fmla="*/ 53 w 257"/>
                      <a:gd name="T11" fmla="*/ 59 h 347"/>
                      <a:gd name="T12" fmla="*/ 53 w 257"/>
                      <a:gd name="T13" fmla="*/ 55 h 347"/>
                      <a:gd name="T14" fmla="*/ 58 w 257"/>
                      <a:gd name="T15" fmla="*/ 52 h 347"/>
                      <a:gd name="T16" fmla="*/ 65 w 257"/>
                      <a:gd name="T17" fmla="*/ 51 h 347"/>
                      <a:gd name="T18" fmla="*/ 65 w 257"/>
                      <a:gd name="T19" fmla="*/ 35 h 347"/>
                      <a:gd name="T20" fmla="*/ 14 w 257"/>
                      <a:gd name="T21" fmla="*/ 25 h 347"/>
                      <a:gd name="T22" fmla="*/ 8 w 257"/>
                      <a:gd name="T23" fmla="*/ 25 h 347"/>
                      <a:gd name="T24" fmla="*/ 4 w 257"/>
                      <a:gd name="T25" fmla="*/ 26 h 347"/>
                      <a:gd name="T26" fmla="*/ 0 w 257"/>
                      <a:gd name="T27" fmla="*/ 39 h 347"/>
                      <a:gd name="T28" fmla="*/ 23 w 257"/>
                      <a:gd name="T29" fmla="*/ 89 h 347"/>
                      <a:gd name="T30" fmla="*/ 62 w 257"/>
                      <a:gd name="T31" fmla="*/ 90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1 h 37"/>
                      <a:gd name="T2" fmla="*/ 1 w 19"/>
                      <a:gd name="T3" fmla="*/ 1 h 37"/>
                      <a:gd name="T4" fmla="*/ 0 w 19"/>
                      <a:gd name="T5" fmla="*/ 1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 w 22"/>
                      <a:gd name="T1" fmla="*/ 0 h 20"/>
                      <a:gd name="T2" fmla="*/ 1 w 22"/>
                      <a:gd name="T3" fmla="*/ 0 h 20"/>
                      <a:gd name="T4" fmla="*/ 1 w 22"/>
                      <a:gd name="T5" fmla="*/ 0 h 20"/>
                      <a:gd name="T6" fmla="*/ 0 w 22"/>
                      <a:gd name="T7" fmla="*/ 1 h 20"/>
                      <a:gd name="T8" fmla="*/ 1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 w 57"/>
                      <a:gd name="T1" fmla="*/ 1 h 30"/>
                      <a:gd name="T2" fmla="*/ 3 w 57"/>
                      <a:gd name="T3" fmla="*/ 0 h 30"/>
                      <a:gd name="T4" fmla="*/ 3 w 57"/>
                      <a:gd name="T5" fmla="*/ 1 h 30"/>
                      <a:gd name="T6" fmla="*/ 2 w 57"/>
                      <a:gd name="T7" fmla="*/ 1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37 w 693"/>
                      <a:gd name="T1" fmla="*/ 17 h 696"/>
                      <a:gd name="T2" fmla="*/ 30 w 693"/>
                      <a:gd name="T3" fmla="*/ 17 h 696"/>
                      <a:gd name="T4" fmla="*/ 25 w 693"/>
                      <a:gd name="T5" fmla="*/ 15 h 696"/>
                      <a:gd name="T6" fmla="*/ 20 w 693"/>
                      <a:gd name="T7" fmla="*/ 15 h 696"/>
                      <a:gd name="T8" fmla="*/ 18 w 693"/>
                      <a:gd name="T9" fmla="*/ 16 h 696"/>
                      <a:gd name="T10" fmla="*/ 20 w 693"/>
                      <a:gd name="T11" fmla="*/ 16 h 696"/>
                      <a:gd name="T12" fmla="*/ 23 w 693"/>
                      <a:gd name="T13" fmla="*/ 18 h 696"/>
                      <a:gd name="T14" fmla="*/ 25 w 693"/>
                      <a:gd name="T15" fmla="*/ 18 h 696"/>
                      <a:gd name="T16" fmla="*/ 26 w 693"/>
                      <a:gd name="T17" fmla="*/ 20 h 696"/>
                      <a:gd name="T18" fmla="*/ 24 w 693"/>
                      <a:gd name="T19" fmla="*/ 21 h 696"/>
                      <a:gd name="T20" fmla="*/ 20 w 693"/>
                      <a:gd name="T21" fmla="*/ 23 h 696"/>
                      <a:gd name="T22" fmla="*/ 17 w 693"/>
                      <a:gd name="T23" fmla="*/ 23 h 696"/>
                      <a:gd name="T24" fmla="*/ 7 w 693"/>
                      <a:gd name="T25" fmla="*/ 26 h 696"/>
                      <a:gd name="T26" fmla="*/ 6 w 693"/>
                      <a:gd name="T27" fmla="*/ 23 h 696"/>
                      <a:gd name="T28" fmla="*/ 3 w 693"/>
                      <a:gd name="T29" fmla="*/ 20 h 696"/>
                      <a:gd name="T30" fmla="*/ 3 w 693"/>
                      <a:gd name="T31" fmla="*/ 17 h 696"/>
                      <a:gd name="T32" fmla="*/ 4 w 693"/>
                      <a:gd name="T33" fmla="*/ 13 h 696"/>
                      <a:gd name="T34" fmla="*/ 1 w 693"/>
                      <a:gd name="T35" fmla="*/ 15 h 696"/>
                      <a:gd name="T36" fmla="*/ 6 w 693"/>
                      <a:gd name="T37" fmla="*/ 10 h 696"/>
                      <a:gd name="T38" fmla="*/ 9 w 693"/>
                      <a:gd name="T39" fmla="*/ 8 h 696"/>
                      <a:gd name="T40" fmla="*/ 3 w 693"/>
                      <a:gd name="T41" fmla="*/ 8 h 696"/>
                      <a:gd name="T42" fmla="*/ 0 w 693"/>
                      <a:gd name="T43" fmla="*/ 7 h 696"/>
                      <a:gd name="T44" fmla="*/ 2 w 693"/>
                      <a:gd name="T45" fmla="*/ 5 h 696"/>
                      <a:gd name="T46" fmla="*/ 7 w 693"/>
                      <a:gd name="T47" fmla="*/ 4 h 696"/>
                      <a:gd name="T48" fmla="*/ 17 w 693"/>
                      <a:gd name="T49" fmla="*/ 5 h 696"/>
                      <a:gd name="T50" fmla="*/ 17 w 693"/>
                      <a:gd name="T51" fmla="*/ 2 h 696"/>
                      <a:gd name="T52" fmla="*/ 20 w 693"/>
                      <a:gd name="T53" fmla="*/ 0 h 696"/>
                      <a:gd name="T54" fmla="*/ 28 w 693"/>
                      <a:gd name="T55" fmla="*/ 2 h 696"/>
                      <a:gd name="T56" fmla="*/ 26 w 693"/>
                      <a:gd name="T57" fmla="*/ 3 h 696"/>
                      <a:gd name="T58" fmla="*/ 23 w 693"/>
                      <a:gd name="T59" fmla="*/ 7 h 696"/>
                      <a:gd name="T60" fmla="*/ 28 w 693"/>
                      <a:gd name="T61" fmla="*/ 7 h 696"/>
                      <a:gd name="T62" fmla="*/ 29 w 693"/>
                      <a:gd name="T63" fmla="*/ 5 h 696"/>
                      <a:gd name="T64" fmla="*/ 32 w 693"/>
                      <a:gd name="T65" fmla="*/ 3 h 696"/>
                      <a:gd name="T66" fmla="*/ 38 w 693"/>
                      <a:gd name="T67" fmla="*/ 3 h 696"/>
                      <a:gd name="T68" fmla="*/ 41 w 693"/>
                      <a:gd name="T69" fmla="*/ 2 h 696"/>
                      <a:gd name="T70" fmla="*/ 42 w 693"/>
                      <a:gd name="T71" fmla="*/ 17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211 w 931"/>
                      <a:gd name="T1" fmla="*/ 0 h 149"/>
                      <a:gd name="T2" fmla="*/ 37 w 931"/>
                      <a:gd name="T3" fmla="*/ 7 h 149"/>
                      <a:gd name="T4" fmla="*/ 23 w 931"/>
                      <a:gd name="T5" fmla="*/ 11 h 149"/>
                      <a:gd name="T6" fmla="*/ 16 w 931"/>
                      <a:gd name="T7" fmla="*/ 11 h 149"/>
                      <a:gd name="T8" fmla="*/ 6 w 931"/>
                      <a:gd name="T9" fmla="*/ 20 h 149"/>
                      <a:gd name="T10" fmla="*/ 0 w 931"/>
                      <a:gd name="T11" fmla="*/ 27 h 149"/>
                      <a:gd name="T12" fmla="*/ 15 w 931"/>
                      <a:gd name="T13" fmla="*/ 30 h 149"/>
                      <a:gd name="T14" fmla="*/ 25 w 931"/>
                      <a:gd name="T15" fmla="*/ 25 h 149"/>
                      <a:gd name="T16" fmla="*/ 28 w 931"/>
                      <a:gd name="T17" fmla="*/ 22 h 149"/>
                      <a:gd name="T18" fmla="*/ 43 w 931"/>
                      <a:gd name="T19" fmla="*/ 13 h 149"/>
                      <a:gd name="T20" fmla="*/ 55 w 931"/>
                      <a:gd name="T21" fmla="*/ 11 h 149"/>
                      <a:gd name="T22" fmla="*/ 60 w 931"/>
                      <a:gd name="T23" fmla="*/ 24 h 149"/>
                      <a:gd name="T24" fmla="*/ 48 w 931"/>
                      <a:gd name="T25" fmla="*/ 28 h 149"/>
                      <a:gd name="T26" fmla="*/ 59 w 931"/>
                      <a:gd name="T27" fmla="*/ 29 h 149"/>
                      <a:gd name="T28" fmla="*/ 64 w 931"/>
                      <a:gd name="T29" fmla="*/ 23 h 149"/>
                      <a:gd name="T30" fmla="*/ 68 w 931"/>
                      <a:gd name="T31" fmla="*/ 24 h 149"/>
                      <a:gd name="T32" fmla="*/ 65 w 931"/>
                      <a:gd name="T33" fmla="*/ 14 h 149"/>
                      <a:gd name="T34" fmla="*/ 68 w 931"/>
                      <a:gd name="T35" fmla="*/ 11 h 149"/>
                      <a:gd name="T36" fmla="*/ 71 w 931"/>
                      <a:gd name="T37" fmla="*/ 23 h 149"/>
                      <a:gd name="T38" fmla="*/ 68 w 931"/>
                      <a:gd name="T39" fmla="*/ 29 h 149"/>
                      <a:gd name="T40" fmla="*/ 76 w 931"/>
                      <a:gd name="T41" fmla="*/ 34 h 149"/>
                      <a:gd name="T42" fmla="*/ 77 w 931"/>
                      <a:gd name="T43" fmla="*/ 24 h 149"/>
                      <a:gd name="T44" fmla="*/ 84 w 931"/>
                      <a:gd name="T45" fmla="*/ 27 h 149"/>
                      <a:gd name="T46" fmla="*/ 98 w 931"/>
                      <a:gd name="T47" fmla="*/ 19 h 149"/>
                      <a:gd name="T48" fmla="*/ 105 w 931"/>
                      <a:gd name="T49" fmla="*/ 13 h 149"/>
                      <a:gd name="T50" fmla="*/ 112 w 931"/>
                      <a:gd name="T51" fmla="*/ 15 h 149"/>
                      <a:gd name="T52" fmla="*/ 116 w 931"/>
                      <a:gd name="T53" fmla="*/ 13 h 149"/>
                      <a:gd name="T54" fmla="*/ 110 w 931"/>
                      <a:gd name="T55" fmla="*/ 11 h 149"/>
                      <a:gd name="T56" fmla="*/ 121 w 931"/>
                      <a:gd name="T57" fmla="*/ 9 h 149"/>
                      <a:gd name="T58" fmla="*/ 139 w 931"/>
                      <a:gd name="T59" fmla="*/ 14 h 149"/>
                      <a:gd name="T60" fmla="*/ 149 w 931"/>
                      <a:gd name="T61" fmla="*/ 11 h 149"/>
                      <a:gd name="T62" fmla="*/ 150 w 931"/>
                      <a:gd name="T63" fmla="*/ 17 h 149"/>
                      <a:gd name="T64" fmla="*/ 145 w 931"/>
                      <a:gd name="T65" fmla="*/ 26 h 149"/>
                      <a:gd name="T66" fmla="*/ 156 w 931"/>
                      <a:gd name="T67" fmla="*/ 23 h 149"/>
                      <a:gd name="T68" fmla="*/ 159 w 931"/>
                      <a:gd name="T69" fmla="*/ 21 h 149"/>
                      <a:gd name="T70" fmla="*/ 166 w 931"/>
                      <a:gd name="T71" fmla="*/ 16 h 149"/>
                      <a:gd name="T72" fmla="*/ 203 w 931"/>
                      <a:gd name="T73" fmla="*/ 22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1 h 30"/>
                      <a:gd name="T2" fmla="*/ 2 w 31"/>
                      <a:gd name="T3" fmla="*/ 0 h 30"/>
                      <a:gd name="T4" fmla="*/ 1 w 31"/>
                      <a:gd name="T5" fmla="*/ 1 h 30"/>
                      <a:gd name="T6" fmla="*/ 0 w 31"/>
                      <a:gd name="T7" fmla="*/ 1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1 h 32"/>
                      <a:gd name="T2" fmla="*/ 2 w 44"/>
                      <a:gd name="T3" fmla="*/ 0 h 32"/>
                      <a:gd name="T4" fmla="*/ 3 w 44"/>
                      <a:gd name="T5" fmla="*/ 0 h 32"/>
                      <a:gd name="T6" fmla="*/ 0 w 44"/>
                      <a:gd name="T7" fmla="*/ 1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 w 76"/>
                      <a:gd name="T1" fmla="*/ 1 h 18"/>
                      <a:gd name="T2" fmla="*/ 2 w 76"/>
                      <a:gd name="T3" fmla="*/ 0 h 18"/>
                      <a:gd name="T4" fmla="*/ 3 w 76"/>
                      <a:gd name="T5" fmla="*/ 1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1 h 44"/>
                      <a:gd name="T2" fmla="*/ 1 w 42"/>
                      <a:gd name="T3" fmla="*/ 0 h 44"/>
                      <a:gd name="T4" fmla="*/ 0 w 42"/>
                      <a:gd name="T5" fmla="*/ 1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1 h 30"/>
                      <a:gd name="T2" fmla="*/ 3 w 31"/>
                      <a:gd name="T3" fmla="*/ 0 h 30"/>
                      <a:gd name="T4" fmla="*/ 0 w 31"/>
                      <a:gd name="T5" fmla="*/ 1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2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59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3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29" name="Picture 160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88"/>
              <a:ext cx="47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Lucida Sans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Lucida Sans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Lucida Sans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Lucida Sans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Lucida Sans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Lucida Sans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Lucida Sans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Lucida Sans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video" Target="file:///C:\Users\lenovo\Desktop\NYJ.wmv" TargetMode="External"/><Relationship Id="rId7" Type="http://schemas.openxmlformats.org/officeDocument/2006/relationships/image" Target="../media/image18.png"/><Relationship Id="rId2" Type="http://schemas.openxmlformats.org/officeDocument/2006/relationships/video" Target="file:///C:\Users\lenovo\Desktop\NYJuly.wmv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447800" y="2166938"/>
            <a:ext cx="7010400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>
                <a:solidFill>
                  <a:srgbClr val="A50021"/>
                </a:solidFill>
                <a:latin typeface="Verdana" pitchFamily="34" charset="0"/>
                <a:ea typeface="SimSun" pitchFamily="2" charset="-122"/>
              </a:rPr>
              <a:t>Multiple Scale Analysis of Climate Change and Socioeconomic Impacts on Urban Ecological Process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 flipV="1">
            <a:off x="1371600" y="2743200"/>
            <a:ext cx="7340600" cy="36513"/>
          </a:xfrm>
          <a:prstGeom prst="rect">
            <a:avLst/>
          </a:prstGeom>
          <a:gradFill rotWithShape="1">
            <a:gsLst>
              <a:gs pos="0">
                <a:srgbClr val="423619"/>
              </a:gs>
              <a:gs pos="100000">
                <a:srgbClr val="8F753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2743200" y="4440805"/>
            <a:ext cx="396240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>
                <a:solidFill>
                  <a:srgbClr val="8F7535"/>
                </a:solidFill>
                <a:latin typeface="Arial" charset="0"/>
              </a:rPr>
              <a:t>Junmei</a:t>
            </a:r>
            <a:r>
              <a:rPr lang="en-US" sz="2000" dirty="0">
                <a:solidFill>
                  <a:srgbClr val="8F7535"/>
                </a:solidFill>
                <a:latin typeface="Arial" charset="0"/>
              </a:rPr>
              <a:t> Tang</a:t>
            </a:r>
            <a:endParaRPr lang="en-US" altLang="zh-CN" sz="1600" dirty="0">
              <a:solidFill>
                <a:srgbClr val="8F7535"/>
              </a:solidFill>
              <a:latin typeface="Arial" charset="0"/>
              <a:ea typeface="SimSun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800" dirty="0">
              <a:solidFill>
                <a:srgbClr val="8F7535"/>
              </a:solidFill>
              <a:latin typeface="Arial" charset="0"/>
              <a:ea typeface="SimSun" pitchFamily="2" charset="-122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8F7535"/>
                </a:solidFill>
                <a:latin typeface="Arial" charset="0"/>
              </a:rPr>
              <a:t>Geography and Environmental System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F7535"/>
                </a:solidFill>
                <a:latin typeface="Arial" charset="0"/>
              </a:rPr>
              <a:t>University of Maryland, Baltimore County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0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64" y="76200"/>
            <a:ext cx="1782236" cy="71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Spatial Pearson's correlation</a:t>
            </a:r>
          </a:p>
        </p:txBody>
      </p:sp>
      <p:graphicFrame>
        <p:nvGraphicFramePr>
          <p:cNvPr id="12291" name="Object 8"/>
          <p:cNvGraphicFramePr>
            <a:graphicFrameLocks noGrp="1" noChangeAspect="1"/>
          </p:cNvGraphicFramePr>
          <p:nvPr>
            <p:ph/>
          </p:nvPr>
        </p:nvGraphicFramePr>
        <p:xfrm>
          <a:off x="914400" y="1524000"/>
          <a:ext cx="7772400" cy="4206875"/>
        </p:xfrm>
        <a:graphic>
          <a:graphicData uri="http://schemas.openxmlformats.org/presentationml/2006/ole">
            <p:oleObj spid="_x0000_s12334" name="Bitmap Image" r:id="rId3" imgW="8745171" imgH="4734586" progId="PBrush">
              <p:embed/>
            </p:oleObj>
          </a:graphicData>
        </a:graphic>
      </p:graphicFrame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5105400" y="48768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Spatial Pearson’s Correlation in ArcGIS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Spatial Pearson's correlation</a:t>
            </a:r>
          </a:p>
        </p:txBody>
      </p:sp>
      <p:pic>
        <p:nvPicPr>
          <p:cNvPr id="13417" name="Picture 10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5247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Eastern shore metropolitan</a:t>
            </a:r>
          </a:p>
        </p:txBody>
      </p:sp>
      <p:graphicFrame>
        <p:nvGraphicFramePr>
          <p:cNvPr id="14339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931863" y="1700213"/>
          <a:ext cx="3810000" cy="2474912"/>
        </p:xfrm>
        <a:graphic>
          <a:graphicData uri="http://schemas.openxmlformats.org/presentationml/2006/ole">
            <p:oleObj spid="_x0000_s14468" name="Bitmap Image" r:id="rId3" imgW="2771429" imgH="1800476" progId="PBrush">
              <p:embed/>
            </p:oleObj>
          </a:graphicData>
        </a:graphic>
      </p:graphicFrame>
      <p:graphicFrame>
        <p:nvGraphicFramePr>
          <p:cNvPr id="14340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503863" y="2005013"/>
          <a:ext cx="2573337" cy="2185987"/>
        </p:xfrm>
        <a:graphic>
          <a:graphicData uri="http://schemas.openxmlformats.org/presentationml/2006/ole">
            <p:oleObj spid="_x0000_s14469" name="Bitmap Image" r:id="rId4" imgW="4866667" imgH="4133333" progId="PBrush">
              <p:embed/>
            </p:oleObj>
          </a:graphicData>
        </a:graphic>
      </p:graphicFrame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1905000" y="4648200"/>
            <a:ext cx="5000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buFontTx/>
              <a:buAutoNum type="arabicPeriod"/>
            </a:pPr>
            <a:r>
              <a:rPr lang="en-US" sz="2000"/>
              <a:t>Has the longest history in Urbanization.</a:t>
            </a:r>
          </a:p>
          <a:p>
            <a:pPr algn="l" eaLnBrk="1" hangingPunct="1">
              <a:buFontTx/>
              <a:buAutoNum type="arabicPeriod"/>
            </a:pPr>
            <a:r>
              <a:rPr lang="en-US" sz="2000"/>
              <a:t>One of the highest population density area.</a:t>
            </a:r>
          </a:p>
          <a:p>
            <a:pPr algn="l" eaLnBrk="1" hangingPunct="1">
              <a:buFontTx/>
              <a:buAutoNum type="arabicPeriod"/>
            </a:pPr>
            <a:r>
              <a:rPr lang="en-US" sz="2000"/>
              <a:t>Boston-Washington Metropolitan.</a:t>
            </a:r>
          </a:p>
          <a:p>
            <a:pPr algn="l" eaLnBrk="1" hangingPunct="1">
              <a:buFontTx/>
              <a:buAutoNum type="arabicPeriod"/>
            </a:pPr>
            <a:endParaRPr lang="en-US" sz="2000"/>
          </a:p>
        </p:txBody>
      </p:sp>
      <p:sp>
        <p:nvSpPr>
          <p:cNvPr id="14342" name="Line 20"/>
          <p:cNvSpPr>
            <a:spLocks noChangeShapeType="1"/>
          </p:cNvSpPr>
          <p:nvPr/>
        </p:nvSpPr>
        <p:spPr bwMode="auto">
          <a:xfrm flipV="1">
            <a:off x="4284663" y="2081213"/>
            <a:ext cx="2895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3" name="Line 21"/>
          <p:cNvSpPr>
            <a:spLocks noChangeShapeType="1"/>
          </p:cNvSpPr>
          <p:nvPr/>
        </p:nvSpPr>
        <p:spPr bwMode="auto">
          <a:xfrm>
            <a:off x="3979863" y="2614613"/>
            <a:ext cx="1600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4344" name="Object 2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467600" y="3429000"/>
          <a:ext cx="590550" cy="942975"/>
        </p:xfrm>
        <a:graphic>
          <a:graphicData uri="http://schemas.openxmlformats.org/presentationml/2006/ole">
            <p:oleObj spid="_x0000_s14470" name="Bitmap Image" r:id="rId5" imgW="590476" imgH="9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0"/>
          <p:cNvGraphicFramePr>
            <a:graphicFrameLocks noGrp="1"/>
          </p:cNvGraphicFramePr>
          <p:nvPr>
            <p:ph sz="quarter" idx="1"/>
          </p:nvPr>
        </p:nvGraphicFramePr>
        <p:xfrm>
          <a:off x="1371600" y="1295400"/>
          <a:ext cx="1871663" cy="1727200"/>
        </p:xfrm>
        <a:graphic>
          <a:graphicData uri="http://schemas.openxmlformats.org/presentationml/2006/ole">
            <p:oleObj spid="_x0000_s15741" name="Bitmap Image" r:id="rId3" imgW="4667902" imgH="3905795" progId="PBrush">
              <p:embed/>
            </p:oleObj>
          </a:graphicData>
        </a:graphic>
      </p:graphicFrame>
      <p:graphicFrame>
        <p:nvGraphicFramePr>
          <p:cNvPr id="15363" name="Object 26"/>
          <p:cNvGraphicFramePr>
            <a:graphicFrameLocks noGrp="1"/>
          </p:cNvGraphicFramePr>
          <p:nvPr>
            <p:ph sz="quarter" idx="4"/>
          </p:nvPr>
        </p:nvGraphicFramePr>
        <p:xfrm>
          <a:off x="3886200" y="3124200"/>
          <a:ext cx="1871663" cy="1727200"/>
        </p:xfrm>
        <a:graphic>
          <a:graphicData uri="http://schemas.openxmlformats.org/presentationml/2006/ole">
            <p:oleObj spid="_x0000_s15742" name="Bitmap Image" r:id="rId4" imgW="4571429" imgH="3809524" progId="PBrush">
              <p:embed/>
            </p:oleObj>
          </a:graphicData>
        </a:graphic>
      </p:graphicFrame>
      <p:graphicFrame>
        <p:nvGraphicFramePr>
          <p:cNvPr id="15364" name="Object 20"/>
          <p:cNvGraphicFramePr>
            <a:graphicFrameLocks/>
          </p:cNvGraphicFramePr>
          <p:nvPr/>
        </p:nvGraphicFramePr>
        <p:xfrm>
          <a:off x="6553200" y="4876800"/>
          <a:ext cx="1871663" cy="1727200"/>
        </p:xfrm>
        <a:graphic>
          <a:graphicData uri="http://schemas.openxmlformats.org/presentationml/2006/ole">
            <p:oleObj spid="_x0000_s15743" name="Bitmap Image" r:id="rId5" imgW="4486901" imgH="3895238" progId="PBrush">
              <p:embed/>
            </p:oleObj>
          </a:graphicData>
        </a:graphic>
      </p:graphicFrame>
      <p:graphicFrame>
        <p:nvGraphicFramePr>
          <p:cNvPr id="15365" name="Object 21"/>
          <p:cNvGraphicFramePr>
            <a:graphicFrameLocks/>
          </p:cNvGraphicFramePr>
          <p:nvPr/>
        </p:nvGraphicFramePr>
        <p:xfrm>
          <a:off x="3886200" y="4876800"/>
          <a:ext cx="1871663" cy="1727200"/>
        </p:xfrm>
        <a:graphic>
          <a:graphicData uri="http://schemas.openxmlformats.org/presentationml/2006/ole">
            <p:oleObj spid="_x0000_s15744" name="Bitmap Image" r:id="rId6" imgW="4580952" imgH="3790476" progId="PBrush">
              <p:embed/>
            </p:oleObj>
          </a:graphicData>
        </a:graphic>
      </p:graphicFrame>
      <p:graphicFrame>
        <p:nvGraphicFramePr>
          <p:cNvPr id="15366" name="Object 22"/>
          <p:cNvGraphicFramePr>
            <a:graphicFrameLocks/>
          </p:cNvGraphicFramePr>
          <p:nvPr/>
        </p:nvGraphicFramePr>
        <p:xfrm>
          <a:off x="1404938" y="4953000"/>
          <a:ext cx="1871662" cy="1727200"/>
        </p:xfrm>
        <a:graphic>
          <a:graphicData uri="http://schemas.openxmlformats.org/presentationml/2006/ole">
            <p:oleObj spid="_x0000_s15745" name="Bitmap Image" r:id="rId7" imgW="4563112" imgH="3914286" progId="PBrush">
              <p:embed/>
            </p:oleObj>
          </a:graphicData>
        </a:graphic>
      </p:graphicFrame>
      <p:graphicFrame>
        <p:nvGraphicFramePr>
          <p:cNvPr id="15367" name="Object 23"/>
          <p:cNvGraphicFramePr>
            <a:graphicFrameLocks/>
          </p:cNvGraphicFramePr>
          <p:nvPr/>
        </p:nvGraphicFramePr>
        <p:xfrm>
          <a:off x="1328738" y="3048000"/>
          <a:ext cx="1871662" cy="1727200"/>
        </p:xfrm>
        <a:graphic>
          <a:graphicData uri="http://schemas.openxmlformats.org/presentationml/2006/ole">
            <p:oleObj spid="_x0000_s15746" name="Bitmap Image" r:id="rId8" imgW="4447619" imgH="3895238" progId="PBrush">
              <p:embed/>
            </p:oleObj>
          </a:graphicData>
        </a:graphic>
      </p:graphicFrame>
      <p:sp>
        <p:nvSpPr>
          <p:cNvPr id="289817" name="Rectangle 25"/>
          <p:cNvSpPr>
            <a:spLocks noChangeArrowheads="1"/>
          </p:cNvSpPr>
          <p:nvPr/>
        </p:nvSpPr>
        <p:spPr bwMode="auto">
          <a:xfrm>
            <a:off x="1295400" y="609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Temperature, precipitation, and NDVI</a:t>
            </a:r>
          </a:p>
        </p:txBody>
      </p:sp>
      <p:graphicFrame>
        <p:nvGraphicFramePr>
          <p:cNvPr id="15369" name="Object 29"/>
          <p:cNvGraphicFramePr>
            <a:graphicFrameLocks/>
          </p:cNvGraphicFramePr>
          <p:nvPr/>
        </p:nvGraphicFramePr>
        <p:xfrm>
          <a:off x="6434138" y="3149600"/>
          <a:ext cx="1871662" cy="1727200"/>
        </p:xfrm>
        <a:graphic>
          <a:graphicData uri="http://schemas.openxmlformats.org/presentationml/2006/ole">
            <p:oleObj spid="_x0000_s15747" name="Bitmap Image" r:id="rId9" imgW="4514286" imgH="3877216" progId="PBrush">
              <p:embed/>
            </p:oleObj>
          </a:graphicData>
        </a:graphic>
      </p:graphicFrame>
      <p:graphicFrame>
        <p:nvGraphicFramePr>
          <p:cNvPr id="15370" name="Object 32"/>
          <p:cNvGraphicFramePr>
            <a:graphicFrameLocks noGrp="1"/>
          </p:cNvGraphicFramePr>
          <p:nvPr>
            <p:ph sz="quarter" idx="3"/>
          </p:nvPr>
        </p:nvGraphicFramePr>
        <p:xfrm>
          <a:off x="3886200" y="1295400"/>
          <a:ext cx="1871663" cy="1727200"/>
        </p:xfrm>
        <a:graphic>
          <a:graphicData uri="http://schemas.openxmlformats.org/presentationml/2006/ole">
            <p:oleObj spid="_x0000_s15748" name="Bitmap Image" r:id="rId10" imgW="4495238" imgH="3866667" progId="PBrush">
              <p:embed/>
            </p:oleObj>
          </a:graphicData>
        </a:graphic>
      </p:graphicFrame>
      <p:graphicFrame>
        <p:nvGraphicFramePr>
          <p:cNvPr id="15371" name="Object 34"/>
          <p:cNvGraphicFramePr>
            <a:graphicFrameLocks noGrp="1"/>
          </p:cNvGraphicFramePr>
          <p:nvPr>
            <p:ph sz="quarter" idx="2"/>
          </p:nvPr>
        </p:nvGraphicFramePr>
        <p:xfrm>
          <a:off x="6248400" y="1295400"/>
          <a:ext cx="1871663" cy="1727200"/>
        </p:xfrm>
        <a:graphic>
          <a:graphicData uri="http://schemas.openxmlformats.org/presentationml/2006/ole">
            <p:oleObj spid="_x0000_s15749" name="Bitmap Image" r:id="rId11" imgW="4571429" imgH="39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1295400" y="609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Zone statistic at county level</a:t>
            </a:r>
          </a:p>
        </p:txBody>
      </p:sp>
      <p:graphicFrame>
        <p:nvGraphicFramePr>
          <p:cNvPr id="16387" name="Object 5"/>
          <p:cNvGraphicFramePr>
            <a:graphicFrameLocks noGrp="1" noChangeAspect="1"/>
          </p:cNvGraphicFramePr>
          <p:nvPr>
            <p:ph/>
          </p:nvPr>
        </p:nvGraphicFramePr>
        <p:xfrm>
          <a:off x="152400" y="2971800"/>
          <a:ext cx="1752600" cy="1570038"/>
        </p:xfrm>
        <a:graphic>
          <a:graphicData uri="http://schemas.openxmlformats.org/presentationml/2006/ole">
            <p:oleObj spid="_x0000_s16441" name="Bitmap Image" r:id="rId3" imgW="4200000" imgH="3761905" progId="PBrush">
              <p:embed/>
            </p:oleObj>
          </a:graphicData>
        </a:graphic>
      </p:graphicFrame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60475"/>
            <a:ext cx="22860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2487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054350"/>
            <a:ext cx="22098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038475"/>
            <a:ext cx="2168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724400"/>
            <a:ext cx="236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60475"/>
            <a:ext cx="2454275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219200"/>
            <a:ext cx="24812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2668588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1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724400"/>
            <a:ext cx="23526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1"/>
          <p:cNvSpPr txBox="1">
            <a:spLocks noChangeArrowheads="1"/>
          </p:cNvSpPr>
          <p:nvPr/>
        </p:nvSpPr>
        <p:spPr bwMode="auto">
          <a:xfrm>
            <a:off x="381000" y="1516063"/>
            <a:ext cx="121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Population </a:t>
            </a:r>
          </a:p>
          <a:p>
            <a:pPr eaLnBrk="1" hangingPunct="1"/>
            <a:r>
              <a:rPr lang="en-US" sz="1600" b="1"/>
              <a:t>Density</a:t>
            </a:r>
          </a:p>
        </p:txBody>
      </p:sp>
      <p:sp>
        <p:nvSpPr>
          <p:cNvPr id="16398" name="TextBox 15"/>
          <p:cNvSpPr txBox="1">
            <a:spLocks noChangeArrowheads="1"/>
          </p:cNvSpPr>
          <p:nvPr/>
        </p:nvSpPr>
        <p:spPr bwMode="auto">
          <a:xfrm>
            <a:off x="365125" y="2573338"/>
            <a:ext cx="1371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Precipitation</a:t>
            </a:r>
          </a:p>
        </p:txBody>
      </p:sp>
      <p:sp>
        <p:nvSpPr>
          <p:cNvPr id="16399" name="TextBox 16"/>
          <p:cNvSpPr txBox="1">
            <a:spLocks noChangeArrowheads="1"/>
          </p:cNvSpPr>
          <p:nvPr/>
        </p:nvSpPr>
        <p:spPr bwMode="auto">
          <a:xfrm>
            <a:off x="304800" y="5278438"/>
            <a:ext cx="1371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600" b="1"/>
              <a:t>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5945"/>
            <a:ext cx="51387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95400" y="609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County level phenology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6898" y="2878772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AutoNum type="arabicPeriod"/>
            </a:pPr>
            <a:r>
              <a:rPr lang="en-US" sz="1800" dirty="0" smtClean="0"/>
              <a:t>Buckingham, Virginia Lunenburg, Virginia;</a:t>
            </a:r>
          </a:p>
          <a:p>
            <a:pPr marL="342900" indent="-342900" algn="l">
              <a:buAutoNum type="arabicPeriod"/>
            </a:pPr>
            <a:endParaRPr lang="en-US" sz="1800" dirty="0"/>
          </a:p>
          <a:p>
            <a:pPr marL="342900" indent="-342900" algn="l">
              <a:buAutoNum type="arabicPeriod"/>
            </a:pPr>
            <a:r>
              <a:rPr lang="en-US" sz="1800" dirty="0" err="1" smtClean="0"/>
              <a:t>Philadephia</a:t>
            </a:r>
            <a:r>
              <a:rPr lang="en-US" sz="1800" dirty="0" smtClean="0"/>
              <a:t>, Pennsylvania;</a:t>
            </a:r>
          </a:p>
          <a:p>
            <a:pPr algn="l"/>
            <a:r>
              <a:rPr lang="en-US" sz="1800" dirty="0" smtClean="0"/>
              <a:t>      Seneca, New York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295400" y="609600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County level </a:t>
            </a:r>
            <a:r>
              <a:rPr lang="en-US" sz="2800" b="1" i="1" dirty="0" smtClean="0">
                <a:solidFill>
                  <a:srgbClr val="A50021"/>
                </a:solidFill>
                <a:latin typeface="+mj-lt"/>
              </a:rPr>
              <a:t>phenology analysis</a:t>
            </a:r>
            <a:endParaRPr lang="en-US" sz="2800" b="1" i="1" dirty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40" y="1295400"/>
            <a:ext cx="2714625" cy="206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3352800"/>
            <a:ext cx="23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Correlation: 0.7671; 0.3491</a:t>
            </a:r>
            <a:endParaRPr lang="en-US" sz="1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24" y="1239409"/>
            <a:ext cx="2732172" cy="206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6280" y="3273623"/>
            <a:ext cx="23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Correlation: 0.7659; 0.4208</a:t>
            </a:r>
            <a:endParaRPr lang="en-US" sz="1400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77056"/>
            <a:ext cx="2807976" cy="206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10" y="3886200"/>
            <a:ext cx="2768389" cy="206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0" y="5943600"/>
            <a:ext cx="23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Correlation: 0.8766; 0.5492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631976" y="5933439"/>
            <a:ext cx="233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Correlation: 0.8318; 0.2853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752600"/>
            <a:ext cx="69707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Baltimore-Washington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Green Density Change in 1990-2010</a:t>
            </a: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409575" y="1371600"/>
            <a:ext cx="5962650" cy="2181225"/>
            <a:chOff x="409273" y="1371600"/>
            <a:chExt cx="5963478" cy="2181537"/>
          </a:xfrm>
        </p:grpSpPr>
        <p:pic>
          <p:nvPicPr>
            <p:cNvPr id="1946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73" y="1371600"/>
              <a:ext cx="5963478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5" y="3372162"/>
              <a:ext cx="28479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09575" y="3840163"/>
            <a:ext cx="6010275" cy="2179637"/>
            <a:chOff x="409273" y="3839527"/>
            <a:chExt cx="6011108" cy="2180273"/>
          </a:xfrm>
        </p:grpSpPr>
        <p:pic>
          <p:nvPicPr>
            <p:cNvPr id="1946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73" y="3839527"/>
              <a:ext cx="6011108" cy="190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5867400"/>
              <a:ext cx="287655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8150"/>
            <a:ext cx="307498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 smtClean="0">
                <a:solidFill>
                  <a:srgbClr val="A50021"/>
                </a:solidFill>
                <a:latin typeface="+mj-lt"/>
              </a:rPr>
              <a:t>Phenology change in each county</a:t>
            </a:r>
            <a:endParaRPr lang="en-US" sz="2800" b="1" i="1" dirty="0">
              <a:solidFill>
                <a:srgbClr val="A50021"/>
              </a:solidFill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9293" y="1219200"/>
            <a:ext cx="2613660" cy="2073470"/>
            <a:chOff x="1036423" y="1247021"/>
            <a:chExt cx="2613660" cy="2073470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423" y="1610975"/>
              <a:ext cx="2613660" cy="170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46023" y="1247021"/>
              <a:ext cx="16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Howard County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60776" y="1143000"/>
            <a:ext cx="2708031" cy="2133600"/>
            <a:chOff x="4111008" y="1447800"/>
            <a:chExt cx="2708031" cy="2133600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008" y="1871472"/>
              <a:ext cx="2708031" cy="170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64922" y="1447800"/>
              <a:ext cx="18120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Montgomery County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55454" y="3886200"/>
            <a:ext cx="2675087" cy="2090927"/>
            <a:chOff x="1055455" y="3657600"/>
            <a:chExt cx="2675087" cy="2090927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55" y="4038599"/>
              <a:ext cx="2675087" cy="170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524000" y="3657600"/>
              <a:ext cx="18120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Anne Arundel County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28918" y="3886200"/>
            <a:ext cx="2639889" cy="2061177"/>
            <a:chOff x="4179150" y="3578423"/>
            <a:chExt cx="2639889" cy="2061177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9150" y="3929672"/>
              <a:ext cx="2639889" cy="1709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572000" y="3578423"/>
              <a:ext cx="20271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Prince George County</a:t>
              </a:r>
              <a:endParaRPr lang="en-US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58065" y="3352800"/>
            <a:ext cx="2704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Correlation: 0.8465, 159, 45% 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496694" y="3319046"/>
            <a:ext cx="2704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Correlation: 0.8433, 160, 43% 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258065" y="6019800"/>
            <a:ext cx="2704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Correlation: 0.8350, 157, 42% 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559398" y="6019800"/>
            <a:ext cx="2704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Correlation: 0.8243, 157, 40%  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8835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</a:rPr>
              <a:t>Outline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1447800" y="1828800"/>
            <a:ext cx="66294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7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  Background</a:t>
            </a:r>
          </a:p>
          <a:p>
            <a:pPr algn="l">
              <a:spcBef>
                <a:spcPct val="7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  American 16 cities climate change analysis</a:t>
            </a:r>
          </a:p>
          <a:p>
            <a:pPr algn="l">
              <a:spcBef>
                <a:spcPct val="7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  Eastern shore metropolitan </a:t>
            </a:r>
          </a:p>
          <a:p>
            <a:pPr algn="l">
              <a:spcBef>
                <a:spcPct val="7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  Baltimore-Washington region</a:t>
            </a:r>
          </a:p>
          <a:p>
            <a:pPr algn="l">
              <a:spcBef>
                <a:spcPct val="7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US" dirty="0">
                <a:latin typeface="Tahoma" pitchFamily="34" charset="0"/>
              </a:rPr>
              <a:t>  Forest Phenology at tree level</a:t>
            </a:r>
          </a:p>
          <a:p>
            <a:pPr algn="l">
              <a:spcBef>
                <a:spcPct val="70000"/>
              </a:spcBef>
              <a:buClr>
                <a:srgbClr val="A50021"/>
              </a:buClr>
              <a:buFont typeface="Wingdings" pitchFamily="2" charset="2"/>
              <a:buChar char="§"/>
            </a:pPr>
            <a:r>
              <a:rPr lang="en-US" dirty="0" smtClean="0">
                <a:latin typeface="Tahoma" pitchFamily="34" charset="0"/>
              </a:rPr>
              <a:t>  Summary</a:t>
            </a: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17637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Ecological </a:t>
            </a:r>
            <a:r>
              <a:rPr lang="en-US" sz="2800" b="1" i="1" dirty="0" smtClean="0">
                <a:solidFill>
                  <a:srgbClr val="A50021"/>
                </a:solidFill>
                <a:latin typeface="+mj-lt"/>
              </a:rPr>
              <a:t>function 1990-2010</a:t>
            </a:r>
            <a:endParaRPr lang="en-US" sz="2800" b="1" i="1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52400" y="2246313"/>
            <a:ext cx="838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LAI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76200" y="403860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 err="1" smtClean="0"/>
              <a:t>fPAR</a:t>
            </a:r>
            <a:endParaRPr lang="en-US" dirty="0"/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81163"/>
            <a:ext cx="17303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1709738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7637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17637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1752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19650"/>
            <a:ext cx="2952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830513"/>
            <a:ext cx="304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Ecological Function </a:t>
            </a:r>
            <a:r>
              <a:rPr lang="en-US" sz="2800" b="1" i="1" dirty="0" smtClean="0">
                <a:solidFill>
                  <a:srgbClr val="A50021"/>
                </a:solidFill>
                <a:latin typeface="+mj-lt"/>
              </a:rPr>
              <a:t>1990-2010</a:t>
            </a:r>
            <a:endParaRPr lang="en-US" sz="2800" b="1" i="1" dirty="0">
              <a:solidFill>
                <a:srgbClr val="A50021"/>
              </a:solidFill>
              <a:latin typeface="+mj-lt"/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1447800" y="1247775"/>
            <a:ext cx="6172200" cy="1724025"/>
            <a:chOff x="1447800" y="1552575"/>
            <a:chExt cx="6172200" cy="1724025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552575"/>
              <a:ext cx="289560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552575"/>
              <a:ext cx="299085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81000" y="2971800"/>
            <a:ext cx="8602663" cy="3648075"/>
            <a:chOff x="381000" y="2971800"/>
            <a:chExt cx="8602345" cy="3648075"/>
          </a:xfrm>
        </p:grpSpPr>
        <p:pic>
          <p:nvPicPr>
            <p:cNvPr id="215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971800"/>
              <a:ext cx="49244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595" y="4800600"/>
              <a:ext cx="4857750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50838" y="3214688"/>
            <a:ext cx="8564562" cy="3290887"/>
            <a:chOff x="350520" y="3214687"/>
            <a:chExt cx="8564880" cy="3290888"/>
          </a:xfrm>
        </p:grpSpPr>
        <p:pic>
          <p:nvPicPr>
            <p:cNvPr id="215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3214687"/>
              <a:ext cx="3505200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" y="5181600"/>
              <a:ext cx="35052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1905000"/>
            <a:ext cx="58166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First </a:t>
            </a:r>
            <a:r>
              <a:rPr lang="en-US" sz="2800" b="1" i="1" dirty="0" smtClean="0">
                <a:solidFill>
                  <a:srgbClr val="A50021"/>
                </a:solidFill>
                <a:latin typeface="+mj-lt"/>
              </a:rPr>
              <a:t>forest </a:t>
            </a: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c</a:t>
            </a:r>
            <a:r>
              <a:rPr lang="en-US" sz="2800" b="1" i="1" dirty="0" smtClean="0">
                <a:solidFill>
                  <a:srgbClr val="A50021"/>
                </a:solidFill>
                <a:latin typeface="+mj-lt"/>
              </a:rPr>
              <a:t>ity </a:t>
            </a: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in China: Changchun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1447800" y="1571625"/>
            <a:ext cx="6191250" cy="4133850"/>
            <a:chOff x="1080" y="1545"/>
            <a:chExt cx="9750" cy="6510"/>
          </a:xfrm>
        </p:grpSpPr>
        <p:pic>
          <p:nvPicPr>
            <p:cNvPr id="235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" y="1620"/>
              <a:ext cx="4084" cy="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" y="1545"/>
              <a:ext cx="5430" cy="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" y="4860"/>
              <a:ext cx="5610" cy="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Different </a:t>
            </a:r>
            <a:r>
              <a:rPr lang="en-US" sz="2800" b="1" i="1" dirty="0" smtClean="0">
                <a:solidFill>
                  <a:srgbClr val="A50021"/>
                </a:solidFill>
                <a:latin typeface="+mj-lt"/>
              </a:rPr>
              <a:t>urban </a:t>
            </a: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f</a:t>
            </a:r>
            <a:r>
              <a:rPr lang="en-US" sz="2800" b="1" i="1" dirty="0" smtClean="0">
                <a:solidFill>
                  <a:srgbClr val="A50021"/>
                </a:solidFill>
                <a:latin typeface="+mj-lt"/>
              </a:rPr>
              <a:t>orest </a:t>
            </a: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t</a:t>
            </a:r>
            <a:r>
              <a:rPr lang="en-US" sz="2800" b="1" i="1" dirty="0" smtClean="0">
                <a:solidFill>
                  <a:srgbClr val="A50021"/>
                </a:solidFill>
                <a:latin typeface="+mj-lt"/>
              </a:rPr>
              <a:t>ypes</a:t>
            </a:r>
            <a:endParaRPr lang="en-US" sz="2800" b="1" i="1" dirty="0">
              <a:solidFill>
                <a:srgbClr val="A5002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3886200" y="1228725"/>
            <a:ext cx="4352925" cy="1895475"/>
            <a:chOff x="2133600" y="1333500"/>
            <a:chExt cx="4352925" cy="1895475"/>
          </a:xfrm>
        </p:grpSpPr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1333500"/>
              <a:ext cx="2066925" cy="188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371600"/>
              <a:ext cx="206692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Functional trait volume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42950" y="3429000"/>
            <a:ext cx="5210175" cy="3194050"/>
            <a:chOff x="1080" y="2340"/>
            <a:chExt cx="9645" cy="6074"/>
          </a:xfrm>
        </p:grpSpPr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1080" y="2666"/>
              <a:ext cx="9645" cy="5748"/>
              <a:chOff x="1905" y="7215"/>
              <a:chExt cx="9645" cy="5748"/>
            </a:xfrm>
          </p:grpSpPr>
          <p:grpSp>
            <p:nvGrpSpPr>
              <p:cNvPr id="24585" name="Group 6"/>
              <p:cNvGrpSpPr>
                <a:grpSpLocks/>
              </p:cNvGrpSpPr>
              <p:nvPr/>
            </p:nvGrpSpPr>
            <p:grpSpPr bwMode="auto">
              <a:xfrm>
                <a:off x="1980" y="10080"/>
                <a:ext cx="9570" cy="2883"/>
                <a:chOff x="2340" y="11277"/>
                <a:chExt cx="9570" cy="2883"/>
              </a:xfrm>
            </p:grpSpPr>
            <p:pic>
              <p:nvPicPr>
                <p:cNvPr id="24590" name="Picture 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0" y="11280"/>
                  <a:ext cx="3150" cy="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1" name="Picture 8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0" y="11277"/>
                  <a:ext cx="3210" cy="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92" name="Picture 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5" y="11292"/>
                  <a:ext cx="3195" cy="2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586" name="Group 10"/>
              <p:cNvGrpSpPr>
                <a:grpSpLocks/>
              </p:cNvGrpSpPr>
              <p:nvPr/>
            </p:nvGrpSpPr>
            <p:grpSpPr bwMode="auto">
              <a:xfrm>
                <a:off x="1905" y="7215"/>
                <a:ext cx="9615" cy="2865"/>
                <a:chOff x="1470" y="0"/>
                <a:chExt cx="9615" cy="2865"/>
              </a:xfrm>
            </p:grpSpPr>
            <p:pic>
              <p:nvPicPr>
                <p:cNvPr id="24587" name="Picture 1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0" y="0"/>
                  <a:ext cx="3210" cy="28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88" name="Picture 1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0" y="1"/>
                  <a:ext cx="3225" cy="2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89" name="Picture 1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0" y="1"/>
                  <a:ext cx="3165" cy="2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24582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340"/>
              <a:ext cx="156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2340"/>
              <a:ext cx="141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0" y="2424"/>
              <a:ext cx="11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1032317" y="1321460"/>
            <a:ext cx="2809638" cy="2038350"/>
            <a:chOff x="0" y="0"/>
            <a:chExt cx="30861" cy="22098"/>
          </a:xfrm>
        </p:grpSpPr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5" y="457"/>
              <a:ext cx="15393" cy="128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420" cy="220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1" y="14249"/>
              <a:ext cx="17450" cy="74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9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" y="15087"/>
              <a:ext cx="1371" cy="25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Straight Connector 15"/>
            <p:cNvSpPr>
              <a:spLocks noChangeShapeType="1"/>
            </p:cNvSpPr>
            <p:nvPr/>
          </p:nvSpPr>
          <p:spPr bwMode="auto">
            <a:xfrm flipV="1">
              <a:off x="10668" y="381"/>
              <a:ext cx="3454" cy="40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Straight Connector 16"/>
            <p:cNvSpPr>
              <a:spLocks noChangeShapeType="1"/>
            </p:cNvSpPr>
            <p:nvPr/>
          </p:nvSpPr>
          <p:spPr bwMode="auto">
            <a:xfrm>
              <a:off x="10668" y="11277"/>
              <a:ext cx="3454" cy="20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55052"/>
            <a:ext cx="2933700" cy="17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Forest structure, pattern, and function</a:t>
            </a: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533400" y="1457325"/>
            <a:ext cx="8340725" cy="1768475"/>
            <a:chOff x="584835" y="1457872"/>
            <a:chExt cx="8340381" cy="1767292"/>
          </a:xfrm>
        </p:grpSpPr>
        <p:grpSp>
          <p:nvGrpSpPr>
            <p:cNvPr id="25607" name="Group 2"/>
            <p:cNvGrpSpPr>
              <a:grpSpLocks/>
            </p:cNvGrpSpPr>
            <p:nvPr/>
          </p:nvGrpSpPr>
          <p:grpSpPr bwMode="auto">
            <a:xfrm>
              <a:off x="584835" y="1548764"/>
              <a:ext cx="5495925" cy="1676400"/>
              <a:chOff x="1440" y="5580"/>
              <a:chExt cx="8655" cy="2640"/>
            </a:xfrm>
          </p:grpSpPr>
          <p:pic>
            <p:nvPicPr>
              <p:cNvPr id="2560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5580"/>
                <a:ext cx="4290" cy="2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0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0" y="5580"/>
                <a:ext cx="4335" cy="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99" y="1457872"/>
              <a:ext cx="2829217" cy="1767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4" name="Group 6"/>
          <p:cNvGrpSpPr>
            <a:grpSpLocks/>
          </p:cNvGrpSpPr>
          <p:nvPr/>
        </p:nvGrpSpPr>
        <p:grpSpPr bwMode="auto">
          <a:xfrm>
            <a:off x="1219200" y="3886200"/>
            <a:ext cx="6359525" cy="1938338"/>
            <a:chOff x="1219200" y="3886200"/>
            <a:chExt cx="6359741" cy="1938909"/>
          </a:xfrm>
        </p:grpSpPr>
        <p:pic>
          <p:nvPicPr>
            <p:cNvPr id="2560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886200"/>
              <a:ext cx="3038475" cy="1924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388" y="3895725"/>
              <a:ext cx="2959553" cy="1929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609600"/>
            <a:ext cx="746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Urban forest phenology</a:t>
            </a:r>
          </a:p>
        </p:txBody>
      </p:sp>
      <p:graphicFrame>
        <p:nvGraphicFramePr>
          <p:cNvPr id="26627" name="Object 12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2286000"/>
          <a:ext cx="5257800" cy="3581400"/>
        </p:xfrm>
        <a:graphic>
          <a:graphicData uri="http://schemas.openxmlformats.org/presentationml/2006/ole">
            <p:oleObj spid="_x0000_s26712" name="Bitmap Image" r:id="rId3" imgW="5315692" imgH="3619048" progId="PBrush">
              <p:embed/>
            </p:oleObj>
          </a:graphicData>
        </a:graphic>
      </p:graphicFrame>
      <p:graphicFrame>
        <p:nvGraphicFramePr>
          <p:cNvPr id="5" name="Object 12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562600" y="1905000"/>
          <a:ext cx="2762250" cy="3933825"/>
        </p:xfrm>
        <a:graphic>
          <a:graphicData uri="http://schemas.openxmlformats.org/presentationml/2006/ole">
            <p:oleObj spid="_x0000_s26713" name="Bitmap Image" r:id="rId4" imgW="2762636" imgH="3933333" progId="PBrush">
              <p:embed/>
            </p:oleObj>
          </a:graphicData>
        </a:graphic>
      </p:graphicFrame>
      <p:sp>
        <p:nvSpPr>
          <p:cNvPr id="6" name="AutoShape 124"/>
          <p:cNvSpPr>
            <a:spLocks noChangeArrowheads="1"/>
          </p:cNvSpPr>
          <p:nvPr/>
        </p:nvSpPr>
        <p:spPr bwMode="auto">
          <a:xfrm>
            <a:off x="2895600" y="3962400"/>
            <a:ext cx="2514600" cy="228600"/>
          </a:xfrm>
          <a:prstGeom prst="rightArrow">
            <a:avLst>
              <a:gd name="adj1" fmla="val 50000"/>
              <a:gd name="adj2" fmla="val 2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0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162800" cy="609600"/>
          </a:xfrm>
          <a:noFill/>
        </p:spPr>
        <p:txBody>
          <a:bodyPr/>
          <a:lstStyle/>
          <a:p>
            <a:pPr eaLnBrk="1" hangingPunct="1"/>
            <a:r>
              <a:rPr lang="en-US" altLang="zh-CN" sz="2400" b="1" smtClean="0">
                <a:solidFill>
                  <a:srgbClr val="A50021"/>
                </a:solidFill>
                <a:ea typeface="SimSun" pitchFamily="2" charset="-122"/>
              </a:rPr>
              <a:t>Liriodendron Tulipifera-AKA (Tulip Poplar)</a:t>
            </a:r>
            <a:endParaRPr lang="en-US" sz="2400" b="1" smtClean="0">
              <a:solidFill>
                <a:srgbClr val="A50021"/>
              </a:solidFill>
            </a:endParaRPr>
          </a:p>
        </p:txBody>
      </p:sp>
      <p:graphicFrame>
        <p:nvGraphicFramePr>
          <p:cNvPr id="27651" name="Object 271"/>
          <p:cNvGraphicFramePr>
            <a:graphicFrameLocks noGrp="1" noChangeAspect="1"/>
          </p:cNvGraphicFramePr>
          <p:nvPr>
            <p:ph idx="1"/>
          </p:nvPr>
        </p:nvGraphicFramePr>
        <p:xfrm>
          <a:off x="762000" y="1600200"/>
          <a:ext cx="2967038" cy="4038600"/>
        </p:xfrm>
        <a:graphic>
          <a:graphicData uri="http://schemas.openxmlformats.org/presentationml/2006/ole">
            <p:oleObj spid="_x0000_s27694" name="Bitmap Image" r:id="rId4" imgW="2295238" imgH="3123810" progId="PBrush">
              <p:embed/>
            </p:oleObj>
          </a:graphicData>
        </a:graphic>
      </p:graphicFrame>
      <p:sp>
        <p:nvSpPr>
          <p:cNvPr id="27652" name="Text Box 273"/>
          <p:cNvSpPr txBox="1">
            <a:spLocks noChangeArrowheads="1"/>
          </p:cNvSpPr>
          <p:nvPr/>
        </p:nvSpPr>
        <p:spPr bwMode="auto">
          <a:xfrm>
            <a:off x="4114800" y="2133600"/>
            <a:ext cx="44196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800" b="1">
                <a:latin typeface="Calibri" pitchFamily="34" charset="0"/>
                <a:ea typeface="SimSun" pitchFamily="2" charset="-122"/>
              </a:rPr>
              <a:t>Native to North America.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800" b="1">
                <a:latin typeface="Calibri" pitchFamily="34" charset="0"/>
                <a:ea typeface="SimSun" pitchFamily="2" charset="-122"/>
              </a:rPr>
              <a:t>Limbs may start at 25-30m, up to 50m+.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800" b="1">
                <a:latin typeface="Calibri" pitchFamily="34" charset="0"/>
                <a:ea typeface="SimSun" pitchFamily="2" charset="-122"/>
              </a:rPr>
              <a:t>Fast growing.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zh-CN" sz="2800" b="1">
                <a:latin typeface="Calibri" pitchFamily="34" charset="0"/>
                <a:ea typeface="SimSun" pitchFamily="2" charset="-122"/>
              </a:rPr>
              <a:t>April begins flowering.</a:t>
            </a:r>
            <a:endParaRPr lang="en-US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Grp="1"/>
          </p:cNvGraphicFramePr>
          <p:nvPr>
            <p:ph sz="quarter" idx="1"/>
          </p:nvPr>
        </p:nvGraphicFramePr>
        <p:xfrm>
          <a:off x="609600" y="1600200"/>
          <a:ext cx="1800225" cy="1800225"/>
        </p:xfrm>
        <a:graphic>
          <a:graphicData uri="http://schemas.openxmlformats.org/presentationml/2006/ole">
            <p:oleObj spid="_x0000_s28848" name="Bitmap Image" r:id="rId3" imgW="1848108" imgH="2534004" progId="PBrush">
              <p:embed/>
            </p:oleObj>
          </a:graphicData>
        </a:graphic>
      </p:graphicFrame>
      <p:graphicFrame>
        <p:nvGraphicFramePr>
          <p:cNvPr id="28675" name="Object 7"/>
          <p:cNvGraphicFramePr>
            <a:graphicFrameLocks noGrp="1"/>
          </p:cNvGraphicFramePr>
          <p:nvPr>
            <p:ph sz="quarter" idx="2"/>
          </p:nvPr>
        </p:nvGraphicFramePr>
        <p:xfrm>
          <a:off x="609600" y="3581400"/>
          <a:ext cx="1800225" cy="2519363"/>
        </p:xfrm>
        <a:graphic>
          <a:graphicData uri="http://schemas.openxmlformats.org/presentationml/2006/ole">
            <p:oleObj spid="_x0000_s28849" name="Bitmap Image" r:id="rId4" imgW="2333333" imgH="3258005" progId="PBrush">
              <p:embed/>
            </p:oleObj>
          </a:graphicData>
        </a:graphic>
      </p:graphicFrame>
      <p:graphicFrame>
        <p:nvGraphicFramePr>
          <p:cNvPr id="28676" name="Object 10"/>
          <p:cNvGraphicFramePr>
            <a:graphicFrameLocks noGrp="1"/>
          </p:cNvGraphicFramePr>
          <p:nvPr>
            <p:ph sz="quarter" idx="3"/>
          </p:nvPr>
        </p:nvGraphicFramePr>
        <p:xfrm>
          <a:off x="2590800" y="3581400"/>
          <a:ext cx="1800225" cy="2519363"/>
        </p:xfrm>
        <a:graphic>
          <a:graphicData uri="http://schemas.openxmlformats.org/presentationml/2006/ole">
            <p:oleObj spid="_x0000_s28850" name="Bitmap Image" r:id="rId5" imgW="2542857" imgH="3666667" progId="PBrush">
              <p:embed/>
            </p:oleObj>
          </a:graphicData>
        </a:graphic>
      </p:graphicFrame>
      <p:graphicFrame>
        <p:nvGraphicFramePr>
          <p:cNvPr id="28677" name="Object 13"/>
          <p:cNvGraphicFramePr>
            <a:graphicFrameLocks noGrp="1"/>
          </p:cNvGraphicFramePr>
          <p:nvPr>
            <p:ph sz="quarter" idx="4"/>
          </p:nvPr>
        </p:nvGraphicFramePr>
        <p:xfrm>
          <a:off x="2590800" y="1600200"/>
          <a:ext cx="1800225" cy="1800225"/>
        </p:xfrm>
        <a:graphic>
          <a:graphicData uri="http://schemas.openxmlformats.org/presentationml/2006/ole">
            <p:oleObj spid="_x0000_s28851" name="Bitmap Image" r:id="rId6" imgW="1867161" imgH="2542857" progId="PBrush">
              <p:embed/>
            </p:oleObj>
          </a:graphicData>
        </a:graphic>
      </p:graphicFrame>
      <p:sp>
        <p:nvSpPr>
          <p:cNvPr id="28678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A50021"/>
                </a:solidFill>
                <a:ea typeface="SimSun" pitchFamily="2" charset="-122"/>
              </a:rPr>
              <a:t>The First Study Site</a:t>
            </a:r>
            <a:r>
              <a:rPr lang="en-US" altLang="zh-CN" smtClean="0">
                <a:ea typeface="SimSun" pitchFamily="2" charset="-122"/>
              </a:rPr>
              <a:t> </a:t>
            </a:r>
            <a:endParaRPr lang="en-US" smtClean="0"/>
          </a:p>
        </p:txBody>
      </p:sp>
      <p:sp>
        <p:nvSpPr>
          <p:cNvPr id="28679" name="Text Box 17"/>
          <p:cNvSpPr txBox="1">
            <a:spLocks noChangeArrowheads="1"/>
          </p:cNvSpPr>
          <p:nvPr/>
        </p:nvSpPr>
        <p:spPr bwMode="auto">
          <a:xfrm>
            <a:off x="4724400" y="1905000"/>
            <a:ext cx="39624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ea typeface="SimSun" pitchFamily="2" charset="-122"/>
              </a:rPr>
              <a:t>Big Tree: </a:t>
            </a:r>
            <a:r>
              <a:rPr lang="en-US" altLang="zh-CN" sz="2000" dirty="0">
                <a:ea typeface="SimSun" pitchFamily="2" charset="-122"/>
              </a:rPr>
              <a:t>DBH 75cm; Height: 36.4m;</a:t>
            </a:r>
            <a:r>
              <a:rPr lang="en-US" altLang="zh-CN" sz="2800" dirty="0">
                <a:ea typeface="SimSun" pitchFamily="2" charset="-122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800" dirty="0" err="1" smtClean="0">
                <a:ea typeface="SimSun" pitchFamily="2" charset="-122"/>
              </a:rPr>
              <a:t>Mediam</a:t>
            </a:r>
            <a:r>
              <a:rPr lang="en-US" altLang="zh-CN" sz="2800" dirty="0" smtClean="0">
                <a:ea typeface="SimSun" pitchFamily="2" charset="-122"/>
              </a:rPr>
              <a:t> </a:t>
            </a:r>
            <a:r>
              <a:rPr lang="en-US" altLang="zh-CN" sz="2800" dirty="0">
                <a:ea typeface="SimSun" pitchFamily="2" charset="-122"/>
              </a:rPr>
              <a:t>Tree: </a:t>
            </a:r>
            <a:r>
              <a:rPr lang="en-US" altLang="zh-CN" sz="2000" dirty="0">
                <a:ea typeface="SimSun" pitchFamily="2" charset="-122"/>
              </a:rPr>
              <a:t>DBH 38.7cm; Height: 26.4m;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ea typeface="SimSun" pitchFamily="2" charset="-122"/>
              </a:rPr>
              <a:t>Understory: </a:t>
            </a:r>
            <a:r>
              <a:rPr lang="en-US" altLang="zh-CN" sz="2000" dirty="0">
                <a:ea typeface="SimSun" pitchFamily="2" charset="-122"/>
              </a:rPr>
              <a:t>American Beech, </a:t>
            </a:r>
            <a:r>
              <a:rPr lang="en-US" altLang="zh-CN" sz="2000" dirty="0" err="1">
                <a:ea typeface="SimSun" pitchFamily="2" charset="-122"/>
              </a:rPr>
              <a:t>Musclewood</a:t>
            </a:r>
            <a:r>
              <a:rPr lang="en-US" altLang="zh-CN" sz="2000" dirty="0">
                <a:ea typeface="SimSun" pitchFamily="2" charset="-122"/>
              </a:rPr>
              <a:t>, Sassafras, Northern hackberry;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ea typeface="SimSun" pitchFamily="2" charset="-122"/>
              </a:rPr>
              <a:t>Groundcover: </a:t>
            </a:r>
            <a:r>
              <a:rPr lang="en-US" altLang="zh-CN" sz="2000" dirty="0">
                <a:ea typeface="SimSun" pitchFamily="2" charset="-122"/>
              </a:rPr>
              <a:t>Oak, Beech, Spicebush, Common </a:t>
            </a:r>
            <a:r>
              <a:rPr lang="en-US" altLang="zh-CN" sz="2000" dirty="0" err="1">
                <a:ea typeface="SimSun" pitchFamily="2" charset="-122"/>
              </a:rPr>
              <a:t>greenbriar</a:t>
            </a:r>
            <a:r>
              <a:rPr lang="en-US" altLang="zh-CN" sz="2000" dirty="0">
                <a:ea typeface="SimSun" pitchFamily="2" charset="-122"/>
              </a:rPr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A50021"/>
                </a:solidFill>
                <a:ea typeface="SimSun" pitchFamily="2" charset="-122"/>
              </a:rPr>
              <a:t>The Second Study Site</a:t>
            </a:r>
            <a:r>
              <a:rPr lang="en-US" altLang="zh-CN" smtClean="0">
                <a:ea typeface="SimSun" pitchFamily="2" charset="-122"/>
              </a:rPr>
              <a:t> </a:t>
            </a:r>
            <a:endParaRPr lang="en-US" smtClean="0"/>
          </a:p>
        </p:txBody>
      </p:sp>
      <p:graphicFrame>
        <p:nvGraphicFramePr>
          <p:cNvPr id="29699" name="Object 6"/>
          <p:cNvGraphicFramePr>
            <a:graphicFrameLocks noGrp="1"/>
          </p:cNvGraphicFramePr>
          <p:nvPr>
            <p:ph sz="half" idx="1"/>
          </p:nvPr>
        </p:nvGraphicFramePr>
        <p:xfrm>
          <a:off x="1143000" y="1346200"/>
          <a:ext cx="2879725" cy="2159000"/>
        </p:xfrm>
        <a:graphic>
          <a:graphicData uri="http://schemas.openxmlformats.org/presentationml/2006/ole">
            <p:oleObj spid="_x0000_s29829" name="Bitmap Image" r:id="rId3" imgW="2476190" imgH="1809524" progId="PBrush">
              <p:embed/>
            </p:oleObj>
          </a:graphicData>
        </a:graphic>
      </p:graphicFrame>
      <p:graphicFrame>
        <p:nvGraphicFramePr>
          <p:cNvPr id="29700" name="Object 8"/>
          <p:cNvGraphicFramePr>
            <a:graphicFrameLocks noGrp="1"/>
          </p:cNvGraphicFramePr>
          <p:nvPr>
            <p:ph sz="quarter" idx="2"/>
          </p:nvPr>
        </p:nvGraphicFramePr>
        <p:xfrm>
          <a:off x="685800" y="3657600"/>
          <a:ext cx="1800225" cy="2519363"/>
        </p:xfrm>
        <a:graphic>
          <a:graphicData uri="http://schemas.openxmlformats.org/presentationml/2006/ole">
            <p:oleObj spid="_x0000_s29830" name="Bitmap Image" r:id="rId4" imgW="2486372" imgH="3467584" progId="PBrush">
              <p:embed/>
            </p:oleObj>
          </a:graphicData>
        </a:graphic>
      </p:graphicFrame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724400" y="1905000"/>
            <a:ext cx="39624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ea typeface="SimSun" pitchFamily="2" charset="-122"/>
              </a:rPr>
              <a:t>Small Tree: </a:t>
            </a:r>
            <a:r>
              <a:rPr lang="en-US" altLang="zh-CN" sz="2000" dirty="0">
                <a:ea typeface="SimSun" pitchFamily="2" charset="-122"/>
              </a:rPr>
              <a:t>DBH 21.4 cm; Height: 11.3 m;</a:t>
            </a:r>
            <a:r>
              <a:rPr lang="en-US" altLang="zh-CN" sz="2800" dirty="0">
                <a:ea typeface="SimSun" pitchFamily="2" charset="-122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ea typeface="SimSun" pitchFamily="2" charset="-122"/>
              </a:rPr>
              <a:t>Tiny Tree: </a:t>
            </a:r>
            <a:r>
              <a:rPr lang="en-US" altLang="zh-CN" sz="2000" dirty="0">
                <a:ea typeface="SimSun" pitchFamily="2" charset="-122"/>
              </a:rPr>
              <a:t>DBH 9.5 cm; Height: 5.8 m;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ea typeface="SimSun" pitchFamily="2" charset="-122"/>
              </a:rPr>
              <a:t>Understory: </a:t>
            </a:r>
            <a:r>
              <a:rPr lang="en-US" altLang="zh-CN" sz="2000" dirty="0">
                <a:ea typeface="SimSun" pitchFamily="2" charset="-122"/>
              </a:rPr>
              <a:t>American Beech, </a:t>
            </a:r>
            <a:r>
              <a:rPr lang="en-US" altLang="zh-CN" sz="2000" dirty="0" err="1">
                <a:ea typeface="SimSun" pitchFamily="2" charset="-122"/>
              </a:rPr>
              <a:t>Muslewood</a:t>
            </a:r>
            <a:r>
              <a:rPr lang="en-US" altLang="zh-CN" sz="2000" dirty="0">
                <a:ea typeface="SimSun" pitchFamily="2" charset="-122"/>
              </a:rPr>
              <a:t>, Sassafras, Northern hackberry;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800" dirty="0">
                <a:ea typeface="SimSun" pitchFamily="2" charset="-122"/>
              </a:rPr>
              <a:t>Groundcover: </a:t>
            </a:r>
            <a:r>
              <a:rPr lang="en-US" altLang="zh-CN" sz="2000" dirty="0">
                <a:ea typeface="SimSun" pitchFamily="2" charset="-122"/>
              </a:rPr>
              <a:t>Oak, Beech, Spicebush, Common </a:t>
            </a:r>
            <a:r>
              <a:rPr lang="en-US" altLang="zh-CN" sz="2000" dirty="0" err="1">
                <a:ea typeface="SimSun" pitchFamily="2" charset="-122"/>
              </a:rPr>
              <a:t>greenbriar</a:t>
            </a:r>
            <a:r>
              <a:rPr lang="en-US" altLang="zh-CN" sz="2000" dirty="0">
                <a:ea typeface="SimSun" pitchFamily="2" charset="-122"/>
              </a:rPr>
              <a:t>.</a:t>
            </a:r>
            <a:endParaRPr lang="en-US" sz="2000" dirty="0"/>
          </a:p>
        </p:txBody>
      </p:sp>
      <p:graphicFrame>
        <p:nvGraphicFramePr>
          <p:cNvPr id="29702" name="Object 10"/>
          <p:cNvGraphicFramePr>
            <a:graphicFrameLocks noGrp="1"/>
          </p:cNvGraphicFramePr>
          <p:nvPr>
            <p:ph sz="quarter" idx="3"/>
          </p:nvPr>
        </p:nvGraphicFramePr>
        <p:xfrm>
          <a:off x="2667000" y="3657600"/>
          <a:ext cx="1800225" cy="2519363"/>
        </p:xfrm>
        <a:graphic>
          <a:graphicData uri="http://schemas.openxmlformats.org/presentationml/2006/ole">
            <p:oleObj spid="_x0000_s29831" name="Bitmap Image" r:id="rId5" imgW="2809524" imgH="385816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satlights"/>
          <p:cNvPicPr>
            <a:picLocks noChangeAspect="1" noChangeArrowheads="1"/>
          </p:cNvPicPr>
          <p:nvPr/>
        </p:nvPicPr>
        <p:blipFill>
          <a:blip r:embed="rId3">
            <a:lum bright="36000" contras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</a:rPr>
              <a:t>Background</a:t>
            </a:r>
            <a:r>
              <a:rPr lang="en-US" b="1" i="0" smtClean="0">
                <a:solidFill>
                  <a:srgbClr val="A50021"/>
                </a:solidFill>
              </a:rPr>
              <a:t> </a:t>
            </a:r>
          </a:p>
        </p:txBody>
      </p: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3886200" y="3505200"/>
            <a:ext cx="1373188" cy="2035175"/>
            <a:chOff x="2592" y="2799"/>
            <a:chExt cx="865" cy="1282"/>
          </a:xfrm>
        </p:grpSpPr>
        <p:pic>
          <p:nvPicPr>
            <p:cNvPr id="5135" name="Picture 6" descr="10-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928"/>
              <a:ext cx="865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6" name="Rectangle 7"/>
            <p:cNvSpPr>
              <a:spLocks noChangeArrowheads="1"/>
            </p:cNvSpPr>
            <p:nvPr/>
          </p:nvSpPr>
          <p:spPr bwMode="auto">
            <a:xfrm>
              <a:off x="2640" y="2799"/>
              <a:ext cx="7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000" b="1">
                  <a:solidFill>
                    <a:schemeClr val="tx2"/>
                  </a:solidFill>
                  <a:latin typeface="Lucida Sans" pitchFamily="34" charset="0"/>
                </a:rPr>
                <a:t>Sao Paulo, Brazil</a:t>
              </a:r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4038600" y="1676400"/>
            <a:ext cx="2301875" cy="1573213"/>
            <a:chOff x="2112" y="1440"/>
            <a:chExt cx="1450" cy="991"/>
          </a:xfrm>
        </p:grpSpPr>
        <p:pic>
          <p:nvPicPr>
            <p:cNvPr id="5133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584"/>
              <a:ext cx="1200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Rectangle 10"/>
            <p:cNvSpPr>
              <a:spLocks noChangeArrowheads="1"/>
            </p:cNvSpPr>
            <p:nvPr/>
          </p:nvSpPr>
          <p:spPr bwMode="auto">
            <a:xfrm>
              <a:off x="2112" y="1440"/>
              <a:ext cx="145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000" b="1">
                  <a:solidFill>
                    <a:schemeClr val="tx2"/>
                  </a:solidFill>
                  <a:latin typeface="Lucida Sans" pitchFamily="34" charset="0"/>
                </a:rPr>
                <a:t>Hirschhorn am Neckar, Germany</a:t>
              </a:r>
            </a:p>
          </p:txBody>
        </p:sp>
      </p:grpSp>
      <p:grpSp>
        <p:nvGrpSpPr>
          <p:cNvPr id="4122" name="Group 26"/>
          <p:cNvGrpSpPr>
            <a:grpSpLocks/>
          </p:cNvGrpSpPr>
          <p:nvPr/>
        </p:nvGrpSpPr>
        <p:grpSpPr bwMode="auto">
          <a:xfrm>
            <a:off x="7086600" y="2743200"/>
            <a:ext cx="1338263" cy="2052638"/>
            <a:chOff x="4293" y="1695"/>
            <a:chExt cx="843" cy="1293"/>
          </a:xfrm>
        </p:grpSpPr>
        <p:pic>
          <p:nvPicPr>
            <p:cNvPr id="5131" name="Picture 1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3" y="1824"/>
              <a:ext cx="843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Rectangle 13"/>
            <p:cNvSpPr>
              <a:spLocks noChangeArrowheads="1"/>
            </p:cNvSpPr>
            <p:nvPr/>
          </p:nvSpPr>
          <p:spPr bwMode="auto">
            <a:xfrm>
              <a:off x="4368" y="1695"/>
              <a:ext cx="6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000" b="1">
                  <a:solidFill>
                    <a:schemeClr val="tx2"/>
                  </a:solidFill>
                  <a:latin typeface="Lucida Sans" pitchFamily="34" charset="0"/>
                </a:rPr>
                <a:t>Beijing, China</a:t>
              </a:r>
            </a:p>
          </p:txBody>
        </p:sp>
      </p:grpSp>
      <p:grpSp>
        <p:nvGrpSpPr>
          <p:cNvPr id="4119" name="Group 23"/>
          <p:cNvGrpSpPr>
            <a:grpSpLocks/>
          </p:cNvGrpSpPr>
          <p:nvPr/>
        </p:nvGrpSpPr>
        <p:grpSpPr bwMode="auto">
          <a:xfrm>
            <a:off x="609600" y="3048000"/>
            <a:ext cx="1978025" cy="1676400"/>
            <a:chOff x="384" y="1968"/>
            <a:chExt cx="1246" cy="1056"/>
          </a:xfrm>
        </p:grpSpPr>
        <p:pic>
          <p:nvPicPr>
            <p:cNvPr id="5129" name="Picture 19"/>
            <p:cNvPicPr preferRelativeResize="0"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107"/>
              <a:ext cx="1246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Rectangle 20"/>
            <p:cNvSpPr>
              <a:spLocks noChangeArrowheads="1"/>
            </p:cNvSpPr>
            <p:nvPr/>
          </p:nvSpPr>
          <p:spPr bwMode="auto">
            <a:xfrm>
              <a:off x="671" y="1968"/>
              <a:ext cx="67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000" b="1">
                  <a:solidFill>
                    <a:schemeClr val="tx2"/>
                  </a:solidFill>
                  <a:latin typeface="Lucida Sans" pitchFamily="34" charset="0"/>
                </a:rPr>
                <a:t>Houston, USA</a:t>
              </a:r>
            </a:p>
          </p:txBody>
        </p:sp>
      </p:grpSp>
      <p:sp>
        <p:nvSpPr>
          <p:cNvPr id="5128" name="Text Box 27"/>
          <p:cNvSpPr txBox="1">
            <a:spLocks noChangeArrowheads="1"/>
          </p:cNvSpPr>
          <p:nvPr/>
        </p:nvSpPr>
        <p:spPr bwMode="auto">
          <a:xfrm>
            <a:off x="838200" y="5715000"/>
            <a:ext cx="7848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A50021"/>
                </a:solidFill>
                <a:latin typeface="Lucida Sans" pitchFamily="34" charset="0"/>
              </a:rPr>
              <a:t>Global Urbanization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dirty="0">
                <a:solidFill>
                  <a:srgbClr val="A50021"/>
                </a:solidFill>
                <a:latin typeface="Lucida Sans" pitchFamily="34" charset="0"/>
              </a:rPr>
              <a:t>1900 - 14% of humanity lived in urban areas, </a:t>
            </a:r>
            <a:r>
              <a:rPr lang="en-US" sz="1800" dirty="0" smtClean="0">
                <a:solidFill>
                  <a:srgbClr val="A50021"/>
                </a:solidFill>
                <a:latin typeface="Lucida Sans" pitchFamily="34" charset="0"/>
              </a:rPr>
              <a:t>2010 – 50.5% </a:t>
            </a:r>
            <a:endParaRPr lang="en-US" sz="1800" dirty="0">
              <a:solidFill>
                <a:srgbClr val="A50021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A50021"/>
                </a:solidFill>
                <a:ea typeface="SimSun" pitchFamily="2" charset="-122"/>
              </a:rPr>
              <a:t>Phenological spectral indicator</a:t>
            </a:r>
            <a:endParaRPr lang="en-US" smtClean="0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066800" y="1447800"/>
            <a:ext cx="308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>
                <a:solidFill>
                  <a:srgbClr val="800000"/>
                </a:solidFill>
                <a:latin typeface="Arial" charset="0"/>
                <a:cs typeface="Arial" charset="0"/>
              </a:rPr>
              <a:t>Visible Ratios: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066800" y="29718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>
                <a:solidFill>
                  <a:srgbClr val="800000"/>
                </a:solidFill>
                <a:latin typeface="Arial" charset="0"/>
                <a:cs typeface="Arial" charset="0"/>
              </a:rPr>
              <a:t>Visible/NIR  Ratios: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143000" y="4581525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800000"/>
                </a:solidFill>
                <a:latin typeface="Arial" charset="0"/>
                <a:cs typeface="Arial" charset="0"/>
              </a:rPr>
              <a:t>Red Edge Reflectance-Ratio Indices: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1752600" y="1905000"/>
            <a:ext cx="556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>
                <a:latin typeface="Arial" charset="0"/>
                <a:cs typeface="Arial" charset="0"/>
              </a:rPr>
              <a:t>SRPI = R</a:t>
            </a:r>
            <a:r>
              <a:rPr lang="en-US" sz="2000" baseline="-25000">
                <a:latin typeface="Arial" charset="0"/>
                <a:cs typeface="Arial" charset="0"/>
              </a:rPr>
              <a:t>430</a:t>
            </a:r>
            <a:r>
              <a:rPr lang="en-US" sz="2000">
                <a:latin typeface="Arial" charset="0"/>
                <a:cs typeface="Arial" charset="0"/>
              </a:rPr>
              <a:t>/R</a:t>
            </a:r>
            <a:r>
              <a:rPr lang="en-US" sz="2000" baseline="-25000">
                <a:latin typeface="Arial" charset="0"/>
                <a:cs typeface="Arial" charset="0"/>
              </a:rPr>
              <a:t>680</a:t>
            </a: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Arial" charset="0"/>
                <a:cs typeface="Arial" charset="0"/>
              </a:rPr>
              <a:t>PRI = (R</a:t>
            </a:r>
            <a:r>
              <a:rPr lang="en-US" sz="2000" baseline="-25000">
                <a:latin typeface="Arial" charset="0"/>
                <a:cs typeface="Arial" charset="0"/>
              </a:rPr>
              <a:t>531</a:t>
            </a:r>
            <a:r>
              <a:rPr lang="en-US" sz="2000">
                <a:latin typeface="Arial" charset="0"/>
                <a:cs typeface="Arial" charset="0"/>
              </a:rPr>
              <a:t>-R</a:t>
            </a:r>
            <a:r>
              <a:rPr lang="en-US" sz="2000" baseline="-25000">
                <a:latin typeface="Arial" charset="0"/>
                <a:cs typeface="Arial" charset="0"/>
              </a:rPr>
              <a:t>570</a:t>
            </a:r>
            <a:r>
              <a:rPr lang="en-US" sz="2000">
                <a:latin typeface="Arial" charset="0"/>
                <a:cs typeface="Arial" charset="0"/>
              </a:rPr>
              <a:t>)/(R</a:t>
            </a:r>
            <a:r>
              <a:rPr lang="en-US" sz="2000" baseline="-25000">
                <a:latin typeface="Arial" charset="0"/>
                <a:cs typeface="Arial" charset="0"/>
              </a:rPr>
              <a:t>531</a:t>
            </a:r>
            <a:r>
              <a:rPr lang="en-US" sz="2000">
                <a:latin typeface="Arial" charset="0"/>
                <a:cs typeface="Arial" charset="0"/>
              </a:rPr>
              <a:t>+R</a:t>
            </a:r>
            <a:r>
              <a:rPr lang="en-US" sz="2000" baseline="-25000">
                <a:latin typeface="Arial" charset="0"/>
                <a:cs typeface="Arial" charset="0"/>
              </a:rPr>
              <a:t>570</a:t>
            </a:r>
            <a:r>
              <a:rPr lang="en-US" sz="200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55626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Arial" charset="0"/>
                <a:cs typeface="Arial" charset="0"/>
              </a:rPr>
              <a:t>NDVI = (R</a:t>
            </a:r>
            <a:r>
              <a:rPr lang="en-US" sz="2000" baseline="-25000" dirty="0">
                <a:latin typeface="Arial" charset="0"/>
                <a:cs typeface="Arial" charset="0"/>
              </a:rPr>
              <a:t>774</a:t>
            </a:r>
            <a:r>
              <a:rPr lang="en-US" sz="2000" dirty="0">
                <a:latin typeface="Arial" charset="0"/>
                <a:cs typeface="Arial" charset="0"/>
              </a:rPr>
              <a:t>-R</a:t>
            </a:r>
            <a:r>
              <a:rPr lang="en-US" sz="2000" baseline="-25000" dirty="0">
                <a:latin typeface="Arial" charset="0"/>
                <a:cs typeface="Arial" charset="0"/>
              </a:rPr>
              <a:t>677</a:t>
            </a:r>
            <a:r>
              <a:rPr lang="en-US" sz="2000" dirty="0">
                <a:latin typeface="Arial" charset="0"/>
                <a:cs typeface="Arial" charset="0"/>
              </a:rPr>
              <a:t>)/(R</a:t>
            </a:r>
            <a:r>
              <a:rPr lang="en-US" sz="2000" baseline="-25000" dirty="0">
                <a:latin typeface="Arial" charset="0"/>
                <a:cs typeface="Arial" charset="0"/>
              </a:rPr>
              <a:t>774</a:t>
            </a:r>
            <a:r>
              <a:rPr lang="en-US" sz="2000" dirty="0">
                <a:latin typeface="Arial" charset="0"/>
                <a:cs typeface="Arial" charset="0"/>
              </a:rPr>
              <a:t>+R</a:t>
            </a:r>
            <a:r>
              <a:rPr lang="en-US" sz="2000" baseline="-25000" dirty="0">
                <a:latin typeface="Arial" charset="0"/>
                <a:cs typeface="Arial" charset="0"/>
              </a:rPr>
              <a:t>677</a:t>
            </a:r>
            <a:r>
              <a:rPr lang="en-US" sz="2000" dirty="0">
                <a:latin typeface="Arial" charset="0"/>
                <a:cs typeface="Arial" charset="0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>
                <a:latin typeface="Arial" charset="0"/>
                <a:cs typeface="Arial" charset="0"/>
              </a:rPr>
              <a:t>SIPI = (R</a:t>
            </a:r>
            <a:r>
              <a:rPr lang="en-US" sz="2000" baseline="-25000" dirty="0">
                <a:latin typeface="Arial" charset="0"/>
                <a:cs typeface="Arial" charset="0"/>
              </a:rPr>
              <a:t>800</a:t>
            </a:r>
            <a:r>
              <a:rPr lang="en-US" sz="2000" dirty="0">
                <a:latin typeface="Arial" charset="0"/>
                <a:cs typeface="Arial" charset="0"/>
              </a:rPr>
              <a:t>-R</a:t>
            </a:r>
            <a:r>
              <a:rPr lang="en-US" sz="2000" baseline="-25000" dirty="0">
                <a:latin typeface="Arial" charset="0"/>
                <a:cs typeface="Arial" charset="0"/>
              </a:rPr>
              <a:t>450</a:t>
            </a:r>
            <a:r>
              <a:rPr lang="en-US" sz="2000" dirty="0">
                <a:latin typeface="Arial" charset="0"/>
                <a:cs typeface="Arial" charset="0"/>
              </a:rPr>
              <a:t>)/(R</a:t>
            </a:r>
            <a:r>
              <a:rPr lang="en-US" sz="2000" baseline="-25000" dirty="0">
                <a:latin typeface="Arial" charset="0"/>
                <a:cs typeface="Arial" charset="0"/>
              </a:rPr>
              <a:t>800</a:t>
            </a:r>
            <a:r>
              <a:rPr lang="en-US" sz="2000" dirty="0">
                <a:latin typeface="Arial" charset="0"/>
                <a:cs typeface="Arial" charset="0"/>
              </a:rPr>
              <a:t>+R</a:t>
            </a:r>
            <a:r>
              <a:rPr lang="en-US" sz="2000" baseline="-25000" dirty="0">
                <a:latin typeface="Arial" charset="0"/>
                <a:cs typeface="Arial" charset="0"/>
              </a:rPr>
              <a:t>650</a:t>
            </a:r>
            <a:r>
              <a:rPr lang="en-US" sz="2000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1828800" y="5080000"/>
            <a:ext cx="556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000">
                <a:latin typeface="Arial" charset="0"/>
                <a:cs typeface="Arial" charset="0"/>
              </a:rPr>
              <a:t>Carter = R</a:t>
            </a:r>
            <a:r>
              <a:rPr lang="en-US" sz="2000" baseline="-25000">
                <a:latin typeface="Arial" charset="0"/>
                <a:cs typeface="Arial" charset="0"/>
              </a:rPr>
              <a:t>695</a:t>
            </a:r>
            <a:r>
              <a:rPr lang="en-US" sz="2000">
                <a:latin typeface="Arial" charset="0"/>
                <a:cs typeface="Arial" charset="0"/>
              </a:rPr>
              <a:t>/R</a:t>
            </a:r>
            <a:r>
              <a:rPr lang="en-US" sz="2000" baseline="-25000">
                <a:latin typeface="Arial" charset="0"/>
                <a:cs typeface="Arial" charset="0"/>
              </a:rPr>
              <a:t>760</a:t>
            </a:r>
            <a:endParaRPr lang="en-US" sz="200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>
                <a:latin typeface="Arial" charset="0"/>
                <a:cs typeface="Arial" charset="0"/>
              </a:rPr>
              <a:t>Vogelmann = (R</a:t>
            </a:r>
            <a:r>
              <a:rPr lang="en-US" sz="2000" baseline="-25000">
                <a:latin typeface="Arial" charset="0"/>
                <a:cs typeface="Arial" charset="0"/>
              </a:rPr>
              <a:t>734</a:t>
            </a:r>
            <a:r>
              <a:rPr lang="en-US" sz="2000">
                <a:latin typeface="Arial" charset="0"/>
                <a:cs typeface="Arial" charset="0"/>
              </a:rPr>
              <a:t>-R</a:t>
            </a:r>
            <a:r>
              <a:rPr lang="en-US" sz="2000" baseline="-25000">
                <a:latin typeface="Arial" charset="0"/>
                <a:cs typeface="Arial" charset="0"/>
              </a:rPr>
              <a:t>747</a:t>
            </a:r>
            <a:r>
              <a:rPr lang="en-US" sz="2000">
                <a:latin typeface="Arial" charset="0"/>
                <a:cs typeface="Arial" charset="0"/>
              </a:rPr>
              <a:t>)/(R</a:t>
            </a:r>
            <a:r>
              <a:rPr lang="en-US" sz="2000" baseline="-25000">
                <a:latin typeface="Arial" charset="0"/>
                <a:cs typeface="Arial" charset="0"/>
              </a:rPr>
              <a:t>715</a:t>
            </a:r>
            <a:r>
              <a:rPr lang="en-US" sz="2000">
                <a:latin typeface="Arial" charset="0"/>
                <a:cs typeface="Arial" charset="0"/>
              </a:rPr>
              <a:t>+R</a:t>
            </a:r>
            <a:r>
              <a:rPr lang="en-US" sz="2000" baseline="-25000">
                <a:latin typeface="Arial" charset="0"/>
                <a:cs typeface="Arial" charset="0"/>
              </a:rPr>
              <a:t>726</a:t>
            </a:r>
            <a:r>
              <a:rPr lang="en-US" sz="200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" name="AutoShape 4" descr="data:image/jpeg;base64,/9j/4AAQSkZJRgABAQAAAQABAAD/2wCEAAkGBhMSEBIUERMWFRURFBQUFBcYFRgSEhQYFBUXFxMYEhYXHiYfFxojGRcXHy8gIycqLCwsFx4xNTAqNSYrLCkBCQoKDgwOGg8PGiwkHxwsKiwtLCwsKSwvLCwsLCksNS81MCwsKSkqLC8qLCksKSksKi0sNSksLCwsKSwsLDQ1Nf/AABEIAMIBAwMBIgACEQEDEQH/xAAcAAEAAQUBAQAAAAAAAAAAAAAAAQIEBQYHAwj/xABFEAACAQIDBAcEBwUFCQEAAAABAgADEQQSIQUGMUETUWFxgZGhByIyQhQjUmKxwdFDU3KCkhUzY6KyFlRzlKPC1PDxNP/EABoBAQACAwEAAAAAAAAAAAAAAAADBQECBAb/xAAmEQEAAgICAQMEAwEAAAAAAAAAAQIDERIhMQQTcSNBUZEyYdEi/9oADAMBAAIRAxEAPwDuGURlEmIEZRGUSYgRlEZRJiBGURlEmIEZRGUSYgRlEZR1SYgRlEZRJiBGURlEmIEZRGUSYgRlEZRJiBGURlEmIEZRGUSYgRlHVGUdUmIEZR1RlHVJiBGUdUZR1SYgRlHVGUdUmIFOUdUSYgTERAREQEREBERAREQEREBERAREQEREBERAREQEREBERAREQEREBERAiIiBMREBERAREQEREBERATyxGJWmpZ2Cgcz/AO6yz21tynhkBc3ZtEQau57B1DmeU5pvPvAGvUxDkfZUMQB2Ko/HjJaY+Xc+HPmzxj6juW643f6ghAAY3NheyZj92+p8p44P2p7OclamIWi6MVZat0AIPJz7jA8dDz1tOHYzeyoxIQsq8hmJPibzDs5JJPM3i/DxUw+7M7yfp9VYHbNCsAaNalVB4FKiuD3ZSZeT5DqYZTxRT4CZTBbw4uiQaWLxCW4AVnKf0ElT4iROh9URPnfA+1valLjXSr/xaKn1pZD5zYcD7e6wt0+DRxzNOoUPgjhh/mgdnic4wPt2wDf3tPEUf4qYqD/pMx9JsGD9puzKgGXG0VvwFRuhPlUsYGzxPDC4+nUF6dRHHWrBh6Ge8BERAREQEREBERAREQIiIgTERAREQEREBESirWVQWYgAcSTYQK5abS2pToJmqHuA+Jj1ATXdqb7WJFAC32m4nuXl4+U5jvfvrUzsoJapwZj8ulwFHj3SaMeo3bw5bZ9zxx9yye9++Sio7nWowsq3vlUcBfkOfabzm+P2i9Zizm59B3TwqVCxJYkk8SdSZSDNb331HhviwxT/AKnufygCVZovKqGJyMGAByngef6d80Tz4SEb7LeRkFiOIt36TMYDa1Aaulz/AIjMLeIBU+NplcLiMK4a6uC2oZamdF965AVCSPduAbMPe+HTXeax9u/hHF973qPnf+aakGjSbdjtjYdg5onNYKVD/Vs3HONUUiwF75zcm1uBOr47DqhXK2pBJUkFk7yOvwM1mvW2YvEzpblZSyybwWmrdStFQwYDKw1DDRh3ETZt2dvY0VCtPH16agZjmqGounBVFXMqk342mszbt2N3rAVao46ov/c4/AePVJMdeVtIc+ThSZ26DhN98UKYDOrnT3iqltO1AF17Fmb2V7QFJC4hQt/nW+X+ZeI79fCc6bG0TUKBgH8r9l+fdK2czsnFSY8KmvqctZ3t3JHBAIIIIuCNQQeBBkznfs/3kK1Bhqhuj36L7rcSvcdfHvnRJxXrxnS3xZYyV5QRETRKREQERECIkxAREQEREBETG7wbZGGoGpa7fCg62PC/ZxPhMxG50xaYrG5e209qpQTM51+VebHs/Wc33j3hd81SrVyItyALBFH817ntmLx+1KlVy7sSx5/kByHZMViq+arTDjMozGx4X0se+dcUjFWbeZVlss57xSOolicbvhnNkCuAbqxVSw7R1eUwOKxDVGLNxM3ithsPU+NB/MoYect33VoN8AH8jkf5b/lOS2abeVjj9PXH/FpBETaMRuaR8LsP4lB/C0x1bdesOGVu4lT6zXlCTUsSBGSXFXZlVeNNu8DMPSWpqAcT4HQ+RmWDo5SaMrzSc0Dz6OSigcBaVZpMCgyDL/AbFq1hdALa2LELmtxy9dvKbDu/utlIqYge8D7qaEC3zPbQ9g8e6SuO1vEIcmelInc+Ps8t2t2eFWsNOKIefUzj8BMrtra+UFVOvM9UyONLFCENm5TSMeWuwYEEcb8Z164RqFXNpzW5W/THnFEuTNk2TtQuMrHUcD1ianl1MzOxsI5IcEAKeet+wRzikblr7dsl9VbVha5R0deKMrjvU3H4TuqtcA9c4nu9gjiKqIuudrXtbT5j4AEztgE5clotqVj6bHNNxKYiJE6yIiAiIgIiICIiAiIgJpXtIc/UDl9YfEZf1m6zSd98R0xZKSlvoljWcH3aZqZctPtbKQ5+yMt/iEkxzq0Ic8bxy0J5ZYke/T/mHpL6rLPEj3qf8R/0mdWTukq3B1kr8oqMALk2AkbPHT5+hBfoxdyAbKO0nTw46TF7yVCFW3C5vPTdDbJFKtQUkMzipoSpZRbMARrpa9r68NbmVml5Msv01RLC7C4uAb6g8CAeUqG0j8yqfDKfSXVTJXwlPpKpJStSOHqZmzsjuqVQj6FhkYnqB/g09tpjCZxQU9HU4Lc2DHLmsbm/A/EefONESshjKZ4qR5MPylNXDUanEoex1/UWloy2JB4jSUETDJV3Not8K2v+7a3opt6TH19zSPhcjsYA+otL+eqY+ovB287jyMzuWNQ1ytu1XXgFbuNvRv1lhXwVRPjRl7cpI/qGnrN2G1n5qjd62/02k/2rqLUwCPevckaWHA94m9Jm0xCPJMUrNvwnZVGstKnnCDKqhVK5mUAaAtpY/hL41j8wt6jz/UTxp7WU/Gtu1eHlPU1ARobiW8dRp5y08p2oerMVtnCdIpIHvKNO0dUvnM8DU1PZNZZruJ6ars/Z/SOb6KOJ/KbHRGqBRzAUDj2WHWer9RJoYVmZadJCS7WVANWLajw79OuwBM6fuX7P/ozdPibPW+RRqlK/O/zOevlwHMmstb3Ld+IXuLH7VevMrbdKhT2ewTF02ovWyrSqtY4c3talnF+jqXsLPbNplLWM36eWKwqVEZKiq6OCrKwDKwPEMDoRNapGps11R2apgXKojsS9XBsdFSqx1egTYBzdkJAJK6qSRGm1REQyREQEREBERAREQERECy23tL6Phq1a2boabuFHFiqkhR2k2HjLfYexuiwi0qtnd1LV2P7SpV1rMewsTYchYcp5b5tbAYhrEimnSkDUlaRDsAOeimZhHBAINwRcHrB4QORbybBfC1SpuUa5pt9odR+8OfnzmBxQ0XsYeun5zuuP2fTrUzTqqGU8jy6iDxB7RNB2z7Mah/8AzVVILAgVLqVsR8yg5vITpjJFqzEuG3p5reLV8baDjcGKi2PhMKdiOjB0uCpuGHI/l4zo+O9n+Mp3yqtUfcbXxVrel5gMVhXpG1RHpnlmUoT3X4zi8LJrGIr12+NywzFgPhUMeJAGl+3vlFPazDFivVp9K9OmtNLgEDU+8b8xqB3mbE6g8QD3j8+Mx4wamo+nDLpy5xAuaeNaqOkZQpck2HAa6elpUZAFp5vjFVhdgDxGvlMChsdTBsXXTjre3faVU66t8LA9xBlWyBTpGrmQVBVUqTm4IfiUCx46a35CWdTCg6dDwtY5UqGwI1OXVbi/ieM34w0i07ncLwiRTHvHsA9Sf0lngKVVSQ5JS2mbRx1aHW3f5y9p8W8PzkmCPqQg9XP0pVERTrFe6DKCJZbUfFcVK2lx/wDJ40VJPn68z4yvDJcMPGbXuPuscTWFSov1FI8/2j/Z7R1+A5m0GS3UurDSZmGz+z7dD6PSFatrWqKLc+jU62B6zzPVYdd9xiJwxGlwTyxWGSoj06ihkqKUdSLqysLMCOYIM9YmRgd0azCnWw7sWbA1jQzHVmTIlWgWJJLHoqiAk8WVjM9MDu7W6TE7RcD3RiEpKeTGlQpCofByyd6GZ6AiIgIiICIiAiIgIiIFLoCCCLgggjkQeIM17dvFGg5wFY+9SUnCsSfr8ONF1PGpT0Rhe+it82mxzH7a2HSxSBatwUYPTdCUq0nHB6TjVW9CCQQQSIGQiasm362Csm0fepcFxqL9WRy+loo+ob7w+rP3LhZs1KsrKGUhlYXBBBUjrBHGBXKalMMLMAQeIIuD4GVRAwOO3HwdXjRCHrpk0/RfdPiJpW8ns9WhUoNTqsKdV+hdqgDdGX/ui2W3ulrLflcTqct8fgErUnpVVzJUUqw6wfwPbymNM7cpxvs7xtP4UWqPuOL+T5fS81+vgK+GZy9BgHyBw4dAcjX91tAbi442158J1vZO03w7rhMY1yfdw9c/DiFHBXPAVgOI+a1xNjIjWjb56T6JpehVSxY6MSuqgAZ1u2hAt49dp6LsgVLNQxAykkWZTYFQDa7Em5vwt430nbcbuxhat+koUyTxYKFf+pbH1mDxnstwj6oalM9jZx45wT6wOSNh6qNZyhAUMWUMRYi4y6DMe7t5yaL+/UXmhUd9wZ0HG+ymtlYUsSGBFrOGWw/iBa3eAJre0NxMXhs9WogZSBmZGDgcAptYNbwmcW4y7+zT1PG2CYiO2IMoMrDAmw1PUNT5TYt39xcRiWBZTSp82cFWI+4h1J7TYd/CWE2iPKmrSbTqHnuhuy+LcgXWmCOkfqHUv3j6ce/sGDwiUqa06ahVQWUDkPzPbPLZmzKeHpLTpLZV8yeZY8yZdzivflK1xYoxx/ZESCZomTMLvLttqSrSw4D4rEXWgh1A+1Vq9VJLgk89FGrCWmL3saqzUdmoMRUBKtWN/odA8CalQf3jD93Tuesrxl7sHd4YfPUqOa2JrAdNXYWLW4JTUaU6YubIOu5JJJIXOwtkLhcPToqS2QHMx+Ko7EtUdrfMzlmPaZfxEBERAREQEREBERAREQERECGW4sdQeM1yrud0TF9n1ThGJJNMDpMG5N756BICkk8aZU9d5skQNX/2oxOH0x2DcKP2+GviaJHW1MAVaf8ASwH2pmtmbboYhA9CqlRTcDKdbjQgjiCDxHKX0s8XsqnUvdbE8Spyn04+MC8iedGjlv7zMOV7G3ja58Z6QLbaGzqdem1OsgdG4g9nAjmCDqCNRMCKONwelO+Nw44KzBcbSF+Cu1krqBf4irWHFjNniBhdnb34Ws/Rip0dXnRrA0K45fBUsSNDqLg8jM1LTaWyaOITJiKVOqh+WoiuvkwmHO41JL/Rq+Jw1+VOuzIP4aVbOg7gsDY4mt/2Fj1Fqe0s3bWwtOofE0jT/CP7O2p/vuF/5F//ACYGxhR1SZra7J2mfi2hQA+5grHzas0f7LYhjertPFEfZprh6K+YpFh/VA2MmYXaO+uCoNkqYmnn/dq3S1j3Uqd3PgJbD2fYQm9YVsRfiK+IrV0N/wDDd8n+WZnZ+yaNBctCjTpKOSItMeSgQMGd5cXX0weBcA/tsW30Wl3rTs1Zu4ovA68Ll3RqV9do4g4gfuKanD4PuamCWq9zsR2TZ4gedDDqihEUKqiyqoCqoHAADQCekRAREQEREBERAREQEREBERAREQEREBERAREQEREBERAREQEREBERAREQEREBERAREQEREB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hMSEBIUERMWFRURFBQUFBcYFRgSEhQYFBUXFxMYEhYXHiYfFxojGRcXHy8gIycqLCwsFx4xNTAqNSYrLCkBCQoKDgwOGg8PGiwkHxwsKiwtLCwsKSwvLCwsLCksNS81MCwsKSkqLC8qLCksKSksKi0sNSksLCwsKSwsLDQ1Nf/AABEIAMIBAwMBIgACEQEDEQH/xAAcAAEAAQUBAQAAAAAAAAAAAAAAAQIEBQYHAwj/xABFEAACAQIDBAcEBwUFCQEAAAABAgADEQQSIQUGMUETUWFxgZGhByIyQhQjUmKxwdFDU3KCkhUzY6KyFlRzlKPC1PDxNP/EABoBAQACAwEAAAAAAAAAAAAAAAADBQECBAb/xAAmEQEAAgICAQMEAwEAAAAAAAAAAQIDERIhMQQTcSNBUZEyYdEi/9oADAMBAAIRAxEAPwDuGURlEmIEZRGUSYgRlEZRJiBGURlEmIEZRGUSYgRlEZR1SYgRlEZRJiBGURlEmIEZRGUSYgRlEZRJiBGURlEmIEZRGUSYgRlHVGUdUmIEZR1RlHVJiBGUdUZR1SYgRlHVGUdUmIFOUdUSYgTERAREQEREBERAREQEREBERAREQEREBERAREQEREBERAREQEREBERAiIiBMREBERAREQEREBERATyxGJWmpZ2Cgcz/AO6yz21tynhkBc3ZtEQau57B1DmeU5pvPvAGvUxDkfZUMQB2Ko/HjJaY+Xc+HPmzxj6juW643f6ghAAY3NheyZj92+p8p44P2p7OclamIWi6MVZat0AIPJz7jA8dDz1tOHYzeyoxIQsq8hmJPibzDs5JJPM3i/DxUw+7M7yfp9VYHbNCsAaNalVB4FKiuD3ZSZeT5DqYZTxRT4CZTBbw4uiQaWLxCW4AVnKf0ElT4iROh9URPnfA+1valLjXSr/xaKn1pZD5zYcD7e6wt0+DRxzNOoUPgjhh/mgdnic4wPt2wDf3tPEUf4qYqD/pMx9JsGD9puzKgGXG0VvwFRuhPlUsYGzxPDC4+nUF6dRHHWrBh6Ge8BERAREQEREBERAREQIiIgTERAREQEREBESirWVQWYgAcSTYQK5abS2pToJmqHuA+Jj1ATXdqb7WJFAC32m4nuXl4+U5jvfvrUzsoJapwZj8ulwFHj3SaMeo3bw5bZ9zxx9yye9++Sio7nWowsq3vlUcBfkOfabzm+P2i9Zizm59B3TwqVCxJYkk8SdSZSDNb331HhviwxT/AKnufygCVZovKqGJyMGAByngef6d80Tz4SEb7LeRkFiOIt36TMYDa1Aaulz/AIjMLeIBU+NplcLiMK4a6uC2oZamdF965AVCSPduAbMPe+HTXeax9u/hHF973qPnf+aakGjSbdjtjYdg5onNYKVD/Vs3HONUUiwF75zcm1uBOr47DqhXK2pBJUkFk7yOvwM1mvW2YvEzpblZSyybwWmrdStFQwYDKw1DDRh3ETZt2dvY0VCtPH16agZjmqGounBVFXMqk342mszbt2N3rAVao46ov/c4/AePVJMdeVtIc+ThSZ26DhN98UKYDOrnT3iqltO1AF17Fmb2V7QFJC4hQt/nW+X+ZeI79fCc6bG0TUKBgH8r9l+fdK2czsnFSY8KmvqctZ3t3JHBAIIIIuCNQQeBBkznfs/3kK1Bhqhuj36L7rcSvcdfHvnRJxXrxnS3xZYyV5QRETRKREQERECIkxAREQEREBETG7wbZGGoGpa7fCg62PC/ZxPhMxG50xaYrG5e209qpQTM51+VebHs/Wc33j3hd81SrVyItyALBFH817ntmLx+1KlVy7sSx5/kByHZMViq+arTDjMozGx4X0se+dcUjFWbeZVlss57xSOolicbvhnNkCuAbqxVSw7R1eUwOKxDVGLNxM3ithsPU+NB/MoYect33VoN8AH8jkf5b/lOS2abeVjj9PXH/FpBETaMRuaR8LsP4lB/C0x1bdesOGVu4lT6zXlCTUsSBGSXFXZlVeNNu8DMPSWpqAcT4HQ+RmWDo5SaMrzSc0Dz6OSigcBaVZpMCgyDL/AbFq1hdALa2LELmtxy9dvKbDu/utlIqYge8D7qaEC3zPbQ9g8e6SuO1vEIcmelInc+Ps8t2t2eFWsNOKIefUzj8BMrtra+UFVOvM9UyONLFCENm5TSMeWuwYEEcb8Z164RqFXNpzW5W/THnFEuTNk2TtQuMrHUcD1ianl1MzOxsI5IcEAKeet+wRzikblr7dsl9VbVha5R0deKMrjvU3H4TuqtcA9c4nu9gjiKqIuudrXtbT5j4AEztgE5clotqVj6bHNNxKYiJE6yIiAiIgIiICIiAiIgJpXtIc/UDl9YfEZf1m6zSd98R0xZKSlvoljWcH3aZqZctPtbKQ5+yMt/iEkxzq0Ic8bxy0J5ZYke/T/mHpL6rLPEj3qf8R/0mdWTukq3B1kr8oqMALk2AkbPHT5+hBfoxdyAbKO0nTw46TF7yVCFW3C5vPTdDbJFKtQUkMzipoSpZRbMARrpa9r68NbmVml5Msv01RLC7C4uAb6g8CAeUqG0j8yqfDKfSXVTJXwlPpKpJStSOHqZmzsjuqVQj6FhkYnqB/g09tpjCZxQU9HU4Lc2DHLmsbm/A/EefONESshjKZ4qR5MPylNXDUanEoex1/UWloy2JB4jSUETDJV3Not8K2v+7a3opt6TH19zSPhcjsYA+otL+eqY+ovB287jyMzuWNQ1ytu1XXgFbuNvRv1lhXwVRPjRl7cpI/qGnrN2G1n5qjd62/02k/2rqLUwCPevckaWHA94m9Jm0xCPJMUrNvwnZVGstKnnCDKqhVK5mUAaAtpY/hL41j8wt6jz/UTxp7WU/Gtu1eHlPU1ARobiW8dRp5y08p2oerMVtnCdIpIHvKNO0dUvnM8DU1PZNZZruJ6ars/Z/SOb6KOJ/KbHRGqBRzAUDj2WHWer9RJoYVmZadJCS7WVANWLajw79OuwBM6fuX7P/ozdPibPW+RRqlK/O/zOevlwHMmstb3Ld+IXuLH7VevMrbdKhT2ewTF02ovWyrSqtY4c3talnF+jqXsLPbNplLWM36eWKwqVEZKiq6OCrKwDKwPEMDoRNapGps11R2apgXKojsS9XBsdFSqx1egTYBzdkJAJK6qSRGm1REQyREQEREBERAREQERECy23tL6Phq1a2boabuFHFiqkhR2k2HjLfYexuiwi0qtnd1LV2P7SpV1rMewsTYchYcp5b5tbAYhrEimnSkDUlaRDsAOeimZhHBAINwRcHrB4QORbybBfC1SpuUa5pt9odR+8OfnzmBxQ0XsYeun5zuuP2fTrUzTqqGU8jy6iDxB7RNB2z7Mah/8AzVVILAgVLqVsR8yg5vITpjJFqzEuG3p5reLV8baDjcGKi2PhMKdiOjB0uCpuGHI/l4zo+O9n+Mp3yqtUfcbXxVrel5gMVhXpG1RHpnlmUoT3X4zi8LJrGIr12+NywzFgPhUMeJAGl+3vlFPazDFivVp9K9OmtNLgEDU+8b8xqB3mbE6g8QD3j8+Mx4wamo+nDLpy5xAuaeNaqOkZQpck2HAa6elpUZAFp5vjFVhdgDxGvlMChsdTBsXXTjre3faVU66t8LA9xBlWyBTpGrmQVBVUqTm4IfiUCx46a35CWdTCg6dDwtY5UqGwI1OXVbi/ieM34w0i07ncLwiRTHvHsA9Sf0lngKVVSQ5JS2mbRx1aHW3f5y9p8W8PzkmCPqQg9XP0pVERTrFe6DKCJZbUfFcVK2lx/wDJ40VJPn68z4yvDJcMPGbXuPuscTWFSov1FI8/2j/Z7R1+A5m0GS3UurDSZmGz+z7dD6PSFatrWqKLc+jU62B6zzPVYdd9xiJwxGlwTyxWGSoj06ihkqKUdSLqysLMCOYIM9YmRgd0azCnWw7sWbA1jQzHVmTIlWgWJJLHoqiAk8WVjM9MDu7W6TE7RcD3RiEpKeTGlQpCofByyd6GZ6AiIgIiICIiAiIgIiIFLoCCCLgggjkQeIM17dvFGg5wFY+9SUnCsSfr8ONF1PGpT0Rhe+it82mxzH7a2HSxSBatwUYPTdCUq0nHB6TjVW9CCQQQSIGQiasm362Csm0fepcFxqL9WRy+loo+ob7w+rP3LhZs1KsrKGUhlYXBBBUjrBHGBXKalMMLMAQeIIuD4GVRAwOO3HwdXjRCHrpk0/RfdPiJpW8ns9WhUoNTqsKdV+hdqgDdGX/ui2W3ulrLflcTqct8fgErUnpVVzJUUqw6wfwPbymNM7cpxvs7xtP4UWqPuOL+T5fS81+vgK+GZy9BgHyBw4dAcjX91tAbi442158J1vZO03w7rhMY1yfdw9c/DiFHBXPAVgOI+a1xNjIjWjb56T6JpehVSxY6MSuqgAZ1u2hAt49dp6LsgVLNQxAykkWZTYFQDa7Em5vwt430nbcbuxhat+koUyTxYKFf+pbH1mDxnstwj6oalM9jZx45wT6wOSNh6qNZyhAUMWUMRYi4y6DMe7t5yaL+/UXmhUd9wZ0HG+ymtlYUsSGBFrOGWw/iBa3eAJre0NxMXhs9WogZSBmZGDgcAptYNbwmcW4y7+zT1PG2CYiO2IMoMrDAmw1PUNT5TYt39xcRiWBZTSp82cFWI+4h1J7TYd/CWE2iPKmrSbTqHnuhuy+LcgXWmCOkfqHUv3j6ce/sGDwiUqa06ahVQWUDkPzPbPLZmzKeHpLTpLZV8yeZY8yZdzivflK1xYoxx/ZESCZomTMLvLttqSrSw4D4rEXWgh1A+1Vq9VJLgk89FGrCWmL3saqzUdmoMRUBKtWN/odA8CalQf3jD93Tuesrxl7sHd4YfPUqOa2JrAdNXYWLW4JTUaU6YubIOu5JJJIXOwtkLhcPToqS2QHMx+Ko7EtUdrfMzlmPaZfxEBERAREQEREBERAREQERECGW4sdQeM1yrud0TF9n1ThGJJNMDpMG5N756BICkk8aZU9d5skQNX/2oxOH0x2DcKP2+GviaJHW1MAVaf8ASwH2pmtmbboYhA9CqlRTcDKdbjQgjiCDxHKX0s8XsqnUvdbE8Spyn04+MC8iedGjlv7zMOV7G3ja58Z6QLbaGzqdem1OsgdG4g9nAjmCDqCNRMCKONwelO+Nw44KzBcbSF+Cu1krqBf4irWHFjNniBhdnb34Ws/Rip0dXnRrA0K45fBUsSNDqLg8jM1LTaWyaOITJiKVOqh+WoiuvkwmHO41JL/Rq+Jw1+VOuzIP4aVbOg7gsDY4mt/2Fj1Fqe0s3bWwtOofE0jT/CP7O2p/vuF/5F//ACYGxhR1SZra7J2mfi2hQA+5grHzas0f7LYhjertPFEfZprh6K+YpFh/VA2MmYXaO+uCoNkqYmnn/dq3S1j3Uqd3PgJbD2fYQm9YVsRfiK+IrV0N/wDDd8n+WZnZ+yaNBctCjTpKOSItMeSgQMGd5cXX0weBcA/tsW30Wl3rTs1Zu4ovA68Ll3RqV9do4g4gfuKanD4PuamCWq9zsR2TZ4gedDDqihEUKqiyqoCqoHAADQCekRAREQEREBERAREQEREBERAREQEREBERAREQEREBERAREQEREBERAREQEREBERAREQEREB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47" y="1447800"/>
            <a:ext cx="236070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A50021"/>
                </a:solidFill>
                <a:ea typeface="SimSun" pitchFamily="2" charset="-122"/>
              </a:rPr>
              <a:t>Phenological spectral indicator</a:t>
            </a:r>
            <a:endParaRPr lang="en-US" smtClean="0"/>
          </a:p>
        </p:txBody>
      </p:sp>
      <p:grpSp>
        <p:nvGrpSpPr>
          <p:cNvPr id="31747" name="Group 11"/>
          <p:cNvGrpSpPr>
            <a:grpSpLocks/>
          </p:cNvGrpSpPr>
          <p:nvPr/>
        </p:nvGrpSpPr>
        <p:grpSpPr bwMode="auto">
          <a:xfrm>
            <a:off x="746125" y="1676400"/>
            <a:ext cx="8397875" cy="4264025"/>
            <a:chOff x="746760" y="1676400"/>
            <a:chExt cx="8397240" cy="4264342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" y="1676400"/>
              <a:ext cx="6316170" cy="4264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0" name="Group 10"/>
            <p:cNvGrpSpPr>
              <a:grpSpLocks/>
            </p:cNvGrpSpPr>
            <p:nvPr/>
          </p:nvGrpSpPr>
          <p:grpSpPr bwMode="auto">
            <a:xfrm>
              <a:off x="7239000" y="3195935"/>
              <a:ext cx="1905000" cy="1226700"/>
              <a:chOff x="7239000" y="3195935"/>
              <a:chExt cx="1905000" cy="1226700"/>
            </a:xfrm>
          </p:grpSpPr>
          <p:sp>
            <p:nvSpPr>
              <p:cNvPr id="31751" name="TextBox 9"/>
              <p:cNvSpPr txBox="1">
                <a:spLocks noChangeArrowheads="1"/>
              </p:cNvSpPr>
              <p:nvPr/>
            </p:nvSpPr>
            <p:spPr bwMode="auto">
              <a:xfrm>
                <a:off x="7239000" y="3195935"/>
                <a:ext cx="1295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/>
                  <a:t>April, 6</a:t>
                </a:r>
              </a:p>
            </p:txBody>
          </p:sp>
          <p:sp>
            <p:nvSpPr>
              <p:cNvPr id="31752" name="TextBox 12"/>
              <p:cNvSpPr txBox="1">
                <a:spLocks noChangeArrowheads="1"/>
              </p:cNvSpPr>
              <p:nvPr/>
            </p:nvSpPr>
            <p:spPr bwMode="auto">
              <a:xfrm>
                <a:off x="7239000" y="3576935"/>
                <a:ext cx="1676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/>
                  <a:t>August, 30</a:t>
                </a:r>
              </a:p>
            </p:txBody>
          </p:sp>
          <p:sp>
            <p:nvSpPr>
              <p:cNvPr id="31753" name="TextBox 13"/>
              <p:cNvSpPr txBox="1">
                <a:spLocks noChangeArrowheads="1"/>
              </p:cNvSpPr>
              <p:nvPr/>
            </p:nvSpPr>
            <p:spPr bwMode="auto">
              <a:xfrm>
                <a:off x="7239000" y="3960970"/>
                <a:ext cx="1905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/>
                  <a:t>November, 3</a:t>
                </a:r>
              </a:p>
            </p:txBody>
          </p:sp>
        </p:grpSp>
      </p:grpSp>
      <p:sp>
        <p:nvSpPr>
          <p:cNvPr id="31748" name="TextBox 14"/>
          <p:cNvSpPr txBox="1">
            <a:spLocks noChangeArrowheads="1"/>
          </p:cNvSpPr>
          <p:nvPr/>
        </p:nvSpPr>
        <p:spPr bwMode="auto">
          <a:xfrm>
            <a:off x="3048000" y="59563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Big Tree, Sunlight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57350"/>
            <a:ext cx="3097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12900"/>
            <a:ext cx="32131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3900488"/>
            <a:ext cx="33655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900488"/>
            <a:ext cx="30384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</a:rPr>
              <a:t>Photochemical Reflectance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391400" cy="457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  <a:cs typeface="Arial" charset="0"/>
              </a:rPr>
              <a:t>Pearson's correlation</a:t>
            </a:r>
            <a:endParaRPr lang="en-US" b="1" smtClean="0">
              <a:solidFill>
                <a:srgbClr val="A50021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20875"/>
            <a:ext cx="7153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7162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2133600" y="2590800"/>
            <a:ext cx="838200" cy="1066800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5562600" y="2590800"/>
            <a:ext cx="838200" cy="1066800"/>
          </a:xfrm>
          <a:prstGeom prst="ellips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7391400" cy="457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  <a:cs typeface="Arial" charset="0"/>
              </a:rPr>
              <a:t>UMBC: An Honor University</a:t>
            </a:r>
            <a:endParaRPr lang="en-US" b="1" smtClean="0">
              <a:solidFill>
                <a:srgbClr val="A5002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9280"/>
            <a:ext cx="677001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1981200" y="2362200"/>
            <a:ext cx="4953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srgbClr val="A50021"/>
                </a:solidFill>
                <a:latin typeface="Tahoma" pitchFamily="34" charset="0"/>
              </a:rPr>
              <a:t>Thanks!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A50021"/>
              </a:solidFill>
              <a:latin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rgbClr val="A50021"/>
                </a:solidFill>
                <a:latin typeface="Tahoma" pitchFamily="34" charset="0"/>
              </a:rPr>
              <a:t>Questions &amp; Comments?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</a:rPr>
              <a:t>Urbanization History</a:t>
            </a:r>
          </a:p>
        </p:txBody>
      </p:sp>
      <p:pic>
        <p:nvPicPr>
          <p:cNvPr id="6147" name="Picture 101" descr="image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24653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2"/>
          <p:cNvSpPr>
            <a:spLocks noChangeArrowheads="1"/>
          </p:cNvSpPr>
          <p:nvPr/>
        </p:nvSpPr>
        <p:spPr bwMode="auto">
          <a:xfrm>
            <a:off x="1066800" y="1676400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2000">
                <a:latin typeface="Tahoma" pitchFamily="34" charset="0"/>
              </a:rPr>
              <a:t>I. Boat/coach era (~1830) </a:t>
            </a:r>
          </a:p>
        </p:txBody>
      </p:sp>
      <p:sp>
        <p:nvSpPr>
          <p:cNvPr id="6149" name="Rectangle 103"/>
          <p:cNvSpPr>
            <a:spLocks noChangeArrowheads="1"/>
          </p:cNvSpPr>
          <p:nvPr/>
        </p:nvSpPr>
        <p:spPr bwMode="auto">
          <a:xfrm>
            <a:off x="1066800" y="3717925"/>
            <a:ext cx="525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II. steam engine/railway era (1830-1870) </a:t>
            </a:r>
          </a:p>
        </p:txBody>
      </p:sp>
      <p:sp>
        <p:nvSpPr>
          <p:cNvPr id="6150" name="Rectangle 104"/>
          <p:cNvSpPr>
            <a:spLocks noChangeArrowheads="1"/>
          </p:cNvSpPr>
          <p:nvPr/>
        </p:nvSpPr>
        <p:spPr bwMode="auto">
          <a:xfrm>
            <a:off x="1219200" y="2057162"/>
            <a:ext cx="4114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</a:rPr>
              <a:t>Before 1830, harbor cities: New York, Boston, Baltimore, Philadelphia </a:t>
            </a:r>
            <a:r>
              <a:rPr lang="en-US" sz="1600" dirty="0" err="1" smtClean="0">
                <a:latin typeface="Tahoma" pitchFamily="34" charset="0"/>
              </a:rPr>
              <a:t>etc</a:t>
            </a:r>
            <a:r>
              <a:rPr lang="en-US" sz="1600" dirty="0" smtClean="0">
                <a:latin typeface="Tahoma" pitchFamily="34" charset="0"/>
              </a:rPr>
              <a:t>; Hudson River.</a:t>
            </a:r>
            <a:endParaRPr lang="en-US" sz="1600" dirty="0">
              <a:latin typeface="Tahoma" pitchFamily="34" charset="0"/>
            </a:endParaRP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endParaRPr lang="en-US" sz="1600" dirty="0">
              <a:latin typeface="Tahoma" pitchFamily="34" charset="0"/>
            </a:endParaRP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</a:rPr>
              <a:t>From 1790-1830, population from </a:t>
            </a:r>
            <a:r>
              <a:rPr lang="en-US" sz="1600" dirty="0" smtClean="0">
                <a:latin typeface="Tahoma" pitchFamily="34" charset="0"/>
              </a:rPr>
              <a:t>4 </a:t>
            </a:r>
            <a:r>
              <a:rPr lang="en-US" sz="1600" dirty="0">
                <a:latin typeface="Tahoma" pitchFamily="34" charset="0"/>
              </a:rPr>
              <a:t>millions to </a:t>
            </a:r>
            <a:r>
              <a:rPr lang="en-US" sz="1600" dirty="0" smtClean="0">
                <a:latin typeface="Tahoma" pitchFamily="34" charset="0"/>
              </a:rPr>
              <a:t>13 </a:t>
            </a:r>
            <a:r>
              <a:rPr lang="en-US" sz="1600" dirty="0">
                <a:latin typeface="Tahoma" pitchFamily="34" charset="0"/>
              </a:rPr>
              <a:t>millions.</a:t>
            </a:r>
            <a:r>
              <a:rPr lang="en-US" sz="1800" dirty="0">
                <a:latin typeface="Tahoma" pitchFamily="34" charset="0"/>
              </a:rPr>
              <a:t>  </a:t>
            </a:r>
          </a:p>
        </p:txBody>
      </p:sp>
      <p:pic>
        <p:nvPicPr>
          <p:cNvPr id="6151" name="Picture 106" descr="ANd9GcRie4Lh7E5vqO7UYrgAuRfWi3175IOumwhqy5I7KbJJZvubapIpTQ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73538"/>
            <a:ext cx="2486025" cy="16176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Rectangle 108"/>
          <p:cNvSpPr>
            <a:spLocks noChangeArrowheads="1"/>
          </p:cNvSpPr>
          <p:nvPr/>
        </p:nvSpPr>
        <p:spPr bwMode="auto">
          <a:xfrm>
            <a:off x="1219200" y="4141787"/>
            <a:ext cx="41148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</a:rPr>
              <a:t>1830-1870, largest cities: New York, Chicago (concentric pattern). </a:t>
            </a: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endParaRPr lang="en-US" sz="1600" dirty="0">
              <a:latin typeface="Tahoma" pitchFamily="34" charset="0"/>
            </a:endParaRP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</a:rPr>
              <a:t>From 1830-1860, population grew to </a:t>
            </a:r>
            <a:r>
              <a:rPr lang="en-US" sz="1600" dirty="0" smtClean="0">
                <a:latin typeface="Tahoma" pitchFamily="34" charset="0"/>
              </a:rPr>
              <a:t>32 </a:t>
            </a:r>
            <a:r>
              <a:rPr lang="en-US" sz="1600" dirty="0">
                <a:latin typeface="Tahoma" pitchFamily="34" charset="0"/>
              </a:rPr>
              <a:t>million (immigration).</a:t>
            </a:r>
            <a:r>
              <a:rPr lang="en-US" sz="1800" dirty="0"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14400" y="1143000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2000">
                <a:latin typeface="Tahoma" pitchFamily="34" charset="0"/>
              </a:rPr>
              <a:t>III. steam engine/steel era (1870-1920) 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</a:rPr>
              <a:t>Urbanization History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143000" y="1524000"/>
            <a:ext cx="7315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 dirty="0" smtClean="0">
                <a:latin typeface="Tahoma" pitchFamily="34" charset="0"/>
              </a:rPr>
              <a:t>Industrial </a:t>
            </a:r>
            <a:r>
              <a:rPr lang="en-US" sz="1600" dirty="0">
                <a:latin typeface="Tahoma" pitchFamily="34" charset="0"/>
              </a:rPr>
              <a:t>cities: Boston, New York, Philadelphia, Baltimore, Pittsburg, Cleveland, Detroit, Chicago; city </a:t>
            </a:r>
            <a:r>
              <a:rPr lang="en-US" sz="1600" dirty="0">
                <a:latin typeface="Tahoma" pitchFamily="34" charset="0"/>
                <a:sym typeface="Wingdings" pitchFamily="2" charset="2"/>
              </a:rPr>
              <a:t> </a:t>
            </a:r>
            <a:r>
              <a:rPr lang="en-US" sz="1600" dirty="0">
                <a:latin typeface="Tahoma" pitchFamily="34" charset="0"/>
              </a:rPr>
              <a:t>metropolitan </a:t>
            </a: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endParaRPr lang="en-US" sz="1600" dirty="0">
              <a:latin typeface="Tahoma" pitchFamily="34" charset="0"/>
            </a:endParaRP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</a:rPr>
              <a:t>From 1870-1920, population grew to </a:t>
            </a:r>
            <a:r>
              <a:rPr lang="en-US" sz="1600" dirty="0" smtClean="0">
                <a:latin typeface="Tahoma" pitchFamily="34" charset="0"/>
              </a:rPr>
              <a:t>41 </a:t>
            </a:r>
            <a:r>
              <a:rPr lang="en-US" sz="1600" dirty="0">
                <a:latin typeface="Tahoma" pitchFamily="34" charset="0"/>
              </a:rPr>
              <a:t>million, more cities: Los Angeles, San Francisco, Seattle etc. 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990600" y="3032125"/>
            <a:ext cx="541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IV. Auto/Airplane era (1920-1970) 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1143000" y="3409950"/>
            <a:ext cx="7315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</a:rPr>
              <a:t>Two Characterizes: Suburbanization; Super-metropolitan/</a:t>
            </a:r>
            <a:r>
              <a:rPr lang="en-US" sz="1600" dirty="0" err="1">
                <a:latin typeface="Tahoma" pitchFamily="34" charset="0"/>
              </a:rPr>
              <a:t>megalopolitan</a:t>
            </a:r>
            <a:r>
              <a:rPr lang="en-US" sz="1600" dirty="0">
                <a:latin typeface="Tahoma" pitchFamily="34" charset="0"/>
              </a:rPr>
              <a:t> urban areas; the most growth area is the South (Los Angeles</a:t>
            </a:r>
            <a:r>
              <a:rPr lang="en-US" sz="1600" dirty="0">
                <a:latin typeface="Tahoma" pitchFamily="34" charset="0"/>
                <a:sym typeface="Wingdings" pitchFamily="2" charset="2"/>
              </a:rPr>
              <a:t> Atlanta</a:t>
            </a:r>
            <a:r>
              <a:rPr lang="en-US" sz="1600" dirty="0">
                <a:latin typeface="Tahoma" pitchFamily="34" charset="0"/>
              </a:rPr>
              <a:t>)</a:t>
            </a: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endParaRPr lang="en-US" sz="1600" dirty="0">
              <a:latin typeface="Tahoma" pitchFamily="34" charset="0"/>
            </a:endParaRP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</a:rPr>
              <a:t>In 1970, population in suburban is </a:t>
            </a:r>
            <a:r>
              <a:rPr lang="en-US" sz="1600" dirty="0" smtClean="0">
                <a:latin typeface="Tahoma" pitchFamily="34" charset="0"/>
              </a:rPr>
              <a:t>76 </a:t>
            </a:r>
            <a:r>
              <a:rPr lang="en-US" sz="1600" dirty="0">
                <a:latin typeface="Tahoma" pitchFamily="34" charset="0"/>
              </a:rPr>
              <a:t>million (37.2%), population grew to </a:t>
            </a:r>
            <a:r>
              <a:rPr lang="en-US" sz="1600" dirty="0" smtClean="0">
                <a:latin typeface="Tahoma" pitchFamily="34" charset="0"/>
              </a:rPr>
              <a:t>150 million. 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066800" y="49530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2000" dirty="0">
                <a:latin typeface="Tahoma" pitchFamily="34" charset="0"/>
              </a:rPr>
              <a:t>V. Disaggregate era (after 1970) 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1219200" y="5346700"/>
            <a:ext cx="7315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Conterurbanization, post-industrial/postmodern city</a:t>
            </a: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endParaRPr lang="en-US" sz="1600">
              <a:latin typeface="Tahoma" pitchFamily="34" charset="0"/>
            </a:endParaRPr>
          </a:p>
          <a:p>
            <a:pPr algn="l" eaLnBrk="0" hangingPunct="0">
              <a:buClr>
                <a:srgbClr val="A50021"/>
              </a:buClr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Population has the first drop in the metropolitan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</a:rPr>
              <a:t>Urbanization History</a:t>
            </a:r>
          </a:p>
        </p:txBody>
      </p:sp>
      <p:pic>
        <p:nvPicPr>
          <p:cNvPr id="8195" name="Picture 7" descr="File:Largest US cities graph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62050"/>
            <a:ext cx="8839200" cy="55546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</a:rPr>
              <a:t>Largest 16 cities in US</a:t>
            </a:r>
          </a:p>
        </p:txBody>
      </p:sp>
      <p:graphicFrame>
        <p:nvGraphicFramePr>
          <p:cNvPr id="9219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90600" y="1447800"/>
          <a:ext cx="7010400" cy="4152900"/>
        </p:xfrm>
        <a:graphic>
          <a:graphicData uri="http://schemas.openxmlformats.org/presentationml/2006/ole">
            <p:oleObj spid="_x0000_s9261" name="Bitmap Image" r:id="rId3" imgW="6219048" imgH="36857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A50021"/>
                </a:solidFill>
                <a:cs typeface="Arial" charset="0"/>
              </a:rPr>
              <a:t>Data collection and processing</a:t>
            </a:r>
          </a:p>
        </p:txBody>
      </p:sp>
      <p:graphicFrame>
        <p:nvGraphicFramePr>
          <p:cNvPr id="10243" name="Object 83"/>
          <p:cNvGraphicFramePr>
            <a:graphicFrameLocks noGrp="1" noChangeAspect="1"/>
          </p:cNvGraphicFramePr>
          <p:nvPr>
            <p:ph idx="1"/>
          </p:nvPr>
        </p:nvGraphicFramePr>
        <p:xfrm>
          <a:off x="1447800" y="1828800"/>
          <a:ext cx="6400800" cy="3471863"/>
        </p:xfrm>
        <a:graphic>
          <a:graphicData uri="http://schemas.openxmlformats.org/presentationml/2006/ole">
            <p:oleObj spid="_x0000_s10287" name="Bitmap Image" r:id="rId4" imgW="8704762" imgH="4723810" progId="PBrush">
              <p:embed/>
            </p:oleObj>
          </a:graphicData>
        </a:graphic>
      </p:graphicFrame>
      <p:sp>
        <p:nvSpPr>
          <p:cNvPr id="10244" name="Text Box 85"/>
          <p:cNvSpPr txBox="1">
            <a:spLocks noChangeArrowheads="1"/>
          </p:cNvSpPr>
          <p:nvPr/>
        </p:nvSpPr>
        <p:spPr bwMode="auto">
          <a:xfrm>
            <a:off x="838200" y="1447800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1. National Weather Service (NWS) Cooperative Observer Program (COOP)</a:t>
            </a:r>
          </a:p>
        </p:txBody>
      </p:sp>
      <p:sp>
        <p:nvSpPr>
          <p:cNvPr id="10245" name="Text Box 86"/>
          <p:cNvSpPr txBox="1">
            <a:spLocks noChangeArrowheads="1"/>
          </p:cNvSpPr>
          <p:nvPr/>
        </p:nvSpPr>
        <p:spPr bwMode="auto">
          <a:xfrm>
            <a:off x="1066800" y="5334000"/>
            <a:ext cx="7315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/>
              <a:t>2. National NLCD impervious percentage map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/>
              <a:t>3. US Census Bureau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1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4264361244"/>
              </p:ext>
            </p:extLst>
          </p:nvPr>
        </p:nvGraphicFramePr>
        <p:xfrm>
          <a:off x="3962400" y="4038600"/>
          <a:ext cx="609600" cy="476250"/>
        </p:xfrm>
        <a:graphic>
          <a:graphicData uri="http://schemas.openxmlformats.org/presentationml/2006/ole">
            <p:oleObj spid="_x0000_s11355" name="Bitmap Image" r:id="rId5" imgW="609524" imgH="476316" progId="PBrush">
              <p:embed/>
            </p:oleObj>
          </a:graphicData>
        </a:graphic>
      </p:graphicFrame>
      <p:graphicFrame>
        <p:nvGraphicFramePr>
          <p:cNvPr id="11268" name="Object 29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2585728314"/>
              </p:ext>
            </p:extLst>
          </p:nvPr>
        </p:nvGraphicFramePr>
        <p:xfrm>
          <a:off x="7924800" y="4074795"/>
          <a:ext cx="609600" cy="457200"/>
        </p:xfrm>
        <a:graphic>
          <a:graphicData uri="http://schemas.openxmlformats.org/presentationml/2006/ole">
            <p:oleObj spid="_x0000_s11356" name="Bitmap Image" r:id="rId6" imgW="609524" imgH="457143" progId="PBrush">
              <p:embed/>
            </p:oleObj>
          </a:graphicData>
        </a:graphic>
      </p:graphicFrame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1295400" y="6096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defRPr/>
            </a:pPr>
            <a:r>
              <a:rPr lang="en-US" sz="2800" b="1" i="1" dirty="0">
                <a:solidFill>
                  <a:srgbClr val="A50021"/>
                </a:solidFill>
                <a:latin typeface="+mj-lt"/>
              </a:rPr>
              <a:t>Climate change from 1950-2010</a:t>
            </a: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762000" y="4724400"/>
            <a:ext cx="3200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Average temperature in January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/>
              <a:t>New York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4648200" y="4724400"/>
            <a:ext cx="3200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Average temperature in July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dirty="0"/>
              <a:t>New York</a:t>
            </a:r>
          </a:p>
        </p:txBody>
      </p:sp>
      <p:pic>
        <p:nvPicPr>
          <p:cNvPr id="10" name="NYJuly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4648200" y="2286000"/>
            <a:ext cx="3124200" cy="2343150"/>
          </a:xfrm>
          <a:prstGeom prst="rect">
            <a:avLst/>
          </a:prstGeom>
        </p:spPr>
      </p:pic>
      <p:pic>
        <p:nvPicPr>
          <p:cNvPr id="11" name="NYJ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 cstate="email"/>
          <a:stretch>
            <a:fillRect/>
          </a:stretch>
        </p:blipFill>
        <p:spPr>
          <a:xfrm>
            <a:off x="457200" y="2209800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4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4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Lucida Sans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28307</TotalTime>
  <Words>721</Words>
  <Application>Microsoft Office PowerPoint</Application>
  <PresentationFormat>全屏显示(4:3)</PresentationFormat>
  <Paragraphs>139</Paragraphs>
  <Slides>35</Slides>
  <Notes>8</Notes>
  <HiddenSlides>0</HiddenSlides>
  <MMClips>2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Global</vt:lpstr>
      <vt:lpstr>Bitmap Image</vt:lpstr>
      <vt:lpstr>幻灯片 1</vt:lpstr>
      <vt:lpstr>Outline</vt:lpstr>
      <vt:lpstr>Background </vt:lpstr>
      <vt:lpstr>Urbanization History</vt:lpstr>
      <vt:lpstr>Urbanization History</vt:lpstr>
      <vt:lpstr>Urbanization History</vt:lpstr>
      <vt:lpstr>Largest 16 cities in US</vt:lpstr>
      <vt:lpstr>Data collection and processing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Liriodendron Tulipifera-AKA (Tulip Poplar)</vt:lpstr>
      <vt:lpstr>The First Study Site </vt:lpstr>
      <vt:lpstr>The Second Study Site </vt:lpstr>
      <vt:lpstr>Phenological spectral indicator</vt:lpstr>
      <vt:lpstr>Phenological spectral indicator</vt:lpstr>
      <vt:lpstr>Photochemical Reflectance Index</vt:lpstr>
      <vt:lpstr>Pearson's correlation</vt:lpstr>
      <vt:lpstr>UMBC: An Honor University</vt:lpstr>
      <vt:lpstr>幻灯片 35</vt:lpstr>
    </vt:vector>
  </TitlesOfParts>
  <Company>World Bank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Dimensions of Sustaining Urbanization</dc:title>
  <dc:creator>Joe Leitmann</dc:creator>
  <cp:lastModifiedBy>unknown</cp:lastModifiedBy>
  <cp:revision>266</cp:revision>
  <dcterms:created xsi:type="dcterms:W3CDTF">2002-06-02T16:30:38Z</dcterms:created>
  <dcterms:modified xsi:type="dcterms:W3CDTF">2013-06-28T01:50:24Z</dcterms:modified>
</cp:coreProperties>
</file>