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473" r:id="rId2"/>
    <p:sldId id="650" r:id="rId3"/>
    <p:sldId id="654" r:id="rId4"/>
    <p:sldId id="632" r:id="rId5"/>
    <p:sldId id="692" r:id="rId6"/>
    <p:sldId id="536" r:id="rId7"/>
    <p:sldId id="509" r:id="rId8"/>
    <p:sldId id="510" r:id="rId9"/>
    <p:sldId id="684" r:id="rId10"/>
    <p:sldId id="629" r:id="rId11"/>
    <p:sldId id="539" r:id="rId12"/>
    <p:sldId id="625" r:id="rId13"/>
    <p:sldId id="622" r:id="rId14"/>
    <p:sldId id="694" r:id="rId15"/>
    <p:sldId id="696" r:id="rId16"/>
    <p:sldId id="698" r:id="rId17"/>
    <p:sldId id="695" r:id="rId18"/>
    <p:sldId id="703" r:id="rId19"/>
    <p:sldId id="704" r:id="rId20"/>
    <p:sldId id="702" r:id="rId21"/>
    <p:sldId id="700" r:id="rId22"/>
    <p:sldId id="693" r:id="rId23"/>
    <p:sldId id="701" r:id="rId24"/>
    <p:sldId id="699" r:id="rId25"/>
    <p:sldId id="672" r:id="rId26"/>
    <p:sldId id="671" r:id="rId27"/>
    <p:sldId id="668" r:id="rId28"/>
    <p:sldId id="690" r:id="rId29"/>
    <p:sldId id="697" r:id="rId30"/>
    <p:sldId id="669" r:id="rId31"/>
    <p:sldId id="685" r:id="rId32"/>
    <p:sldId id="676" r:id="rId33"/>
    <p:sldId id="673" r:id="rId34"/>
    <p:sldId id="674" r:id="rId35"/>
    <p:sldId id="664" r:id="rId36"/>
    <p:sldId id="680" r:id="rId37"/>
    <p:sldId id="686" r:id="rId38"/>
    <p:sldId id="688" r:id="rId39"/>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CCFFCC"/>
    <a:srgbClr val="0000CC"/>
    <a:srgbClr val="0000FF"/>
    <a:srgbClr val="CCFFFF"/>
    <a:srgbClr val="99FFCC"/>
    <a:srgbClr val="FFFFCC"/>
    <a:srgbClr val="FF3300"/>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2787"/>
    <p:restoredTop sz="90418" autoAdjust="0"/>
  </p:normalViewPr>
  <p:slideViewPr>
    <p:cSldViewPr>
      <p:cViewPr varScale="1">
        <p:scale>
          <a:sx n="62" d="100"/>
          <a:sy n="62" d="100"/>
        </p:scale>
        <p:origin x="-2118" y="-90"/>
      </p:cViewPr>
      <p:guideLst>
        <p:guide orient="horz" pos="2112"/>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FC217-52C9-422C-B1D9-461C6B2F506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C0627132-012E-42F1-B558-6835BAD1A0A6}">
      <dgm:prSet phldrT="[Text]" custT="1">
        <dgm:style>
          <a:lnRef idx="2">
            <a:schemeClr val="accent3"/>
          </a:lnRef>
          <a:fillRef idx="1">
            <a:schemeClr val="lt1"/>
          </a:fillRef>
          <a:effectRef idx="0">
            <a:schemeClr val="accent3"/>
          </a:effectRef>
          <a:fontRef idx="minor">
            <a:schemeClr val="dk1"/>
          </a:fontRef>
        </dgm:style>
      </dgm:prSet>
      <dgm:spPr>
        <a:ln>
          <a:solidFill>
            <a:srgbClr val="00B050"/>
          </a:solidFill>
        </a:ln>
      </dgm:spPr>
      <dgm:t>
        <a:bodyPr/>
        <a:lstStyle/>
        <a:p>
          <a:r>
            <a:rPr lang="en-US" sz="1600" b="0" dirty="0" smtClean="0">
              <a:ln>
                <a:solidFill>
                  <a:schemeClr val="tx1"/>
                </a:solidFill>
              </a:ln>
              <a:solidFill>
                <a:schemeClr val="tx1"/>
              </a:solidFill>
              <a:effectLst/>
              <a:latin typeface="+mn-lt"/>
            </a:rPr>
            <a:t>CRP </a:t>
          </a:r>
          <a:r>
            <a:rPr lang="en-US" sz="1600" b="0" dirty="0">
              <a:ln>
                <a:solidFill>
                  <a:schemeClr val="tx1"/>
                </a:solidFill>
              </a:ln>
              <a:solidFill>
                <a:schemeClr val="tx1"/>
              </a:solidFill>
              <a:effectLst/>
              <a:latin typeface="+mn-lt"/>
            </a:rPr>
            <a:t>grassland</a:t>
          </a:r>
        </a:p>
      </dgm:t>
    </dgm:pt>
    <dgm:pt modelId="{2D9A8277-7E46-494E-8CFF-A7F5682C44FA}" type="parTrans" cxnId="{219483A1-B35D-4E7E-AAD5-43D4E4840B91}">
      <dgm:prSet/>
      <dgm:spPr/>
      <dgm:t>
        <a:bodyPr/>
        <a:lstStyle/>
        <a:p>
          <a:endParaRPr lang="en-US"/>
        </a:p>
      </dgm:t>
    </dgm:pt>
    <dgm:pt modelId="{43F4BF05-DB38-41DF-89A4-5E07D9B8AEDD}" type="sibTrans" cxnId="{219483A1-B35D-4E7E-AAD5-43D4E4840B91}">
      <dgm:prSet/>
      <dgm:spPr/>
      <dgm:t>
        <a:bodyPr/>
        <a:lstStyle/>
        <a:p>
          <a:endParaRPr lang="en-US"/>
        </a:p>
      </dgm:t>
    </dgm:pt>
    <dgm:pt modelId="{D8FC330D-7EFE-4F03-897D-3B566EA341B3}">
      <dgm:prSet phldrT="[Text]" custT="1">
        <dgm:style>
          <a:lnRef idx="2">
            <a:schemeClr val="accent3"/>
          </a:lnRef>
          <a:fillRef idx="1">
            <a:schemeClr val="lt1"/>
          </a:fillRef>
          <a:effectRef idx="0">
            <a:schemeClr val="accent3"/>
          </a:effectRef>
          <a:fontRef idx="minor">
            <a:schemeClr val="dk1"/>
          </a:fontRef>
        </dgm:style>
      </dgm:prSet>
      <dgm:spPr>
        <a:solidFill>
          <a:srgbClr val="0066FF">
            <a:alpha val="76000"/>
          </a:srgbClr>
        </a:solidFill>
        <a:ln>
          <a:noFill/>
        </a:ln>
      </dgm:spPr>
      <dgm:t>
        <a:bodyPr/>
        <a:lstStyle/>
        <a:p>
          <a:r>
            <a:rPr lang="en-US" sz="1400" b="1" dirty="0">
              <a:solidFill>
                <a:schemeClr val="bg1"/>
              </a:solidFill>
              <a:latin typeface="+mn-lt"/>
            </a:rPr>
            <a:t>Soybean</a:t>
          </a:r>
        </a:p>
      </dgm:t>
    </dgm:pt>
    <dgm:pt modelId="{7F03FD4F-6472-4D2B-AE07-70D6B14CA871}" type="parTrans" cxnId="{77EFF9B3-A956-44EE-87A0-1A33DE829583}">
      <dgm:prSet/>
      <dgm:spPr>
        <a:ln w="19050">
          <a:solidFill>
            <a:schemeClr val="tx1"/>
          </a:solidFill>
        </a:ln>
      </dgm:spPr>
      <dgm:t>
        <a:bodyPr/>
        <a:lstStyle/>
        <a:p>
          <a:endParaRPr lang="en-US" dirty="0"/>
        </a:p>
      </dgm:t>
    </dgm:pt>
    <dgm:pt modelId="{64D96982-1E92-4609-812D-06A8E3EAE56D}" type="sibTrans" cxnId="{77EFF9B3-A956-44EE-87A0-1A33DE829583}">
      <dgm:prSet/>
      <dgm:spPr/>
      <dgm:t>
        <a:bodyPr/>
        <a:lstStyle/>
        <a:p>
          <a:endParaRPr lang="en-US"/>
        </a:p>
      </dgm:t>
    </dgm:pt>
    <dgm:pt modelId="{EAAF0DF6-F955-45BD-9E83-2F933ABCAD46}">
      <dgm:prSet phldrT="[Text]" custT="1">
        <dgm:style>
          <a:lnRef idx="2">
            <a:schemeClr val="accent3"/>
          </a:lnRef>
          <a:fillRef idx="1">
            <a:schemeClr val="lt1"/>
          </a:fillRef>
          <a:effectRef idx="0">
            <a:schemeClr val="accent3"/>
          </a:effectRef>
          <a:fontRef idx="minor">
            <a:schemeClr val="dk1"/>
          </a:fontRef>
        </dgm:style>
      </dgm:prSet>
      <dgm:spPr>
        <a:solidFill>
          <a:srgbClr val="0066FF">
            <a:alpha val="76000"/>
          </a:srgbClr>
        </a:solidFill>
        <a:ln>
          <a:noFill/>
        </a:ln>
      </dgm:spPr>
      <dgm:t>
        <a:bodyPr/>
        <a:lstStyle/>
        <a:p>
          <a:r>
            <a:rPr lang="en-US" sz="1400" b="1" dirty="0">
              <a:solidFill>
                <a:schemeClr val="bg1"/>
              </a:solidFill>
              <a:latin typeface="+mn-lt"/>
            </a:rPr>
            <a:t>Corn</a:t>
          </a:r>
        </a:p>
      </dgm:t>
    </dgm:pt>
    <dgm:pt modelId="{69837936-8CE6-40A3-BD85-DDD01CC2F213}" type="parTrans" cxnId="{01E7A92E-B24E-4704-A435-1441E03FC89E}">
      <dgm:prSet/>
      <dgm:spPr>
        <a:ln w="19050">
          <a:solidFill>
            <a:schemeClr val="tx1"/>
          </a:solidFill>
        </a:ln>
      </dgm:spPr>
      <dgm:t>
        <a:bodyPr/>
        <a:lstStyle/>
        <a:p>
          <a:endParaRPr lang="en-US" dirty="0"/>
        </a:p>
      </dgm:t>
    </dgm:pt>
    <dgm:pt modelId="{22659B26-3EC8-47E9-964F-D7EC8B75BD2E}" type="sibTrans" cxnId="{01E7A92E-B24E-4704-A435-1441E03FC89E}">
      <dgm:prSet/>
      <dgm:spPr/>
      <dgm:t>
        <a:bodyPr/>
        <a:lstStyle/>
        <a:p>
          <a:endParaRPr lang="en-US"/>
        </a:p>
      </dgm:t>
    </dgm:pt>
    <dgm:pt modelId="{92DD5621-083F-46B9-9202-C35471F2C132}">
      <dgm:prSet phldrT="[Text]" custT="1">
        <dgm:style>
          <a:lnRef idx="2">
            <a:schemeClr val="accent3"/>
          </a:lnRef>
          <a:fillRef idx="1">
            <a:schemeClr val="lt1"/>
          </a:fillRef>
          <a:effectRef idx="0">
            <a:schemeClr val="accent3"/>
          </a:effectRef>
          <a:fontRef idx="minor">
            <a:schemeClr val="dk1"/>
          </a:fontRef>
        </dgm:style>
      </dgm:prSet>
      <dgm:spPr>
        <a:solidFill>
          <a:srgbClr val="007E39">
            <a:alpha val="77000"/>
          </a:srgbClr>
        </a:solidFill>
        <a:ln>
          <a:noFill/>
        </a:ln>
      </dgm:spPr>
      <dgm:t>
        <a:bodyPr/>
        <a:lstStyle/>
        <a:p>
          <a:r>
            <a:rPr lang="en-US" sz="1400" b="1" dirty="0" smtClean="0">
              <a:solidFill>
                <a:schemeClr val="bg1"/>
              </a:solidFill>
              <a:latin typeface="+mn-lt"/>
            </a:rPr>
            <a:t>Soybean</a:t>
          </a:r>
          <a:endParaRPr lang="en-US" sz="1400" b="1" dirty="0">
            <a:solidFill>
              <a:schemeClr val="bg1"/>
            </a:solidFill>
            <a:latin typeface="+mn-lt"/>
          </a:endParaRPr>
        </a:p>
      </dgm:t>
    </dgm:pt>
    <dgm:pt modelId="{F29D26B0-22AB-4BD9-AE5F-1678B085CD8B}" type="parTrans" cxnId="{FC7A0824-B97A-4072-A382-B094D5F0C449}">
      <dgm:prSet/>
      <dgm:spPr>
        <a:ln w="19050">
          <a:solidFill>
            <a:schemeClr val="tx1"/>
          </a:solidFill>
        </a:ln>
      </dgm:spPr>
      <dgm:t>
        <a:bodyPr/>
        <a:lstStyle/>
        <a:p>
          <a:endParaRPr lang="en-US" dirty="0"/>
        </a:p>
      </dgm:t>
    </dgm:pt>
    <dgm:pt modelId="{3FC84AD7-875E-4B30-A8EA-56A45F2FBFC9}" type="sibTrans" cxnId="{FC7A0824-B97A-4072-A382-B094D5F0C449}">
      <dgm:prSet/>
      <dgm:spPr/>
      <dgm:t>
        <a:bodyPr/>
        <a:lstStyle/>
        <a:p>
          <a:endParaRPr lang="en-US"/>
        </a:p>
      </dgm:t>
    </dgm:pt>
    <dgm:pt modelId="{A83B9C23-E321-42AA-8E38-C515A6F78F1F}">
      <dgm:prSet phldrT="[Text]" custT="1">
        <dgm:style>
          <a:lnRef idx="2">
            <a:schemeClr val="accent3"/>
          </a:lnRef>
          <a:fillRef idx="1">
            <a:schemeClr val="lt1"/>
          </a:fillRef>
          <a:effectRef idx="0">
            <a:schemeClr val="accent3"/>
          </a:effectRef>
          <a:fontRef idx="minor">
            <a:schemeClr val="dk1"/>
          </a:fontRef>
        </dgm:style>
      </dgm:prSet>
      <dgm:spPr>
        <a:solidFill>
          <a:srgbClr val="007E39">
            <a:alpha val="77000"/>
          </a:srgbClr>
        </a:solidFill>
        <a:ln>
          <a:noFill/>
        </a:ln>
      </dgm:spPr>
      <dgm:t>
        <a:bodyPr/>
        <a:lstStyle/>
        <a:p>
          <a:r>
            <a:rPr lang="en-US" sz="1400" b="1" dirty="0" smtClean="0">
              <a:solidFill>
                <a:schemeClr val="bg1"/>
              </a:solidFill>
              <a:latin typeface="+mn-lt"/>
            </a:rPr>
            <a:t>Mixed prairie + oat</a:t>
          </a:r>
          <a:endParaRPr lang="en-US" sz="1400" b="1" dirty="0">
            <a:solidFill>
              <a:schemeClr val="bg1"/>
            </a:solidFill>
            <a:latin typeface="+mn-lt"/>
          </a:endParaRPr>
        </a:p>
      </dgm:t>
    </dgm:pt>
    <dgm:pt modelId="{8317D589-EBBF-420B-BBA9-27503FA275E0}" type="parTrans" cxnId="{850A06F1-6553-4778-9039-5C228503A884}">
      <dgm:prSet/>
      <dgm:spPr>
        <a:ln w="19050">
          <a:solidFill>
            <a:schemeClr val="tx1"/>
          </a:solidFill>
        </a:ln>
      </dgm:spPr>
      <dgm:t>
        <a:bodyPr/>
        <a:lstStyle/>
        <a:p>
          <a:endParaRPr lang="en-US" dirty="0"/>
        </a:p>
      </dgm:t>
    </dgm:pt>
    <dgm:pt modelId="{FF37F51B-CBB7-489E-BC93-627CCB815736}" type="sibTrans" cxnId="{850A06F1-6553-4778-9039-5C228503A884}">
      <dgm:prSet/>
      <dgm:spPr/>
      <dgm:t>
        <a:bodyPr/>
        <a:lstStyle/>
        <a:p>
          <a:endParaRPr lang="en-US"/>
        </a:p>
      </dgm:t>
    </dgm:pt>
    <dgm:pt modelId="{2FDEA881-C0DA-4054-9FF9-31E9B2A7C95A}">
      <dgm:prSet custT="1">
        <dgm:style>
          <a:lnRef idx="2">
            <a:schemeClr val="accent3"/>
          </a:lnRef>
          <a:fillRef idx="1">
            <a:schemeClr val="lt1"/>
          </a:fillRef>
          <a:effectRef idx="0">
            <a:schemeClr val="accent3"/>
          </a:effectRef>
          <a:fontRef idx="minor">
            <a:schemeClr val="dk1"/>
          </a:fontRef>
        </dgm:style>
      </dgm:prSet>
      <dgm:spPr>
        <a:solidFill>
          <a:schemeClr val="bg1">
            <a:lumMod val="50000"/>
            <a:alpha val="77000"/>
          </a:schemeClr>
        </a:solidFill>
        <a:ln>
          <a:noFill/>
        </a:ln>
      </dgm:spPr>
      <dgm:t>
        <a:bodyPr/>
        <a:lstStyle/>
        <a:p>
          <a:r>
            <a:rPr lang="en-US" sz="1400" b="1" dirty="0" smtClean="0">
              <a:solidFill>
                <a:schemeClr val="bg1"/>
              </a:solidFill>
              <a:latin typeface="+mn-lt"/>
            </a:rPr>
            <a:t>Soybean</a:t>
          </a:r>
          <a:endParaRPr lang="en-US" sz="1400" b="1" dirty="0">
            <a:solidFill>
              <a:schemeClr val="bg1"/>
            </a:solidFill>
            <a:latin typeface="+mn-lt"/>
          </a:endParaRPr>
        </a:p>
      </dgm:t>
    </dgm:pt>
    <dgm:pt modelId="{2A8B52CA-032B-420E-9AF0-EEB73A312AAC}" type="parTrans" cxnId="{169CBB20-8803-418D-BBA5-22D41818528E}">
      <dgm:prSet/>
      <dgm:spPr>
        <a:ln w="19050">
          <a:solidFill>
            <a:schemeClr val="tx1"/>
          </a:solidFill>
        </a:ln>
      </dgm:spPr>
      <dgm:t>
        <a:bodyPr/>
        <a:lstStyle/>
        <a:p>
          <a:endParaRPr lang="en-US" dirty="0"/>
        </a:p>
      </dgm:t>
    </dgm:pt>
    <dgm:pt modelId="{9E96383D-D611-4651-860E-14803911173F}" type="sibTrans" cxnId="{169CBB20-8803-418D-BBA5-22D41818528E}">
      <dgm:prSet/>
      <dgm:spPr/>
      <dgm:t>
        <a:bodyPr/>
        <a:lstStyle/>
        <a:p>
          <a:endParaRPr lang="en-US"/>
        </a:p>
      </dgm:t>
    </dgm:pt>
    <dgm:pt modelId="{EE950F19-23E6-4BB5-AF79-8A14D1CD6C94}">
      <dgm:prSet custT="1">
        <dgm:style>
          <a:lnRef idx="2">
            <a:schemeClr val="accent3"/>
          </a:lnRef>
          <a:fillRef idx="1">
            <a:schemeClr val="lt1"/>
          </a:fillRef>
          <a:effectRef idx="0">
            <a:schemeClr val="accent3"/>
          </a:effectRef>
          <a:fontRef idx="minor">
            <a:schemeClr val="dk1"/>
          </a:fontRef>
        </dgm:style>
      </dgm:prSet>
      <dgm:spPr>
        <a:solidFill>
          <a:schemeClr val="bg1">
            <a:lumMod val="50000"/>
            <a:alpha val="77000"/>
          </a:schemeClr>
        </a:solidFill>
        <a:ln>
          <a:noFill/>
        </a:ln>
      </dgm:spPr>
      <dgm:t>
        <a:bodyPr/>
        <a:lstStyle/>
        <a:p>
          <a:r>
            <a:rPr lang="en-US" sz="1400" b="1" dirty="0" smtClean="0">
              <a:solidFill>
                <a:schemeClr val="bg1"/>
              </a:solidFill>
              <a:latin typeface="+mn-lt"/>
            </a:rPr>
            <a:t>Switchgrass + oat</a:t>
          </a:r>
          <a:endParaRPr lang="en-US" sz="1400" b="1" dirty="0">
            <a:solidFill>
              <a:schemeClr val="bg1"/>
            </a:solidFill>
            <a:latin typeface="+mn-lt"/>
          </a:endParaRPr>
        </a:p>
      </dgm:t>
    </dgm:pt>
    <dgm:pt modelId="{BBC3AAB7-4BAF-4B38-A253-EBFC3E812FAE}" type="parTrans" cxnId="{61E1F3AC-A094-47BD-A91A-66E1BBEAEDED}">
      <dgm:prSet/>
      <dgm:spPr>
        <a:ln w="19050">
          <a:solidFill>
            <a:schemeClr val="tx1"/>
          </a:solidFill>
        </a:ln>
      </dgm:spPr>
      <dgm:t>
        <a:bodyPr/>
        <a:lstStyle/>
        <a:p>
          <a:endParaRPr lang="en-US" dirty="0"/>
        </a:p>
      </dgm:t>
    </dgm:pt>
    <dgm:pt modelId="{F5DC20D8-5C58-4ED5-8533-7969A3D1743A}" type="sibTrans" cxnId="{61E1F3AC-A094-47BD-A91A-66E1BBEAEDED}">
      <dgm:prSet/>
      <dgm:spPr/>
      <dgm:t>
        <a:bodyPr/>
        <a:lstStyle/>
        <a:p>
          <a:endParaRPr lang="en-US"/>
        </a:p>
      </dgm:t>
    </dgm:pt>
    <dgm:pt modelId="{F48971A5-CA36-4B4A-B95D-A4D3002B1F24}" type="pres">
      <dgm:prSet presAssocID="{C50FC217-52C9-422C-B1D9-461C6B2F5068}" presName="diagram" presStyleCnt="0">
        <dgm:presLayoutVars>
          <dgm:chPref val="1"/>
          <dgm:dir/>
          <dgm:animOne val="branch"/>
          <dgm:animLvl val="lvl"/>
          <dgm:resizeHandles val="exact"/>
        </dgm:presLayoutVars>
      </dgm:prSet>
      <dgm:spPr/>
      <dgm:t>
        <a:bodyPr/>
        <a:lstStyle/>
        <a:p>
          <a:endParaRPr lang="en-US"/>
        </a:p>
      </dgm:t>
    </dgm:pt>
    <dgm:pt modelId="{B0F476E2-3B97-4E3E-8D94-68F66BEF78CD}" type="pres">
      <dgm:prSet presAssocID="{C0627132-012E-42F1-B558-6835BAD1A0A6}" presName="root1" presStyleCnt="0"/>
      <dgm:spPr/>
    </dgm:pt>
    <dgm:pt modelId="{BA69F86A-0BFB-4523-BE22-33ACFC07EB3F}" type="pres">
      <dgm:prSet presAssocID="{C0627132-012E-42F1-B558-6835BAD1A0A6}" presName="LevelOneTextNode" presStyleLbl="node0" presStyleIdx="0" presStyleCnt="1" custScaleX="70633" custScaleY="45073" custLinFactNeighborX="23889" custLinFactNeighborY="0">
        <dgm:presLayoutVars>
          <dgm:chPref val="3"/>
        </dgm:presLayoutVars>
      </dgm:prSet>
      <dgm:spPr>
        <a:prstGeom prst="rect">
          <a:avLst/>
        </a:prstGeom>
      </dgm:spPr>
      <dgm:t>
        <a:bodyPr/>
        <a:lstStyle/>
        <a:p>
          <a:endParaRPr lang="en-US"/>
        </a:p>
      </dgm:t>
    </dgm:pt>
    <dgm:pt modelId="{DAC50883-6D5E-4ACC-BDAC-D4C189F4A95B}" type="pres">
      <dgm:prSet presAssocID="{C0627132-012E-42F1-B558-6835BAD1A0A6}" presName="level2hierChild" presStyleCnt="0"/>
      <dgm:spPr/>
    </dgm:pt>
    <dgm:pt modelId="{8477224E-26B2-4B86-9C73-B09294AC01F6}" type="pres">
      <dgm:prSet presAssocID="{7F03FD4F-6472-4D2B-AE07-70D6B14CA871}" presName="conn2-1" presStyleLbl="parChTrans1D2" presStyleIdx="0" presStyleCnt="3"/>
      <dgm:spPr/>
      <dgm:t>
        <a:bodyPr/>
        <a:lstStyle/>
        <a:p>
          <a:endParaRPr lang="en-US"/>
        </a:p>
      </dgm:t>
    </dgm:pt>
    <dgm:pt modelId="{67D343B3-B24F-4823-AF1B-2D97B5A915AF}" type="pres">
      <dgm:prSet presAssocID="{7F03FD4F-6472-4D2B-AE07-70D6B14CA871}" presName="connTx" presStyleLbl="parChTrans1D2" presStyleIdx="0" presStyleCnt="3"/>
      <dgm:spPr/>
      <dgm:t>
        <a:bodyPr/>
        <a:lstStyle/>
        <a:p>
          <a:endParaRPr lang="en-US"/>
        </a:p>
      </dgm:t>
    </dgm:pt>
    <dgm:pt modelId="{755E9610-6135-41F2-8DFE-2BD9A21F10F3}" type="pres">
      <dgm:prSet presAssocID="{D8FC330D-7EFE-4F03-897D-3B566EA341B3}" presName="root2" presStyleCnt="0"/>
      <dgm:spPr/>
    </dgm:pt>
    <dgm:pt modelId="{CDF12FC4-7D32-4D7E-82C3-04041146CEF6}" type="pres">
      <dgm:prSet presAssocID="{D8FC330D-7EFE-4F03-897D-3B566EA341B3}" presName="LevelTwoTextNode" presStyleLbl="node2" presStyleIdx="0" presStyleCnt="3" custScaleX="50326" custScaleY="45805">
        <dgm:presLayoutVars>
          <dgm:chPref val="3"/>
        </dgm:presLayoutVars>
      </dgm:prSet>
      <dgm:spPr>
        <a:prstGeom prst="rect">
          <a:avLst/>
        </a:prstGeom>
      </dgm:spPr>
      <dgm:t>
        <a:bodyPr/>
        <a:lstStyle/>
        <a:p>
          <a:endParaRPr lang="en-US"/>
        </a:p>
      </dgm:t>
    </dgm:pt>
    <dgm:pt modelId="{F865B6DA-1C7D-48B8-8463-79EA45F9B2A9}" type="pres">
      <dgm:prSet presAssocID="{D8FC330D-7EFE-4F03-897D-3B566EA341B3}" presName="level3hierChild" presStyleCnt="0"/>
      <dgm:spPr/>
    </dgm:pt>
    <dgm:pt modelId="{8B3530F7-678D-42D9-98BD-40735BE8C2A1}" type="pres">
      <dgm:prSet presAssocID="{69837936-8CE6-40A3-BD85-DDD01CC2F213}" presName="conn2-1" presStyleLbl="parChTrans1D3" presStyleIdx="0" presStyleCnt="3"/>
      <dgm:spPr/>
      <dgm:t>
        <a:bodyPr/>
        <a:lstStyle/>
        <a:p>
          <a:endParaRPr lang="en-US"/>
        </a:p>
      </dgm:t>
    </dgm:pt>
    <dgm:pt modelId="{FEC6C14A-7889-4048-AF9C-919B79C44D1B}" type="pres">
      <dgm:prSet presAssocID="{69837936-8CE6-40A3-BD85-DDD01CC2F213}" presName="connTx" presStyleLbl="parChTrans1D3" presStyleIdx="0" presStyleCnt="3"/>
      <dgm:spPr/>
      <dgm:t>
        <a:bodyPr/>
        <a:lstStyle/>
        <a:p>
          <a:endParaRPr lang="en-US"/>
        </a:p>
      </dgm:t>
    </dgm:pt>
    <dgm:pt modelId="{F7E64C52-44F8-4B82-A864-040E16C90701}" type="pres">
      <dgm:prSet presAssocID="{EAAF0DF6-F955-45BD-9E83-2F933ABCAD46}" presName="root2" presStyleCnt="0"/>
      <dgm:spPr/>
    </dgm:pt>
    <dgm:pt modelId="{2F643298-D07B-48D4-98EC-D6D5AB514BC0}" type="pres">
      <dgm:prSet presAssocID="{EAAF0DF6-F955-45BD-9E83-2F933ABCAD46}" presName="LevelTwoTextNode" presStyleLbl="node3" presStyleIdx="0" presStyleCnt="3" custScaleX="50326" custScaleY="45805">
        <dgm:presLayoutVars>
          <dgm:chPref val="3"/>
        </dgm:presLayoutVars>
      </dgm:prSet>
      <dgm:spPr>
        <a:prstGeom prst="rect">
          <a:avLst/>
        </a:prstGeom>
      </dgm:spPr>
      <dgm:t>
        <a:bodyPr/>
        <a:lstStyle/>
        <a:p>
          <a:endParaRPr lang="en-US"/>
        </a:p>
      </dgm:t>
    </dgm:pt>
    <dgm:pt modelId="{93C66E9B-4EEC-43B9-9C41-52FFFD07B145}" type="pres">
      <dgm:prSet presAssocID="{EAAF0DF6-F955-45BD-9E83-2F933ABCAD46}" presName="level3hierChild" presStyleCnt="0"/>
      <dgm:spPr/>
    </dgm:pt>
    <dgm:pt modelId="{5E19F1A6-EA95-4B7D-9C56-8C988F1983CC}" type="pres">
      <dgm:prSet presAssocID="{F29D26B0-22AB-4BD9-AE5F-1678B085CD8B}" presName="conn2-1" presStyleLbl="parChTrans1D2" presStyleIdx="1" presStyleCnt="3"/>
      <dgm:spPr/>
      <dgm:t>
        <a:bodyPr/>
        <a:lstStyle/>
        <a:p>
          <a:endParaRPr lang="en-US"/>
        </a:p>
      </dgm:t>
    </dgm:pt>
    <dgm:pt modelId="{2090FB45-BA52-4D2E-A6AE-FB6645D87954}" type="pres">
      <dgm:prSet presAssocID="{F29D26B0-22AB-4BD9-AE5F-1678B085CD8B}" presName="connTx" presStyleLbl="parChTrans1D2" presStyleIdx="1" presStyleCnt="3"/>
      <dgm:spPr/>
      <dgm:t>
        <a:bodyPr/>
        <a:lstStyle/>
        <a:p>
          <a:endParaRPr lang="en-US"/>
        </a:p>
      </dgm:t>
    </dgm:pt>
    <dgm:pt modelId="{CBB5830D-0E5A-4EC7-A08A-C3C6F3CB75F4}" type="pres">
      <dgm:prSet presAssocID="{92DD5621-083F-46B9-9202-C35471F2C132}" presName="root2" presStyleCnt="0"/>
      <dgm:spPr/>
    </dgm:pt>
    <dgm:pt modelId="{78247E41-D5CF-4F27-BBB6-C03EE3D7874D}" type="pres">
      <dgm:prSet presAssocID="{92DD5621-083F-46B9-9202-C35471F2C132}" presName="LevelTwoTextNode" presStyleLbl="node2" presStyleIdx="1" presStyleCnt="3" custScaleX="50326" custScaleY="45805">
        <dgm:presLayoutVars>
          <dgm:chPref val="3"/>
        </dgm:presLayoutVars>
      </dgm:prSet>
      <dgm:spPr>
        <a:prstGeom prst="rect">
          <a:avLst/>
        </a:prstGeom>
      </dgm:spPr>
      <dgm:t>
        <a:bodyPr/>
        <a:lstStyle/>
        <a:p>
          <a:endParaRPr lang="en-US"/>
        </a:p>
      </dgm:t>
    </dgm:pt>
    <dgm:pt modelId="{9D659304-71F4-4F89-9F47-0AA8E15893A4}" type="pres">
      <dgm:prSet presAssocID="{92DD5621-083F-46B9-9202-C35471F2C132}" presName="level3hierChild" presStyleCnt="0"/>
      <dgm:spPr/>
    </dgm:pt>
    <dgm:pt modelId="{D9579283-EABA-4AE6-A6DD-C2001133EF83}" type="pres">
      <dgm:prSet presAssocID="{8317D589-EBBF-420B-BBA9-27503FA275E0}" presName="conn2-1" presStyleLbl="parChTrans1D3" presStyleIdx="1" presStyleCnt="3"/>
      <dgm:spPr/>
      <dgm:t>
        <a:bodyPr/>
        <a:lstStyle/>
        <a:p>
          <a:endParaRPr lang="en-US"/>
        </a:p>
      </dgm:t>
    </dgm:pt>
    <dgm:pt modelId="{3D5C0B9E-9F3F-44D9-A231-9762F5302C23}" type="pres">
      <dgm:prSet presAssocID="{8317D589-EBBF-420B-BBA9-27503FA275E0}" presName="connTx" presStyleLbl="parChTrans1D3" presStyleIdx="1" presStyleCnt="3"/>
      <dgm:spPr/>
      <dgm:t>
        <a:bodyPr/>
        <a:lstStyle/>
        <a:p>
          <a:endParaRPr lang="en-US"/>
        </a:p>
      </dgm:t>
    </dgm:pt>
    <dgm:pt modelId="{7A9D50B7-E6C3-4F30-9F4B-DFBE6D35E7A5}" type="pres">
      <dgm:prSet presAssocID="{A83B9C23-E321-42AA-8E38-C515A6F78F1F}" presName="root2" presStyleCnt="0"/>
      <dgm:spPr/>
    </dgm:pt>
    <dgm:pt modelId="{53FDA3FD-266C-408B-939B-2339E3E3D011}" type="pres">
      <dgm:prSet presAssocID="{A83B9C23-E321-42AA-8E38-C515A6F78F1F}" presName="LevelTwoTextNode" presStyleLbl="node3" presStyleIdx="1" presStyleCnt="3" custScaleX="50326" custScaleY="45805">
        <dgm:presLayoutVars>
          <dgm:chPref val="3"/>
        </dgm:presLayoutVars>
      </dgm:prSet>
      <dgm:spPr>
        <a:prstGeom prst="rect">
          <a:avLst/>
        </a:prstGeom>
      </dgm:spPr>
      <dgm:t>
        <a:bodyPr/>
        <a:lstStyle/>
        <a:p>
          <a:endParaRPr lang="en-US"/>
        </a:p>
      </dgm:t>
    </dgm:pt>
    <dgm:pt modelId="{51008A07-35A2-40EF-957B-BA638C76D9F9}" type="pres">
      <dgm:prSet presAssocID="{A83B9C23-E321-42AA-8E38-C515A6F78F1F}" presName="level3hierChild" presStyleCnt="0"/>
      <dgm:spPr/>
    </dgm:pt>
    <dgm:pt modelId="{4261D4DA-B2ED-4A62-B493-C356E3408A35}" type="pres">
      <dgm:prSet presAssocID="{2A8B52CA-032B-420E-9AF0-EEB73A312AAC}" presName="conn2-1" presStyleLbl="parChTrans1D2" presStyleIdx="2" presStyleCnt="3"/>
      <dgm:spPr/>
      <dgm:t>
        <a:bodyPr/>
        <a:lstStyle/>
        <a:p>
          <a:endParaRPr lang="en-US"/>
        </a:p>
      </dgm:t>
    </dgm:pt>
    <dgm:pt modelId="{42503059-3D83-4558-BBCC-DC79F030F731}" type="pres">
      <dgm:prSet presAssocID="{2A8B52CA-032B-420E-9AF0-EEB73A312AAC}" presName="connTx" presStyleLbl="parChTrans1D2" presStyleIdx="2" presStyleCnt="3"/>
      <dgm:spPr/>
      <dgm:t>
        <a:bodyPr/>
        <a:lstStyle/>
        <a:p>
          <a:endParaRPr lang="en-US"/>
        </a:p>
      </dgm:t>
    </dgm:pt>
    <dgm:pt modelId="{79BDDEB5-2EBA-4C03-8381-D872C5873999}" type="pres">
      <dgm:prSet presAssocID="{2FDEA881-C0DA-4054-9FF9-31E9B2A7C95A}" presName="root2" presStyleCnt="0"/>
      <dgm:spPr/>
    </dgm:pt>
    <dgm:pt modelId="{0642DE1E-2393-43E1-B47C-16332F8AD59B}" type="pres">
      <dgm:prSet presAssocID="{2FDEA881-C0DA-4054-9FF9-31E9B2A7C95A}" presName="LevelTwoTextNode" presStyleLbl="node2" presStyleIdx="2" presStyleCnt="3" custScaleX="49111" custScaleY="45805">
        <dgm:presLayoutVars>
          <dgm:chPref val="3"/>
        </dgm:presLayoutVars>
      </dgm:prSet>
      <dgm:spPr>
        <a:prstGeom prst="rect">
          <a:avLst/>
        </a:prstGeom>
      </dgm:spPr>
      <dgm:t>
        <a:bodyPr/>
        <a:lstStyle/>
        <a:p>
          <a:endParaRPr lang="en-US"/>
        </a:p>
      </dgm:t>
    </dgm:pt>
    <dgm:pt modelId="{7FA2434A-3F4D-4133-AC17-B3403BBEF399}" type="pres">
      <dgm:prSet presAssocID="{2FDEA881-C0DA-4054-9FF9-31E9B2A7C95A}" presName="level3hierChild" presStyleCnt="0"/>
      <dgm:spPr/>
    </dgm:pt>
    <dgm:pt modelId="{BBD9F35F-CED1-40FD-85CF-71C80C20FA5A}" type="pres">
      <dgm:prSet presAssocID="{BBC3AAB7-4BAF-4B38-A253-EBFC3E812FAE}" presName="conn2-1" presStyleLbl="parChTrans1D3" presStyleIdx="2" presStyleCnt="3"/>
      <dgm:spPr/>
      <dgm:t>
        <a:bodyPr/>
        <a:lstStyle/>
        <a:p>
          <a:endParaRPr lang="en-US"/>
        </a:p>
      </dgm:t>
    </dgm:pt>
    <dgm:pt modelId="{097F7748-77D8-4C3F-9FE2-6FFAAA8E6D01}" type="pres">
      <dgm:prSet presAssocID="{BBC3AAB7-4BAF-4B38-A253-EBFC3E812FAE}" presName="connTx" presStyleLbl="parChTrans1D3" presStyleIdx="2" presStyleCnt="3"/>
      <dgm:spPr/>
      <dgm:t>
        <a:bodyPr/>
        <a:lstStyle/>
        <a:p>
          <a:endParaRPr lang="en-US"/>
        </a:p>
      </dgm:t>
    </dgm:pt>
    <dgm:pt modelId="{18B753B2-A4D3-4487-B710-FFF6E1C2C8E3}" type="pres">
      <dgm:prSet presAssocID="{EE950F19-23E6-4BB5-AF79-8A14D1CD6C94}" presName="root2" presStyleCnt="0"/>
      <dgm:spPr/>
    </dgm:pt>
    <dgm:pt modelId="{BC9B6F61-73FD-4434-91A6-D0FF80D4A160}" type="pres">
      <dgm:prSet presAssocID="{EE950F19-23E6-4BB5-AF79-8A14D1CD6C94}" presName="LevelTwoTextNode" presStyleLbl="node3" presStyleIdx="2" presStyleCnt="3" custScaleX="51460" custScaleY="45805">
        <dgm:presLayoutVars>
          <dgm:chPref val="3"/>
        </dgm:presLayoutVars>
      </dgm:prSet>
      <dgm:spPr>
        <a:prstGeom prst="rect">
          <a:avLst/>
        </a:prstGeom>
      </dgm:spPr>
      <dgm:t>
        <a:bodyPr/>
        <a:lstStyle/>
        <a:p>
          <a:endParaRPr lang="en-US"/>
        </a:p>
      </dgm:t>
    </dgm:pt>
    <dgm:pt modelId="{7BC39C3E-5926-421E-A5E0-FE2419A2EF60}" type="pres">
      <dgm:prSet presAssocID="{EE950F19-23E6-4BB5-AF79-8A14D1CD6C94}" presName="level3hierChild" presStyleCnt="0"/>
      <dgm:spPr/>
    </dgm:pt>
  </dgm:ptLst>
  <dgm:cxnLst>
    <dgm:cxn modelId="{C0201124-49B0-461C-A15F-86BE2BA98120}" type="presOf" srcId="{7F03FD4F-6472-4D2B-AE07-70D6B14CA871}" destId="{8477224E-26B2-4B86-9C73-B09294AC01F6}" srcOrd="0" destOrd="0" presId="urn:microsoft.com/office/officeart/2005/8/layout/hierarchy2"/>
    <dgm:cxn modelId="{282B2FDB-7BA3-4BE2-B54B-4AF7414B8392}" type="presOf" srcId="{BBC3AAB7-4BAF-4B38-A253-EBFC3E812FAE}" destId="{BBD9F35F-CED1-40FD-85CF-71C80C20FA5A}" srcOrd="0" destOrd="0" presId="urn:microsoft.com/office/officeart/2005/8/layout/hierarchy2"/>
    <dgm:cxn modelId="{F5D5FE94-C95D-4C9B-905D-5F1490A72F9A}" type="presOf" srcId="{92DD5621-083F-46B9-9202-C35471F2C132}" destId="{78247E41-D5CF-4F27-BBB6-C03EE3D7874D}" srcOrd="0" destOrd="0" presId="urn:microsoft.com/office/officeart/2005/8/layout/hierarchy2"/>
    <dgm:cxn modelId="{850A06F1-6553-4778-9039-5C228503A884}" srcId="{92DD5621-083F-46B9-9202-C35471F2C132}" destId="{A83B9C23-E321-42AA-8E38-C515A6F78F1F}" srcOrd="0" destOrd="0" parTransId="{8317D589-EBBF-420B-BBA9-27503FA275E0}" sibTransId="{FF37F51B-CBB7-489E-BC93-627CCB815736}"/>
    <dgm:cxn modelId="{424D976C-25F6-47A3-8229-02E973FBBA03}" type="presOf" srcId="{8317D589-EBBF-420B-BBA9-27503FA275E0}" destId="{3D5C0B9E-9F3F-44D9-A231-9762F5302C23}" srcOrd="1" destOrd="0" presId="urn:microsoft.com/office/officeart/2005/8/layout/hierarchy2"/>
    <dgm:cxn modelId="{76C961FA-231F-419B-AA0F-89F3E787CBA7}" type="presOf" srcId="{2A8B52CA-032B-420E-9AF0-EEB73A312AAC}" destId="{42503059-3D83-4558-BBCC-DC79F030F731}" srcOrd="1" destOrd="0" presId="urn:microsoft.com/office/officeart/2005/8/layout/hierarchy2"/>
    <dgm:cxn modelId="{AA6AB0E5-51DE-4287-9406-5F351464D575}" type="presOf" srcId="{BBC3AAB7-4BAF-4B38-A253-EBFC3E812FAE}" destId="{097F7748-77D8-4C3F-9FE2-6FFAAA8E6D01}" srcOrd="1" destOrd="0" presId="urn:microsoft.com/office/officeart/2005/8/layout/hierarchy2"/>
    <dgm:cxn modelId="{FFFC56E0-A598-49B1-A4C0-86F7CD36E0C6}" type="presOf" srcId="{EE950F19-23E6-4BB5-AF79-8A14D1CD6C94}" destId="{BC9B6F61-73FD-4434-91A6-D0FF80D4A160}" srcOrd="0" destOrd="0" presId="urn:microsoft.com/office/officeart/2005/8/layout/hierarchy2"/>
    <dgm:cxn modelId="{C7325A02-5BE8-41A3-8C0A-7EABCB77FB3D}" type="presOf" srcId="{EAAF0DF6-F955-45BD-9E83-2F933ABCAD46}" destId="{2F643298-D07B-48D4-98EC-D6D5AB514BC0}" srcOrd="0" destOrd="0" presId="urn:microsoft.com/office/officeart/2005/8/layout/hierarchy2"/>
    <dgm:cxn modelId="{169CBB20-8803-418D-BBA5-22D41818528E}" srcId="{C0627132-012E-42F1-B558-6835BAD1A0A6}" destId="{2FDEA881-C0DA-4054-9FF9-31E9B2A7C95A}" srcOrd="2" destOrd="0" parTransId="{2A8B52CA-032B-420E-9AF0-EEB73A312AAC}" sibTransId="{9E96383D-D611-4651-860E-14803911173F}"/>
    <dgm:cxn modelId="{61E1F3AC-A094-47BD-A91A-66E1BBEAEDED}" srcId="{2FDEA881-C0DA-4054-9FF9-31E9B2A7C95A}" destId="{EE950F19-23E6-4BB5-AF79-8A14D1CD6C94}" srcOrd="0" destOrd="0" parTransId="{BBC3AAB7-4BAF-4B38-A253-EBFC3E812FAE}" sibTransId="{F5DC20D8-5C58-4ED5-8533-7969A3D1743A}"/>
    <dgm:cxn modelId="{F821EEE5-C323-481A-B23D-F592C5D2D85F}" type="presOf" srcId="{69837936-8CE6-40A3-BD85-DDD01CC2F213}" destId="{8B3530F7-678D-42D9-98BD-40735BE8C2A1}" srcOrd="0" destOrd="0" presId="urn:microsoft.com/office/officeart/2005/8/layout/hierarchy2"/>
    <dgm:cxn modelId="{FC7A0824-B97A-4072-A382-B094D5F0C449}" srcId="{C0627132-012E-42F1-B558-6835BAD1A0A6}" destId="{92DD5621-083F-46B9-9202-C35471F2C132}" srcOrd="1" destOrd="0" parTransId="{F29D26B0-22AB-4BD9-AE5F-1678B085CD8B}" sibTransId="{3FC84AD7-875E-4B30-A8EA-56A45F2FBFC9}"/>
    <dgm:cxn modelId="{1A04F031-1E77-4FDE-BA02-3E29AC1D2C08}" type="presOf" srcId="{F29D26B0-22AB-4BD9-AE5F-1678B085CD8B}" destId="{2090FB45-BA52-4D2E-A6AE-FB6645D87954}" srcOrd="1" destOrd="0" presId="urn:microsoft.com/office/officeart/2005/8/layout/hierarchy2"/>
    <dgm:cxn modelId="{E4099076-946C-4EAF-9BD0-A9CE47DA37F7}" type="presOf" srcId="{2A8B52CA-032B-420E-9AF0-EEB73A312AAC}" destId="{4261D4DA-B2ED-4A62-B493-C356E3408A35}" srcOrd="0" destOrd="0" presId="urn:microsoft.com/office/officeart/2005/8/layout/hierarchy2"/>
    <dgm:cxn modelId="{54CD8D84-B5B3-4E5F-90E4-58F1C6BBB100}" type="presOf" srcId="{2FDEA881-C0DA-4054-9FF9-31E9B2A7C95A}" destId="{0642DE1E-2393-43E1-B47C-16332F8AD59B}" srcOrd="0" destOrd="0" presId="urn:microsoft.com/office/officeart/2005/8/layout/hierarchy2"/>
    <dgm:cxn modelId="{8630271F-C36A-4CA7-BD11-861ADE872194}" type="presOf" srcId="{A83B9C23-E321-42AA-8E38-C515A6F78F1F}" destId="{53FDA3FD-266C-408B-939B-2339E3E3D011}" srcOrd="0" destOrd="0" presId="urn:microsoft.com/office/officeart/2005/8/layout/hierarchy2"/>
    <dgm:cxn modelId="{01E7A92E-B24E-4704-A435-1441E03FC89E}" srcId="{D8FC330D-7EFE-4F03-897D-3B566EA341B3}" destId="{EAAF0DF6-F955-45BD-9E83-2F933ABCAD46}" srcOrd="0" destOrd="0" parTransId="{69837936-8CE6-40A3-BD85-DDD01CC2F213}" sibTransId="{22659B26-3EC8-47E9-964F-D7EC8B75BD2E}"/>
    <dgm:cxn modelId="{77EFF9B3-A956-44EE-87A0-1A33DE829583}" srcId="{C0627132-012E-42F1-B558-6835BAD1A0A6}" destId="{D8FC330D-7EFE-4F03-897D-3B566EA341B3}" srcOrd="0" destOrd="0" parTransId="{7F03FD4F-6472-4D2B-AE07-70D6B14CA871}" sibTransId="{64D96982-1E92-4609-812D-06A8E3EAE56D}"/>
    <dgm:cxn modelId="{DC02225B-A8D4-466F-9694-2F872DF69431}" type="presOf" srcId="{C50FC217-52C9-422C-B1D9-461C6B2F5068}" destId="{F48971A5-CA36-4B4A-B95D-A4D3002B1F24}" srcOrd="0" destOrd="0" presId="urn:microsoft.com/office/officeart/2005/8/layout/hierarchy2"/>
    <dgm:cxn modelId="{D1BEEA5C-7233-4A03-9B78-87880FF4FACF}" type="presOf" srcId="{F29D26B0-22AB-4BD9-AE5F-1678B085CD8B}" destId="{5E19F1A6-EA95-4B7D-9C56-8C988F1983CC}" srcOrd="0" destOrd="0" presId="urn:microsoft.com/office/officeart/2005/8/layout/hierarchy2"/>
    <dgm:cxn modelId="{41333F63-FD2A-4EF2-9BE0-BD351F731B57}" type="presOf" srcId="{8317D589-EBBF-420B-BBA9-27503FA275E0}" destId="{D9579283-EABA-4AE6-A6DD-C2001133EF83}" srcOrd="0" destOrd="0" presId="urn:microsoft.com/office/officeart/2005/8/layout/hierarchy2"/>
    <dgm:cxn modelId="{CBB87299-4150-4B4C-B9BE-820906F45C27}" type="presOf" srcId="{69837936-8CE6-40A3-BD85-DDD01CC2F213}" destId="{FEC6C14A-7889-4048-AF9C-919B79C44D1B}" srcOrd="1" destOrd="0" presId="urn:microsoft.com/office/officeart/2005/8/layout/hierarchy2"/>
    <dgm:cxn modelId="{219483A1-B35D-4E7E-AAD5-43D4E4840B91}" srcId="{C50FC217-52C9-422C-B1D9-461C6B2F5068}" destId="{C0627132-012E-42F1-B558-6835BAD1A0A6}" srcOrd="0" destOrd="0" parTransId="{2D9A8277-7E46-494E-8CFF-A7F5682C44FA}" sibTransId="{43F4BF05-DB38-41DF-89A4-5E07D9B8AEDD}"/>
    <dgm:cxn modelId="{7F6264F1-0019-4C36-A917-4031AF7AE9D6}" type="presOf" srcId="{7F03FD4F-6472-4D2B-AE07-70D6B14CA871}" destId="{67D343B3-B24F-4823-AF1B-2D97B5A915AF}" srcOrd="1" destOrd="0" presId="urn:microsoft.com/office/officeart/2005/8/layout/hierarchy2"/>
    <dgm:cxn modelId="{3D467DAC-081A-4085-971A-2873A3153104}" type="presOf" srcId="{D8FC330D-7EFE-4F03-897D-3B566EA341B3}" destId="{CDF12FC4-7D32-4D7E-82C3-04041146CEF6}" srcOrd="0" destOrd="0" presId="urn:microsoft.com/office/officeart/2005/8/layout/hierarchy2"/>
    <dgm:cxn modelId="{00148027-9149-43BF-9064-ECF7A3293828}" type="presOf" srcId="{C0627132-012E-42F1-B558-6835BAD1A0A6}" destId="{BA69F86A-0BFB-4523-BE22-33ACFC07EB3F}" srcOrd="0" destOrd="0" presId="urn:microsoft.com/office/officeart/2005/8/layout/hierarchy2"/>
    <dgm:cxn modelId="{68537C53-7B39-4053-BD16-7272657104E6}" type="presParOf" srcId="{F48971A5-CA36-4B4A-B95D-A4D3002B1F24}" destId="{B0F476E2-3B97-4E3E-8D94-68F66BEF78CD}" srcOrd="0" destOrd="0" presId="urn:microsoft.com/office/officeart/2005/8/layout/hierarchy2"/>
    <dgm:cxn modelId="{877D7A92-85FD-42CD-BD87-955916908840}" type="presParOf" srcId="{B0F476E2-3B97-4E3E-8D94-68F66BEF78CD}" destId="{BA69F86A-0BFB-4523-BE22-33ACFC07EB3F}" srcOrd="0" destOrd="0" presId="urn:microsoft.com/office/officeart/2005/8/layout/hierarchy2"/>
    <dgm:cxn modelId="{58EC32B0-9B98-4005-9E0B-6374A70892EE}" type="presParOf" srcId="{B0F476E2-3B97-4E3E-8D94-68F66BEF78CD}" destId="{DAC50883-6D5E-4ACC-BDAC-D4C189F4A95B}" srcOrd="1" destOrd="0" presId="urn:microsoft.com/office/officeart/2005/8/layout/hierarchy2"/>
    <dgm:cxn modelId="{E736B78A-1988-47BB-A204-DD0423C6AE3E}" type="presParOf" srcId="{DAC50883-6D5E-4ACC-BDAC-D4C189F4A95B}" destId="{8477224E-26B2-4B86-9C73-B09294AC01F6}" srcOrd="0" destOrd="0" presId="urn:microsoft.com/office/officeart/2005/8/layout/hierarchy2"/>
    <dgm:cxn modelId="{46FAFC60-B370-4709-B835-B31B0EBDA18F}" type="presParOf" srcId="{8477224E-26B2-4B86-9C73-B09294AC01F6}" destId="{67D343B3-B24F-4823-AF1B-2D97B5A915AF}" srcOrd="0" destOrd="0" presId="urn:microsoft.com/office/officeart/2005/8/layout/hierarchy2"/>
    <dgm:cxn modelId="{3EE70F5F-AF9B-4B7C-AC85-55835B9FADB8}" type="presParOf" srcId="{DAC50883-6D5E-4ACC-BDAC-D4C189F4A95B}" destId="{755E9610-6135-41F2-8DFE-2BD9A21F10F3}" srcOrd="1" destOrd="0" presId="urn:microsoft.com/office/officeart/2005/8/layout/hierarchy2"/>
    <dgm:cxn modelId="{EF668767-EE61-411F-9EF2-23135EF06B7C}" type="presParOf" srcId="{755E9610-6135-41F2-8DFE-2BD9A21F10F3}" destId="{CDF12FC4-7D32-4D7E-82C3-04041146CEF6}" srcOrd="0" destOrd="0" presId="urn:microsoft.com/office/officeart/2005/8/layout/hierarchy2"/>
    <dgm:cxn modelId="{048D2816-F792-43EC-9825-7D19A20AF39D}" type="presParOf" srcId="{755E9610-6135-41F2-8DFE-2BD9A21F10F3}" destId="{F865B6DA-1C7D-48B8-8463-79EA45F9B2A9}" srcOrd="1" destOrd="0" presId="urn:microsoft.com/office/officeart/2005/8/layout/hierarchy2"/>
    <dgm:cxn modelId="{F9F373A8-042F-4DBE-80DC-F8C96D987A25}" type="presParOf" srcId="{F865B6DA-1C7D-48B8-8463-79EA45F9B2A9}" destId="{8B3530F7-678D-42D9-98BD-40735BE8C2A1}" srcOrd="0" destOrd="0" presId="urn:microsoft.com/office/officeart/2005/8/layout/hierarchy2"/>
    <dgm:cxn modelId="{9F14892F-EE41-4D03-8EA2-ADC80AEF0CB0}" type="presParOf" srcId="{8B3530F7-678D-42D9-98BD-40735BE8C2A1}" destId="{FEC6C14A-7889-4048-AF9C-919B79C44D1B}" srcOrd="0" destOrd="0" presId="urn:microsoft.com/office/officeart/2005/8/layout/hierarchy2"/>
    <dgm:cxn modelId="{2ACACCBA-DBAB-4B97-866D-1E08D955471B}" type="presParOf" srcId="{F865B6DA-1C7D-48B8-8463-79EA45F9B2A9}" destId="{F7E64C52-44F8-4B82-A864-040E16C90701}" srcOrd="1" destOrd="0" presId="urn:microsoft.com/office/officeart/2005/8/layout/hierarchy2"/>
    <dgm:cxn modelId="{A7F14C4B-8B31-451F-B181-852D4255D6E4}" type="presParOf" srcId="{F7E64C52-44F8-4B82-A864-040E16C90701}" destId="{2F643298-D07B-48D4-98EC-D6D5AB514BC0}" srcOrd="0" destOrd="0" presId="urn:microsoft.com/office/officeart/2005/8/layout/hierarchy2"/>
    <dgm:cxn modelId="{A8B17932-F2A0-46D3-8FDF-19C96496A91D}" type="presParOf" srcId="{F7E64C52-44F8-4B82-A864-040E16C90701}" destId="{93C66E9B-4EEC-43B9-9C41-52FFFD07B145}" srcOrd="1" destOrd="0" presId="urn:microsoft.com/office/officeart/2005/8/layout/hierarchy2"/>
    <dgm:cxn modelId="{F1A9FE17-D347-4223-8A31-C6FBCBC7BF6D}" type="presParOf" srcId="{DAC50883-6D5E-4ACC-BDAC-D4C189F4A95B}" destId="{5E19F1A6-EA95-4B7D-9C56-8C988F1983CC}" srcOrd="2" destOrd="0" presId="urn:microsoft.com/office/officeart/2005/8/layout/hierarchy2"/>
    <dgm:cxn modelId="{FC6027B7-D654-4DCB-984A-5E4AF9A2A820}" type="presParOf" srcId="{5E19F1A6-EA95-4B7D-9C56-8C988F1983CC}" destId="{2090FB45-BA52-4D2E-A6AE-FB6645D87954}" srcOrd="0" destOrd="0" presId="urn:microsoft.com/office/officeart/2005/8/layout/hierarchy2"/>
    <dgm:cxn modelId="{627FE25B-CB21-4EB0-9D6F-DB36D22CF730}" type="presParOf" srcId="{DAC50883-6D5E-4ACC-BDAC-D4C189F4A95B}" destId="{CBB5830D-0E5A-4EC7-A08A-C3C6F3CB75F4}" srcOrd="3" destOrd="0" presId="urn:microsoft.com/office/officeart/2005/8/layout/hierarchy2"/>
    <dgm:cxn modelId="{C7825B78-60FA-46D3-989E-2FCE0EC916CF}" type="presParOf" srcId="{CBB5830D-0E5A-4EC7-A08A-C3C6F3CB75F4}" destId="{78247E41-D5CF-4F27-BBB6-C03EE3D7874D}" srcOrd="0" destOrd="0" presId="urn:microsoft.com/office/officeart/2005/8/layout/hierarchy2"/>
    <dgm:cxn modelId="{ED8DABF2-4245-496F-B2BC-FDBC797839F9}" type="presParOf" srcId="{CBB5830D-0E5A-4EC7-A08A-C3C6F3CB75F4}" destId="{9D659304-71F4-4F89-9F47-0AA8E15893A4}" srcOrd="1" destOrd="0" presId="urn:microsoft.com/office/officeart/2005/8/layout/hierarchy2"/>
    <dgm:cxn modelId="{6A89C3CC-AB06-4375-8315-FF588DF2BB65}" type="presParOf" srcId="{9D659304-71F4-4F89-9F47-0AA8E15893A4}" destId="{D9579283-EABA-4AE6-A6DD-C2001133EF83}" srcOrd="0" destOrd="0" presId="urn:microsoft.com/office/officeart/2005/8/layout/hierarchy2"/>
    <dgm:cxn modelId="{CEB67602-49D6-4AAE-8459-7FBBD6CC0EFC}" type="presParOf" srcId="{D9579283-EABA-4AE6-A6DD-C2001133EF83}" destId="{3D5C0B9E-9F3F-44D9-A231-9762F5302C23}" srcOrd="0" destOrd="0" presId="urn:microsoft.com/office/officeart/2005/8/layout/hierarchy2"/>
    <dgm:cxn modelId="{78D6473F-3A9B-4560-9A59-0515E8C7CADE}" type="presParOf" srcId="{9D659304-71F4-4F89-9F47-0AA8E15893A4}" destId="{7A9D50B7-E6C3-4F30-9F4B-DFBE6D35E7A5}" srcOrd="1" destOrd="0" presId="urn:microsoft.com/office/officeart/2005/8/layout/hierarchy2"/>
    <dgm:cxn modelId="{6786F52B-C185-453A-B6E4-853AC35B0510}" type="presParOf" srcId="{7A9D50B7-E6C3-4F30-9F4B-DFBE6D35E7A5}" destId="{53FDA3FD-266C-408B-939B-2339E3E3D011}" srcOrd="0" destOrd="0" presId="urn:microsoft.com/office/officeart/2005/8/layout/hierarchy2"/>
    <dgm:cxn modelId="{F37CEDEB-51AC-4E77-9D2C-F6F4C1F28AC5}" type="presParOf" srcId="{7A9D50B7-E6C3-4F30-9F4B-DFBE6D35E7A5}" destId="{51008A07-35A2-40EF-957B-BA638C76D9F9}" srcOrd="1" destOrd="0" presId="urn:microsoft.com/office/officeart/2005/8/layout/hierarchy2"/>
    <dgm:cxn modelId="{20AA6903-61C0-4BB5-8244-0FA8F154E9DA}" type="presParOf" srcId="{DAC50883-6D5E-4ACC-BDAC-D4C189F4A95B}" destId="{4261D4DA-B2ED-4A62-B493-C356E3408A35}" srcOrd="4" destOrd="0" presId="urn:microsoft.com/office/officeart/2005/8/layout/hierarchy2"/>
    <dgm:cxn modelId="{76DBE211-785F-4BF7-9BBC-86A22F413700}" type="presParOf" srcId="{4261D4DA-B2ED-4A62-B493-C356E3408A35}" destId="{42503059-3D83-4558-BBCC-DC79F030F731}" srcOrd="0" destOrd="0" presId="urn:microsoft.com/office/officeart/2005/8/layout/hierarchy2"/>
    <dgm:cxn modelId="{0977EF2F-C4A5-4895-ACD2-3BD04CF8AD95}" type="presParOf" srcId="{DAC50883-6D5E-4ACC-BDAC-D4C189F4A95B}" destId="{79BDDEB5-2EBA-4C03-8381-D872C5873999}" srcOrd="5" destOrd="0" presId="urn:microsoft.com/office/officeart/2005/8/layout/hierarchy2"/>
    <dgm:cxn modelId="{F7638D9A-4DAC-4227-8E46-70F26DD731D2}" type="presParOf" srcId="{79BDDEB5-2EBA-4C03-8381-D872C5873999}" destId="{0642DE1E-2393-43E1-B47C-16332F8AD59B}" srcOrd="0" destOrd="0" presId="urn:microsoft.com/office/officeart/2005/8/layout/hierarchy2"/>
    <dgm:cxn modelId="{EC0C8806-CA44-47C9-ACDE-EB7118F15BD9}" type="presParOf" srcId="{79BDDEB5-2EBA-4C03-8381-D872C5873999}" destId="{7FA2434A-3F4D-4133-AC17-B3403BBEF399}" srcOrd="1" destOrd="0" presId="urn:microsoft.com/office/officeart/2005/8/layout/hierarchy2"/>
    <dgm:cxn modelId="{0391F68F-4AFB-4DA7-87D9-82E4F7A873A0}" type="presParOf" srcId="{7FA2434A-3F4D-4133-AC17-B3403BBEF399}" destId="{BBD9F35F-CED1-40FD-85CF-71C80C20FA5A}" srcOrd="0" destOrd="0" presId="urn:microsoft.com/office/officeart/2005/8/layout/hierarchy2"/>
    <dgm:cxn modelId="{ACB33B5D-CB8A-4EF1-B4AC-388E3BEF6BD9}" type="presParOf" srcId="{BBD9F35F-CED1-40FD-85CF-71C80C20FA5A}" destId="{097F7748-77D8-4C3F-9FE2-6FFAAA8E6D01}" srcOrd="0" destOrd="0" presId="urn:microsoft.com/office/officeart/2005/8/layout/hierarchy2"/>
    <dgm:cxn modelId="{32ED61B9-5E14-4147-8CA1-F5C0DE75ABDA}" type="presParOf" srcId="{7FA2434A-3F4D-4133-AC17-B3403BBEF399}" destId="{18B753B2-A4D3-4487-B710-FFF6E1C2C8E3}" srcOrd="1" destOrd="0" presId="urn:microsoft.com/office/officeart/2005/8/layout/hierarchy2"/>
    <dgm:cxn modelId="{3E919B71-C1CF-4F96-90B3-B31415D00C16}" type="presParOf" srcId="{18B753B2-A4D3-4487-B710-FFF6E1C2C8E3}" destId="{BC9B6F61-73FD-4434-91A6-D0FF80D4A160}" srcOrd="0" destOrd="0" presId="urn:microsoft.com/office/officeart/2005/8/layout/hierarchy2"/>
    <dgm:cxn modelId="{05756D6D-9A9E-4EF4-9E0E-BB8EFAE0E916}" type="presParOf" srcId="{18B753B2-A4D3-4487-B710-FFF6E1C2C8E3}" destId="{7BC39C3E-5926-421E-A5E0-FE2419A2EF60}" srcOrd="1" destOrd="0" presId="urn:microsoft.com/office/officeart/2005/8/layout/hierarchy2"/>
  </dgm:cxnLst>
  <dgm:bg>
    <a:noFill/>
  </dgm:bg>
  <dgm:whole>
    <a:ln w="9525" cap="flat" cmpd="sng" algn="ctr">
      <a:noFill/>
      <a:prstDash val="solid"/>
      <a:bevel/>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FC217-52C9-422C-B1D9-461C6B2F506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C0627132-012E-42F1-B558-6835BAD1A0A6}">
      <dgm:prSet phldrT="[Text]" custT="1">
        <dgm:style>
          <a:lnRef idx="2">
            <a:schemeClr val="accent3"/>
          </a:lnRef>
          <a:fillRef idx="1">
            <a:schemeClr val="lt1"/>
          </a:fillRef>
          <a:effectRef idx="0">
            <a:schemeClr val="accent3"/>
          </a:effectRef>
          <a:fontRef idx="minor">
            <a:schemeClr val="dk1"/>
          </a:fontRef>
        </dgm:style>
      </dgm:prSet>
      <dgm:spPr>
        <a:ln>
          <a:solidFill>
            <a:srgbClr val="00B050"/>
          </a:solidFill>
        </a:ln>
      </dgm:spPr>
      <dgm:t>
        <a:bodyPr/>
        <a:lstStyle/>
        <a:p>
          <a:r>
            <a:rPr lang="en-US" sz="1600" b="0" dirty="0" smtClean="0">
              <a:ln>
                <a:solidFill>
                  <a:schemeClr val="tx1"/>
                </a:solidFill>
              </a:ln>
              <a:solidFill>
                <a:schemeClr val="tx1"/>
              </a:solidFill>
              <a:effectLst/>
              <a:latin typeface="+mn-lt"/>
            </a:rPr>
            <a:t>Corn/soybean rotation</a:t>
          </a:r>
          <a:endParaRPr lang="en-US" sz="1600" b="0" dirty="0">
            <a:ln>
              <a:solidFill>
                <a:schemeClr val="tx1"/>
              </a:solidFill>
            </a:ln>
            <a:solidFill>
              <a:schemeClr val="tx1"/>
            </a:solidFill>
            <a:effectLst/>
            <a:latin typeface="+mn-lt"/>
          </a:endParaRPr>
        </a:p>
      </dgm:t>
    </dgm:pt>
    <dgm:pt modelId="{2D9A8277-7E46-494E-8CFF-A7F5682C44FA}" type="parTrans" cxnId="{219483A1-B35D-4E7E-AAD5-43D4E4840B91}">
      <dgm:prSet/>
      <dgm:spPr/>
      <dgm:t>
        <a:bodyPr/>
        <a:lstStyle/>
        <a:p>
          <a:endParaRPr lang="en-US"/>
        </a:p>
      </dgm:t>
    </dgm:pt>
    <dgm:pt modelId="{43F4BF05-DB38-41DF-89A4-5E07D9B8AEDD}" type="sibTrans" cxnId="{219483A1-B35D-4E7E-AAD5-43D4E4840B91}">
      <dgm:prSet/>
      <dgm:spPr/>
      <dgm:t>
        <a:bodyPr/>
        <a:lstStyle/>
        <a:p>
          <a:endParaRPr lang="en-US"/>
        </a:p>
      </dgm:t>
    </dgm:pt>
    <dgm:pt modelId="{D8FC330D-7EFE-4F03-897D-3B566EA341B3}">
      <dgm:prSet phldrT="[Text]" custT="1">
        <dgm:style>
          <a:lnRef idx="2">
            <a:schemeClr val="accent3"/>
          </a:lnRef>
          <a:fillRef idx="1">
            <a:schemeClr val="lt1"/>
          </a:fillRef>
          <a:effectRef idx="0">
            <a:schemeClr val="accent3"/>
          </a:effectRef>
          <a:fontRef idx="minor">
            <a:schemeClr val="dk1"/>
          </a:fontRef>
        </dgm:style>
      </dgm:prSet>
      <dgm:spPr>
        <a:solidFill>
          <a:srgbClr val="0066FF">
            <a:alpha val="76000"/>
          </a:srgbClr>
        </a:solidFill>
        <a:ln>
          <a:noFill/>
        </a:ln>
      </dgm:spPr>
      <dgm:t>
        <a:bodyPr/>
        <a:lstStyle/>
        <a:p>
          <a:r>
            <a:rPr lang="en-US" sz="1400" b="1" dirty="0">
              <a:solidFill>
                <a:schemeClr val="bg1"/>
              </a:solidFill>
              <a:latin typeface="+mn-lt"/>
            </a:rPr>
            <a:t>Soybean</a:t>
          </a:r>
        </a:p>
      </dgm:t>
    </dgm:pt>
    <dgm:pt modelId="{7F03FD4F-6472-4D2B-AE07-70D6B14CA871}" type="parTrans" cxnId="{77EFF9B3-A956-44EE-87A0-1A33DE829583}">
      <dgm:prSet/>
      <dgm:spPr>
        <a:ln w="19050">
          <a:solidFill>
            <a:schemeClr val="tx1"/>
          </a:solidFill>
        </a:ln>
      </dgm:spPr>
      <dgm:t>
        <a:bodyPr/>
        <a:lstStyle/>
        <a:p>
          <a:endParaRPr lang="en-US" dirty="0"/>
        </a:p>
      </dgm:t>
    </dgm:pt>
    <dgm:pt modelId="{64D96982-1E92-4609-812D-06A8E3EAE56D}" type="sibTrans" cxnId="{77EFF9B3-A956-44EE-87A0-1A33DE829583}">
      <dgm:prSet/>
      <dgm:spPr/>
      <dgm:t>
        <a:bodyPr/>
        <a:lstStyle/>
        <a:p>
          <a:endParaRPr lang="en-US"/>
        </a:p>
      </dgm:t>
    </dgm:pt>
    <dgm:pt modelId="{EAAF0DF6-F955-45BD-9E83-2F933ABCAD46}">
      <dgm:prSet phldrT="[Text]" custT="1">
        <dgm:style>
          <a:lnRef idx="2">
            <a:schemeClr val="accent3"/>
          </a:lnRef>
          <a:fillRef idx="1">
            <a:schemeClr val="lt1"/>
          </a:fillRef>
          <a:effectRef idx="0">
            <a:schemeClr val="accent3"/>
          </a:effectRef>
          <a:fontRef idx="minor">
            <a:schemeClr val="dk1"/>
          </a:fontRef>
        </dgm:style>
      </dgm:prSet>
      <dgm:spPr>
        <a:solidFill>
          <a:srgbClr val="0066FF">
            <a:alpha val="76000"/>
          </a:srgbClr>
        </a:solidFill>
        <a:ln>
          <a:noFill/>
        </a:ln>
      </dgm:spPr>
      <dgm:t>
        <a:bodyPr/>
        <a:lstStyle/>
        <a:p>
          <a:r>
            <a:rPr lang="en-US" sz="1400" b="1" dirty="0">
              <a:solidFill>
                <a:schemeClr val="bg1"/>
              </a:solidFill>
              <a:latin typeface="+mn-lt"/>
            </a:rPr>
            <a:t>Corn</a:t>
          </a:r>
        </a:p>
      </dgm:t>
    </dgm:pt>
    <dgm:pt modelId="{69837936-8CE6-40A3-BD85-DDD01CC2F213}" type="parTrans" cxnId="{01E7A92E-B24E-4704-A435-1441E03FC89E}">
      <dgm:prSet/>
      <dgm:spPr>
        <a:ln w="19050">
          <a:solidFill>
            <a:schemeClr val="tx1"/>
          </a:solidFill>
        </a:ln>
      </dgm:spPr>
      <dgm:t>
        <a:bodyPr/>
        <a:lstStyle/>
        <a:p>
          <a:endParaRPr lang="en-US" dirty="0"/>
        </a:p>
      </dgm:t>
    </dgm:pt>
    <dgm:pt modelId="{22659B26-3EC8-47E9-964F-D7EC8B75BD2E}" type="sibTrans" cxnId="{01E7A92E-B24E-4704-A435-1441E03FC89E}">
      <dgm:prSet/>
      <dgm:spPr/>
      <dgm:t>
        <a:bodyPr/>
        <a:lstStyle/>
        <a:p>
          <a:endParaRPr lang="en-US"/>
        </a:p>
      </dgm:t>
    </dgm:pt>
    <dgm:pt modelId="{92DD5621-083F-46B9-9202-C35471F2C132}">
      <dgm:prSet phldrT="[Text]" custT="1">
        <dgm:style>
          <a:lnRef idx="2">
            <a:schemeClr val="accent3"/>
          </a:lnRef>
          <a:fillRef idx="1">
            <a:schemeClr val="lt1"/>
          </a:fillRef>
          <a:effectRef idx="0">
            <a:schemeClr val="accent3"/>
          </a:effectRef>
          <a:fontRef idx="minor">
            <a:schemeClr val="dk1"/>
          </a:fontRef>
        </dgm:style>
      </dgm:prSet>
      <dgm:spPr>
        <a:solidFill>
          <a:srgbClr val="007E39">
            <a:alpha val="77000"/>
          </a:srgbClr>
        </a:solidFill>
        <a:ln>
          <a:noFill/>
        </a:ln>
      </dgm:spPr>
      <dgm:t>
        <a:bodyPr/>
        <a:lstStyle/>
        <a:p>
          <a:r>
            <a:rPr lang="en-US" sz="1400" b="1" dirty="0" smtClean="0">
              <a:solidFill>
                <a:schemeClr val="bg1"/>
              </a:solidFill>
              <a:latin typeface="+mn-lt"/>
            </a:rPr>
            <a:t>Soybean</a:t>
          </a:r>
          <a:endParaRPr lang="en-US" sz="1400" b="1" dirty="0">
            <a:solidFill>
              <a:schemeClr val="bg1"/>
            </a:solidFill>
            <a:latin typeface="+mn-lt"/>
          </a:endParaRPr>
        </a:p>
      </dgm:t>
    </dgm:pt>
    <dgm:pt modelId="{F29D26B0-22AB-4BD9-AE5F-1678B085CD8B}" type="parTrans" cxnId="{FC7A0824-B97A-4072-A382-B094D5F0C449}">
      <dgm:prSet/>
      <dgm:spPr>
        <a:ln w="19050">
          <a:solidFill>
            <a:schemeClr val="tx1"/>
          </a:solidFill>
        </a:ln>
      </dgm:spPr>
      <dgm:t>
        <a:bodyPr/>
        <a:lstStyle/>
        <a:p>
          <a:endParaRPr lang="en-US" dirty="0"/>
        </a:p>
      </dgm:t>
    </dgm:pt>
    <dgm:pt modelId="{3FC84AD7-875E-4B30-A8EA-56A45F2FBFC9}" type="sibTrans" cxnId="{FC7A0824-B97A-4072-A382-B094D5F0C449}">
      <dgm:prSet/>
      <dgm:spPr/>
      <dgm:t>
        <a:bodyPr/>
        <a:lstStyle/>
        <a:p>
          <a:endParaRPr lang="en-US"/>
        </a:p>
      </dgm:t>
    </dgm:pt>
    <dgm:pt modelId="{A83B9C23-E321-42AA-8E38-C515A6F78F1F}">
      <dgm:prSet phldrT="[Text]" custT="1">
        <dgm:style>
          <a:lnRef idx="2">
            <a:schemeClr val="accent3"/>
          </a:lnRef>
          <a:fillRef idx="1">
            <a:schemeClr val="lt1"/>
          </a:fillRef>
          <a:effectRef idx="0">
            <a:schemeClr val="accent3"/>
          </a:effectRef>
          <a:fontRef idx="minor">
            <a:schemeClr val="dk1"/>
          </a:fontRef>
        </dgm:style>
      </dgm:prSet>
      <dgm:spPr>
        <a:solidFill>
          <a:srgbClr val="007E39">
            <a:alpha val="77000"/>
          </a:srgbClr>
        </a:solidFill>
        <a:ln>
          <a:noFill/>
        </a:ln>
      </dgm:spPr>
      <dgm:t>
        <a:bodyPr/>
        <a:lstStyle/>
        <a:p>
          <a:r>
            <a:rPr lang="en-US" sz="1400" b="1" dirty="0" smtClean="0">
              <a:solidFill>
                <a:schemeClr val="bg1"/>
              </a:solidFill>
              <a:latin typeface="+mn-lt"/>
            </a:rPr>
            <a:t>Mixed prairie + oat</a:t>
          </a:r>
          <a:endParaRPr lang="en-US" sz="1400" b="1" dirty="0">
            <a:solidFill>
              <a:schemeClr val="bg1"/>
            </a:solidFill>
            <a:latin typeface="+mn-lt"/>
          </a:endParaRPr>
        </a:p>
      </dgm:t>
    </dgm:pt>
    <dgm:pt modelId="{8317D589-EBBF-420B-BBA9-27503FA275E0}" type="parTrans" cxnId="{850A06F1-6553-4778-9039-5C228503A884}">
      <dgm:prSet/>
      <dgm:spPr>
        <a:ln w="19050">
          <a:solidFill>
            <a:schemeClr val="tx1"/>
          </a:solidFill>
        </a:ln>
      </dgm:spPr>
      <dgm:t>
        <a:bodyPr/>
        <a:lstStyle/>
        <a:p>
          <a:endParaRPr lang="en-US" dirty="0"/>
        </a:p>
      </dgm:t>
    </dgm:pt>
    <dgm:pt modelId="{FF37F51B-CBB7-489E-BC93-627CCB815736}" type="sibTrans" cxnId="{850A06F1-6553-4778-9039-5C228503A884}">
      <dgm:prSet/>
      <dgm:spPr/>
      <dgm:t>
        <a:bodyPr/>
        <a:lstStyle/>
        <a:p>
          <a:endParaRPr lang="en-US"/>
        </a:p>
      </dgm:t>
    </dgm:pt>
    <dgm:pt modelId="{2FDEA881-C0DA-4054-9FF9-31E9B2A7C95A}">
      <dgm:prSet custT="1">
        <dgm:style>
          <a:lnRef idx="2">
            <a:schemeClr val="accent3"/>
          </a:lnRef>
          <a:fillRef idx="1">
            <a:schemeClr val="lt1"/>
          </a:fillRef>
          <a:effectRef idx="0">
            <a:schemeClr val="accent3"/>
          </a:effectRef>
          <a:fontRef idx="minor">
            <a:schemeClr val="dk1"/>
          </a:fontRef>
        </dgm:style>
      </dgm:prSet>
      <dgm:spPr>
        <a:solidFill>
          <a:schemeClr val="bg1">
            <a:lumMod val="50000"/>
            <a:alpha val="77000"/>
          </a:schemeClr>
        </a:solidFill>
        <a:ln>
          <a:noFill/>
        </a:ln>
      </dgm:spPr>
      <dgm:t>
        <a:bodyPr/>
        <a:lstStyle/>
        <a:p>
          <a:r>
            <a:rPr lang="en-US" sz="1400" b="1" dirty="0" smtClean="0">
              <a:solidFill>
                <a:schemeClr val="bg1"/>
              </a:solidFill>
              <a:latin typeface="+mn-lt"/>
            </a:rPr>
            <a:t>Soybean</a:t>
          </a:r>
          <a:endParaRPr lang="en-US" sz="1400" b="1" dirty="0">
            <a:solidFill>
              <a:schemeClr val="bg1"/>
            </a:solidFill>
            <a:latin typeface="+mn-lt"/>
          </a:endParaRPr>
        </a:p>
      </dgm:t>
    </dgm:pt>
    <dgm:pt modelId="{2A8B52CA-032B-420E-9AF0-EEB73A312AAC}" type="parTrans" cxnId="{169CBB20-8803-418D-BBA5-22D41818528E}">
      <dgm:prSet/>
      <dgm:spPr>
        <a:ln w="19050">
          <a:solidFill>
            <a:schemeClr val="tx1"/>
          </a:solidFill>
        </a:ln>
      </dgm:spPr>
      <dgm:t>
        <a:bodyPr/>
        <a:lstStyle/>
        <a:p>
          <a:endParaRPr lang="en-US" dirty="0"/>
        </a:p>
      </dgm:t>
    </dgm:pt>
    <dgm:pt modelId="{9E96383D-D611-4651-860E-14803911173F}" type="sibTrans" cxnId="{169CBB20-8803-418D-BBA5-22D41818528E}">
      <dgm:prSet/>
      <dgm:spPr/>
      <dgm:t>
        <a:bodyPr/>
        <a:lstStyle/>
        <a:p>
          <a:endParaRPr lang="en-US"/>
        </a:p>
      </dgm:t>
    </dgm:pt>
    <dgm:pt modelId="{EE950F19-23E6-4BB5-AF79-8A14D1CD6C94}">
      <dgm:prSet custT="1">
        <dgm:style>
          <a:lnRef idx="2">
            <a:schemeClr val="accent3"/>
          </a:lnRef>
          <a:fillRef idx="1">
            <a:schemeClr val="lt1"/>
          </a:fillRef>
          <a:effectRef idx="0">
            <a:schemeClr val="accent3"/>
          </a:effectRef>
          <a:fontRef idx="minor">
            <a:schemeClr val="dk1"/>
          </a:fontRef>
        </dgm:style>
      </dgm:prSet>
      <dgm:spPr>
        <a:solidFill>
          <a:schemeClr val="bg1">
            <a:lumMod val="50000"/>
            <a:alpha val="77000"/>
          </a:schemeClr>
        </a:solidFill>
        <a:ln>
          <a:noFill/>
        </a:ln>
      </dgm:spPr>
      <dgm:t>
        <a:bodyPr/>
        <a:lstStyle/>
        <a:p>
          <a:r>
            <a:rPr lang="en-US" sz="1400" b="1" dirty="0" smtClean="0">
              <a:solidFill>
                <a:schemeClr val="bg1"/>
              </a:solidFill>
              <a:latin typeface="+mn-lt"/>
            </a:rPr>
            <a:t>Switchgrass + oat</a:t>
          </a:r>
          <a:endParaRPr lang="en-US" sz="1400" b="1" dirty="0">
            <a:solidFill>
              <a:schemeClr val="bg1"/>
            </a:solidFill>
            <a:latin typeface="+mn-lt"/>
          </a:endParaRPr>
        </a:p>
      </dgm:t>
    </dgm:pt>
    <dgm:pt modelId="{BBC3AAB7-4BAF-4B38-A253-EBFC3E812FAE}" type="parTrans" cxnId="{61E1F3AC-A094-47BD-A91A-66E1BBEAEDED}">
      <dgm:prSet/>
      <dgm:spPr>
        <a:ln w="19050">
          <a:solidFill>
            <a:schemeClr val="tx1"/>
          </a:solidFill>
        </a:ln>
      </dgm:spPr>
      <dgm:t>
        <a:bodyPr/>
        <a:lstStyle/>
        <a:p>
          <a:endParaRPr lang="en-US" dirty="0"/>
        </a:p>
      </dgm:t>
    </dgm:pt>
    <dgm:pt modelId="{F5DC20D8-5C58-4ED5-8533-7969A3D1743A}" type="sibTrans" cxnId="{61E1F3AC-A094-47BD-A91A-66E1BBEAEDED}">
      <dgm:prSet/>
      <dgm:spPr/>
      <dgm:t>
        <a:bodyPr/>
        <a:lstStyle/>
        <a:p>
          <a:endParaRPr lang="en-US"/>
        </a:p>
      </dgm:t>
    </dgm:pt>
    <dgm:pt modelId="{F48971A5-CA36-4B4A-B95D-A4D3002B1F24}" type="pres">
      <dgm:prSet presAssocID="{C50FC217-52C9-422C-B1D9-461C6B2F5068}" presName="diagram" presStyleCnt="0">
        <dgm:presLayoutVars>
          <dgm:chPref val="1"/>
          <dgm:dir/>
          <dgm:animOne val="branch"/>
          <dgm:animLvl val="lvl"/>
          <dgm:resizeHandles val="exact"/>
        </dgm:presLayoutVars>
      </dgm:prSet>
      <dgm:spPr/>
      <dgm:t>
        <a:bodyPr/>
        <a:lstStyle/>
        <a:p>
          <a:endParaRPr lang="en-US"/>
        </a:p>
      </dgm:t>
    </dgm:pt>
    <dgm:pt modelId="{B0F476E2-3B97-4E3E-8D94-68F66BEF78CD}" type="pres">
      <dgm:prSet presAssocID="{C0627132-012E-42F1-B558-6835BAD1A0A6}" presName="root1" presStyleCnt="0"/>
      <dgm:spPr/>
    </dgm:pt>
    <dgm:pt modelId="{BA69F86A-0BFB-4523-BE22-33ACFC07EB3F}" type="pres">
      <dgm:prSet presAssocID="{C0627132-012E-42F1-B558-6835BAD1A0A6}" presName="LevelOneTextNode" presStyleLbl="node0" presStyleIdx="0" presStyleCnt="1" custScaleX="66772" custScaleY="71897" custLinFactNeighborX="23889" custLinFactNeighborY="0">
        <dgm:presLayoutVars>
          <dgm:chPref val="3"/>
        </dgm:presLayoutVars>
      </dgm:prSet>
      <dgm:spPr>
        <a:prstGeom prst="rect">
          <a:avLst/>
        </a:prstGeom>
      </dgm:spPr>
      <dgm:t>
        <a:bodyPr/>
        <a:lstStyle/>
        <a:p>
          <a:endParaRPr lang="en-US"/>
        </a:p>
      </dgm:t>
    </dgm:pt>
    <dgm:pt modelId="{DAC50883-6D5E-4ACC-BDAC-D4C189F4A95B}" type="pres">
      <dgm:prSet presAssocID="{C0627132-012E-42F1-B558-6835BAD1A0A6}" presName="level2hierChild" presStyleCnt="0"/>
      <dgm:spPr/>
    </dgm:pt>
    <dgm:pt modelId="{8477224E-26B2-4B86-9C73-B09294AC01F6}" type="pres">
      <dgm:prSet presAssocID="{7F03FD4F-6472-4D2B-AE07-70D6B14CA871}" presName="conn2-1" presStyleLbl="parChTrans1D2" presStyleIdx="0" presStyleCnt="3"/>
      <dgm:spPr/>
      <dgm:t>
        <a:bodyPr/>
        <a:lstStyle/>
        <a:p>
          <a:endParaRPr lang="en-US"/>
        </a:p>
      </dgm:t>
    </dgm:pt>
    <dgm:pt modelId="{67D343B3-B24F-4823-AF1B-2D97B5A915AF}" type="pres">
      <dgm:prSet presAssocID="{7F03FD4F-6472-4D2B-AE07-70D6B14CA871}" presName="connTx" presStyleLbl="parChTrans1D2" presStyleIdx="0" presStyleCnt="3"/>
      <dgm:spPr/>
      <dgm:t>
        <a:bodyPr/>
        <a:lstStyle/>
        <a:p>
          <a:endParaRPr lang="en-US"/>
        </a:p>
      </dgm:t>
    </dgm:pt>
    <dgm:pt modelId="{755E9610-6135-41F2-8DFE-2BD9A21F10F3}" type="pres">
      <dgm:prSet presAssocID="{D8FC330D-7EFE-4F03-897D-3B566EA341B3}" presName="root2" presStyleCnt="0"/>
      <dgm:spPr/>
    </dgm:pt>
    <dgm:pt modelId="{CDF12FC4-7D32-4D7E-82C3-04041146CEF6}" type="pres">
      <dgm:prSet presAssocID="{D8FC330D-7EFE-4F03-897D-3B566EA341B3}" presName="LevelTwoTextNode" presStyleLbl="node2" presStyleIdx="0" presStyleCnt="3" custScaleX="50326" custScaleY="45805">
        <dgm:presLayoutVars>
          <dgm:chPref val="3"/>
        </dgm:presLayoutVars>
      </dgm:prSet>
      <dgm:spPr>
        <a:prstGeom prst="rect">
          <a:avLst/>
        </a:prstGeom>
      </dgm:spPr>
      <dgm:t>
        <a:bodyPr/>
        <a:lstStyle/>
        <a:p>
          <a:endParaRPr lang="en-US"/>
        </a:p>
      </dgm:t>
    </dgm:pt>
    <dgm:pt modelId="{F865B6DA-1C7D-48B8-8463-79EA45F9B2A9}" type="pres">
      <dgm:prSet presAssocID="{D8FC330D-7EFE-4F03-897D-3B566EA341B3}" presName="level3hierChild" presStyleCnt="0"/>
      <dgm:spPr/>
    </dgm:pt>
    <dgm:pt modelId="{8B3530F7-678D-42D9-98BD-40735BE8C2A1}" type="pres">
      <dgm:prSet presAssocID="{69837936-8CE6-40A3-BD85-DDD01CC2F213}" presName="conn2-1" presStyleLbl="parChTrans1D3" presStyleIdx="0" presStyleCnt="3"/>
      <dgm:spPr/>
      <dgm:t>
        <a:bodyPr/>
        <a:lstStyle/>
        <a:p>
          <a:endParaRPr lang="en-US"/>
        </a:p>
      </dgm:t>
    </dgm:pt>
    <dgm:pt modelId="{FEC6C14A-7889-4048-AF9C-919B79C44D1B}" type="pres">
      <dgm:prSet presAssocID="{69837936-8CE6-40A3-BD85-DDD01CC2F213}" presName="connTx" presStyleLbl="parChTrans1D3" presStyleIdx="0" presStyleCnt="3"/>
      <dgm:spPr/>
      <dgm:t>
        <a:bodyPr/>
        <a:lstStyle/>
        <a:p>
          <a:endParaRPr lang="en-US"/>
        </a:p>
      </dgm:t>
    </dgm:pt>
    <dgm:pt modelId="{F7E64C52-44F8-4B82-A864-040E16C90701}" type="pres">
      <dgm:prSet presAssocID="{EAAF0DF6-F955-45BD-9E83-2F933ABCAD46}" presName="root2" presStyleCnt="0"/>
      <dgm:spPr/>
    </dgm:pt>
    <dgm:pt modelId="{2F643298-D07B-48D4-98EC-D6D5AB514BC0}" type="pres">
      <dgm:prSet presAssocID="{EAAF0DF6-F955-45BD-9E83-2F933ABCAD46}" presName="LevelTwoTextNode" presStyleLbl="node3" presStyleIdx="0" presStyleCnt="3" custScaleX="50326" custScaleY="45805">
        <dgm:presLayoutVars>
          <dgm:chPref val="3"/>
        </dgm:presLayoutVars>
      </dgm:prSet>
      <dgm:spPr>
        <a:prstGeom prst="rect">
          <a:avLst/>
        </a:prstGeom>
      </dgm:spPr>
      <dgm:t>
        <a:bodyPr/>
        <a:lstStyle/>
        <a:p>
          <a:endParaRPr lang="en-US"/>
        </a:p>
      </dgm:t>
    </dgm:pt>
    <dgm:pt modelId="{93C66E9B-4EEC-43B9-9C41-52FFFD07B145}" type="pres">
      <dgm:prSet presAssocID="{EAAF0DF6-F955-45BD-9E83-2F933ABCAD46}" presName="level3hierChild" presStyleCnt="0"/>
      <dgm:spPr/>
    </dgm:pt>
    <dgm:pt modelId="{5E19F1A6-EA95-4B7D-9C56-8C988F1983CC}" type="pres">
      <dgm:prSet presAssocID="{F29D26B0-22AB-4BD9-AE5F-1678B085CD8B}" presName="conn2-1" presStyleLbl="parChTrans1D2" presStyleIdx="1" presStyleCnt="3"/>
      <dgm:spPr/>
      <dgm:t>
        <a:bodyPr/>
        <a:lstStyle/>
        <a:p>
          <a:endParaRPr lang="en-US"/>
        </a:p>
      </dgm:t>
    </dgm:pt>
    <dgm:pt modelId="{2090FB45-BA52-4D2E-A6AE-FB6645D87954}" type="pres">
      <dgm:prSet presAssocID="{F29D26B0-22AB-4BD9-AE5F-1678B085CD8B}" presName="connTx" presStyleLbl="parChTrans1D2" presStyleIdx="1" presStyleCnt="3"/>
      <dgm:spPr/>
      <dgm:t>
        <a:bodyPr/>
        <a:lstStyle/>
        <a:p>
          <a:endParaRPr lang="en-US"/>
        </a:p>
      </dgm:t>
    </dgm:pt>
    <dgm:pt modelId="{CBB5830D-0E5A-4EC7-A08A-C3C6F3CB75F4}" type="pres">
      <dgm:prSet presAssocID="{92DD5621-083F-46B9-9202-C35471F2C132}" presName="root2" presStyleCnt="0"/>
      <dgm:spPr/>
    </dgm:pt>
    <dgm:pt modelId="{78247E41-D5CF-4F27-BBB6-C03EE3D7874D}" type="pres">
      <dgm:prSet presAssocID="{92DD5621-083F-46B9-9202-C35471F2C132}" presName="LevelTwoTextNode" presStyleLbl="node2" presStyleIdx="1" presStyleCnt="3" custScaleX="50326" custScaleY="45805" custLinFactNeighborX="1406">
        <dgm:presLayoutVars>
          <dgm:chPref val="3"/>
        </dgm:presLayoutVars>
      </dgm:prSet>
      <dgm:spPr>
        <a:prstGeom prst="rect">
          <a:avLst/>
        </a:prstGeom>
      </dgm:spPr>
      <dgm:t>
        <a:bodyPr/>
        <a:lstStyle/>
        <a:p>
          <a:endParaRPr lang="en-US"/>
        </a:p>
      </dgm:t>
    </dgm:pt>
    <dgm:pt modelId="{9D659304-71F4-4F89-9F47-0AA8E15893A4}" type="pres">
      <dgm:prSet presAssocID="{92DD5621-083F-46B9-9202-C35471F2C132}" presName="level3hierChild" presStyleCnt="0"/>
      <dgm:spPr/>
    </dgm:pt>
    <dgm:pt modelId="{D9579283-EABA-4AE6-A6DD-C2001133EF83}" type="pres">
      <dgm:prSet presAssocID="{8317D589-EBBF-420B-BBA9-27503FA275E0}" presName="conn2-1" presStyleLbl="parChTrans1D3" presStyleIdx="1" presStyleCnt="3"/>
      <dgm:spPr/>
      <dgm:t>
        <a:bodyPr/>
        <a:lstStyle/>
        <a:p>
          <a:endParaRPr lang="en-US"/>
        </a:p>
      </dgm:t>
    </dgm:pt>
    <dgm:pt modelId="{3D5C0B9E-9F3F-44D9-A231-9762F5302C23}" type="pres">
      <dgm:prSet presAssocID="{8317D589-EBBF-420B-BBA9-27503FA275E0}" presName="connTx" presStyleLbl="parChTrans1D3" presStyleIdx="1" presStyleCnt="3"/>
      <dgm:spPr/>
      <dgm:t>
        <a:bodyPr/>
        <a:lstStyle/>
        <a:p>
          <a:endParaRPr lang="en-US"/>
        </a:p>
      </dgm:t>
    </dgm:pt>
    <dgm:pt modelId="{7A9D50B7-E6C3-4F30-9F4B-DFBE6D35E7A5}" type="pres">
      <dgm:prSet presAssocID="{A83B9C23-E321-42AA-8E38-C515A6F78F1F}" presName="root2" presStyleCnt="0"/>
      <dgm:spPr/>
    </dgm:pt>
    <dgm:pt modelId="{53FDA3FD-266C-408B-939B-2339E3E3D011}" type="pres">
      <dgm:prSet presAssocID="{A83B9C23-E321-42AA-8E38-C515A6F78F1F}" presName="LevelTwoTextNode" presStyleLbl="node3" presStyleIdx="1" presStyleCnt="3" custScaleX="50326" custScaleY="45805">
        <dgm:presLayoutVars>
          <dgm:chPref val="3"/>
        </dgm:presLayoutVars>
      </dgm:prSet>
      <dgm:spPr>
        <a:prstGeom prst="rect">
          <a:avLst/>
        </a:prstGeom>
      </dgm:spPr>
      <dgm:t>
        <a:bodyPr/>
        <a:lstStyle/>
        <a:p>
          <a:endParaRPr lang="en-US"/>
        </a:p>
      </dgm:t>
    </dgm:pt>
    <dgm:pt modelId="{51008A07-35A2-40EF-957B-BA638C76D9F9}" type="pres">
      <dgm:prSet presAssocID="{A83B9C23-E321-42AA-8E38-C515A6F78F1F}" presName="level3hierChild" presStyleCnt="0"/>
      <dgm:spPr/>
    </dgm:pt>
    <dgm:pt modelId="{4261D4DA-B2ED-4A62-B493-C356E3408A35}" type="pres">
      <dgm:prSet presAssocID="{2A8B52CA-032B-420E-9AF0-EEB73A312AAC}" presName="conn2-1" presStyleLbl="parChTrans1D2" presStyleIdx="2" presStyleCnt="3"/>
      <dgm:spPr/>
      <dgm:t>
        <a:bodyPr/>
        <a:lstStyle/>
        <a:p>
          <a:endParaRPr lang="en-US"/>
        </a:p>
      </dgm:t>
    </dgm:pt>
    <dgm:pt modelId="{42503059-3D83-4558-BBCC-DC79F030F731}" type="pres">
      <dgm:prSet presAssocID="{2A8B52CA-032B-420E-9AF0-EEB73A312AAC}" presName="connTx" presStyleLbl="parChTrans1D2" presStyleIdx="2" presStyleCnt="3"/>
      <dgm:spPr/>
      <dgm:t>
        <a:bodyPr/>
        <a:lstStyle/>
        <a:p>
          <a:endParaRPr lang="en-US"/>
        </a:p>
      </dgm:t>
    </dgm:pt>
    <dgm:pt modelId="{79BDDEB5-2EBA-4C03-8381-D872C5873999}" type="pres">
      <dgm:prSet presAssocID="{2FDEA881-C0DA-4054-9FF9-31E9B2A7C95A}" presName="root2" presStyleCnt="0"/>
      <dgm:spPr/>
    </dgm:pt>
    <dgm:pt modelId="{0642DE1E-2393-43E1-B47C-16332F8AD59B}" type="pres">
      <dgm:prSet presAssocID="{2FDEA881-C0DA-4054-9FF9-31E9B2A7C95A}" presName="LevelTwoTextNode" presStyleLbl="node2" presStyleIdx="2" presStyleCnt="3" custScaleX="49111" custScaleY="45805">
        <dgm:presLayoutVars>
          <dgm:chPref val="3"/>
        </dgm:presLayoutVars>
      </dgm:prSet>
      <dgm:spPr>
        <a:prstGeom prst="rect">
          <a:avLst/>
        </a:prstGeom>
      </dgm:spPr>
      <dgm:t>
        <a:bodyPr/>
        <a:lstStyle/>
        <a:p>
          <a:endParaRPr lang="en-US"/>
        </a:p>
      </dgm:t>
    </dgm:pt>
    <dgm:pt modelId="{7FA2434A-3F4D-4133-AC17-B3403BBEF399}" type="pres">
      <dgm:prSet presAssocID="{2FDEA881-C0DA-4054-9FF9-31E9B2A7C95A}" presName="level3hierChild" presStyleCnt="0"/>
      <dgm:spPr/>
    </dgm:pt>
    <dgm:pt modelId="{BBD9F35F-CED1-40FD-85CF-71C80C20FA5A}" type="pres">
      <dgm:prSet presAssocID="{BBC3AAB7-4BAF-4B38-A253-EBFC3E812FAE}" presName="conn2-1" presStyleLbl="parChTrans1D3" presStyleIdx="2" presStyleCnt="3"/>
      <dgm:spPr/>
      <dgm:t>
        <a:bodyPr/>
        <a:lstStyle/>
        <a:p>
          <a:endParaRPr lang="en-US"/>
        </a:p>
      </dgm:t>
    </dgm:pt>
    <dgm:pt modelId="{097F7748-77D8-4C3F-9FE2-6FFAAA8E6D01}" type="pres">
      <dgm:prSet presAssocID="{BBC3AAB7-4BAF-4B38-A253-EBFC3E812FAE}" presName="connTx" presStyleLbl="parChTrans1D3" presStyleIdx="2" presStyleCnt="3"/>
      <dgm:spPr/>
      <dgm:t>
        <a:bodyPr/>
        <a:lstStyle/>
        <a:p>
          <a:endParaRPr lang="en-US"/>
        </a:p>
      </dgm:t>
    </dgm:pt>
    <dgm:pt modelId="{18B753B2-A4D3-4487-B710-FFF6E1C2C8E3}" type="pres">
      <dgm:prSet presAssocID="{EE950F19-23E6-4BB5-AF79-8A14D1CD6C94}" presName="root2" presStyleCnt="0"/>
      <dgm:spPr/>
    </dgm:pt>
    <dgm:pt modelId="{BC9B6F61-73FD-4434-91A6-D0FF80D4A160}" type="pres">
      <dgm:prSet presAssocID="{EE950F19-23E6-4BB5-AF79-8A14D1CD6C94}" presName="LevelTwoTextNode" presStyleLbl="node3" presStyleIdx="2" presStyleCnt="3" custScaleX="51460" custScaleY="45805">
        <dgm:presLayoutVars>
          <dgm:chPref val="3"/>
        </dgm:presLayoutVars>
      </dgm:prSet>
      <dgm:spPr>
        <a:prstGeom prst="rect">
          <a:avLst/>
        </a:prstGeom>
      </dgm:spPr>
      <dgm:t>
        <a:bodyPr/>
        <a:lstStyle/>
        <a:p>
          <a:endParaRPr lang="en-US"/>
        </a:p>
      </dgm:t>
    </dgm:pt>
    <dgm:pt modelId="{7BC39C3E-5926-421E-A5E0-FE2419A2EF60}" type="pres">
      <dgm:prSet presAssocID="{EE950F19-23E6-4BB5-AF79-8A14D1CD6C94}" presName="level3hierChild" presStyleCnt="0"/>
      <dgm:spPr/>
    </dgm:pt>
  </dgm:ptLst>
  <dgm:cxnLst>
    <dgm:cxn modelId="{A6EE0AEA-036F-41FF-BBAE-96162E90EEA2}" type="presOf" srcId="{F29D26B0-22AB-4BD9-AE5F-1678B085CD8B}" destId="{2090FB45-BA52-4D2E-A6AE-FB6645D87954}" srcOrd="1" destOrd="0" presId="urn:microsoft.com/office/officeart/2005/8/layout/hierarchy2"/>
    <dgm:cxn modelId="{51B46241-CB92-45FC-89CD-B1430DBDFCAD}" type="presOf" srcId="{69837936-8CE6-40A3-BD85-DDD01CC2F213}" destId="{8B3530F7-678D-42D9-98BD-40735BE8C2A1}" srcOrd="0" destOrd="0" presId="urn:microsoft.com/office/officeart/2005/8/layout/hierarchy2"/>
    <dgm:cxn modelId="{850A06F1-6553-4778-9039-5C228503A884}" srcId="{92DD5621-083F-46B9-9202-C35471F2C132}" destId="{A83B9C23-E321-42AA-8E38-C515A6F78F1F}" srcOrd="0" destOrd="0" parTransId="{8317D589-EBBF-420B-BBA9-27503FA275E0}" sibTransId="{FF37F51B-CBB7-489E-BC93-627CCB815736}"/>
    <dgm:cxn modelId="{DF251413-95E4-4A61-B9CB-3C3649682231}" type="presOf" srcId="{7F03FD4F-6472-4D2B-AE07-70D6B14CA871}" destId="{67D343B3-B24F-4823-AF1B-2D97B5A915AF}" srcOrd="1" destOrd="0" presId="urn:microsoft.com/office/officeart/2005/8/layout/hierarchy2"/>
    <dgm:cxn modelId="{B47D01E3-9670-4CCB-B2CF-103744AC068A}" type="presOf" srcId="{8317D589-EBBF-420B-BBA9-27503FA275E0}" destId="{3D5C0B9E-9F3F-44D9-A231-9762F5302C23}" srcOrd="1" destOrd="0" presId="urn:microsoft.com/office/officeart/2005/8/layout/hierarchy2"/>
    <dgm:cxn modelId="{27171076-8B72-4799-95C9-4B5D6BCEFCD0}" type="presOf" srcId="{92DD5621-083F-46B9-9202-C35471F2C132}" destId="{78247E41-D5CF-4F27-BBB6-C03EE3D7874D}" srcOrd="0" destOrd="0" presId="urn:microsoft.com/office/officeart/2005/8/layout/hierarchy2"/>
    <dgm:cxn modelId="{A16B9926-1700-4F12-B6C7-6058094ABD8F}" type="presOf" srcId="{2A8B52CA-032B-420E-9AF0-EEB73A312AAC}" destId="{4261D4DA-B2ED-4A62-B493-C356E3408A35}" srcOrd="0" destOrd="0" presId="urn:microsoft.com/office/officeart/2005/8/layout/hierarchy2"/>
    <dgm:cxn modelId="{169CBB20-8803-418D-BBA5-22D41818528E}" srcId="{C0627132-012E-42F1-B558-6835BAD1A0A6}" destId="{2FDEA881-C0DA-4054-9FF9-31E9B2A7C95A}" srcOrd="2" destOrd="0" parTransId="{2A8B52CA-032B-420E-9AF0-EEB73A312AAC}" sibTransId="{9E96383D-D611-4651-860E-14803911173F}"/>
    <dgm:cxn modelId="{12DDB880-B49E-4CA1-9464-C405FBC64118}" type="presOf" srcId="{C0627132-012E-42F1-B558-6835BAD1A0A6}" destId="{BA69F86A-0BFB-4523-BE22-33ACFC07EB3F}" srcOrd="0" destOrd="0" presId="urn:microsoft.com/office/officeart/2005/8/layout/hierarchy2"/>
    <dgm:cxn modelId="{61E1F3AC-A094-47BD-A91A-66E1BBEAEDED}" srcId="{2FDEA881-C0DA-4054-9FF9-31E9B2A7C95A}" destId="{EE950F19-23E6-4BB5-AF79-8A14D1CD6C94}" srcOrd="0" destOrd="0" parTransId="{BBC3AAB7-4BAF-4B38-A253-EBFC3E812FAE}" sibTransId="{F5DC20D8-5C58-4ED5-8533-7969A3D1743A}"/>
    <dgm:cxn modelId="{FC7A0824-B97A-4072-A382-B094D5F0C449}" srcId="{C0627132-012E-42F1-B558-6835BAD1A0A6}" destId="{92DD5621-083F-46B9-9202-C35471F2C132}" srcOrd="1" destOrd="0" parTransId="{F29D26B0-22AB-4BD9-AE5F-1678B085CD8B}" sibTransId="{3FC84AD7-875E-4B30-A8EA-56A45F2FBFC9}"/>
    <dgm:cxn modelId="{7F65FCC7-AC2C-447D-A896-90CFF6E8F893}" type="presOf" srcId="{F29D26B0-22AB-4BD9-AE5F-1678B085CD8B}" destId="{5E19F1A6-EA95-4B7D-9C56-8C988F1983CC}" srcOrd="0" destOrd="0" presId="urn:microsoft.com/office/officeart/2005/8/layout/hierarchy2"/>
    <dgm:cxn modelId="{87E9BE5E-460E-46AC-A29F-5AE762AEBA24}" type="presOf" srcId="{C50FC217-52C9-422C-B1D9-461C6B2F5068}" destId="{F48971A5-CA36-4B4A-B95D-A4D3002B1F24}" srcOrd="0" destOrd="0" presId="urn:microsoft.com/office/officeart/2005/8/layout/hierarchy2"/>
    <dgm:cxn modelId="{F6D1B1FC-6DCA-4322-902E-C2B51AC23C16}" type="presOf" srcId="{BBC3AAB7-4BAF-4B38-A253-EBFC3E812FAE}" destId="{097F7748-77D8-4C3F-9FE2-6FFAAA8E6D01}" srcOrd="1" destOrd="0" presId="urn:microsoft.com/office/officeart/2005/8/layout/hierarchy2"/>
    <dgm:cxn modelId="{01E7A92E-B24E-4704-A435-1441E03FC89E}" srcId="{D8FC330D-7EFE-4F03-897D-3B566EA341B3}" destId="{EAAF0DF6-F955-45BD-9E83-2F933ABCAD46}" srcOrd="0" destOrd="0" parTransId="{69837936-8CE6-40A3-BD85-DDD01CC2F213}" sibTransId="{22659B26-3EC8-47E9-964F-D7EC8B75BD2E}"/>
    <dgm:cxn modelId="{B9F12D92-167E-4DA5-B704-379E7EF43793}" type="presOf" srcId="{EE950F19-23E6-4BB5-AF79-8A14D1CD6C94}" destId="{BC9B6F61-73FD-4434-91A6-D0FF80D4A160}" srcOrd="0" destOrd="0" presId="urn:microsoft.com/office/officeart/2005/8/layout/hierarchy2"/>
    <dgm:cxn modelId="{A274EF2D-7A0E-4CFF-A59D-F3055670C918}" type="presOf" srcId="{EAAF0DF6-F955-45BD-9E83-2F933ABCAD46}" destId="{2F643298-D07B-48D4-98EC-D6D5AB514BC0}" srcOrd="0" destOrd="0" presId="urn:microsoft.com/office/officeart/2005/8/layout/hierarchy2"/>
    <dgm:cxn modelId="{77EFF9B3-A956-44EE-87A0-1A33DE829583}" srcId="{C0627132-012E-42F1-B558-6835BAD1A0A6}" destId="{D8FC330D-7EFE-4F03-897D-3B566EA341B3}" srcOrd="0" destOrd="0" parTransId="{7F03FD4F-6472-4D2B-AE07-70D6B14CA871}" sibTransId="{64D96982-1E92-4609-812D-06A8E3EAE56D}"/>
    <dgm:cxn modelId="{7D8E3873-9EDC-44E1-A751-7EA216195CCA}" type="presOf" srcId="{7F03FD4F-6472-4D2B-AE07-70D6B14CA871}" destId="{8477224E-26B2-4B86-9C73-B09294AC01F6}" srcOrd="0" destOrd="0" presId="urn:microsoft.com/office/officeart/2005/8/layout/hierarchy2"/>
    <dgm:cxn modelId="{E59132E2-026B-406B-813C-E7515B254A81}" type="presOf" srcId="{BBC3AAB7-4BAF-4B38-A253-EBFC3E812FAE}" destId="{BBD9F35F-CED1-40FD-85CF-71C80C20FA5A}" srcOrd="0" destOrd="0" presId="urn:microsoft.com/office/officeart/2005/8/layout/hierarchy2"/>
    <dgm:cxn modelId="{1E5AF11F-AC37-4AA7-8B95-7B66391B7C86}" type="presOf" srcId="{69837936-8CE6-40A3-BD85-DDD01CC2F213}" destId="{FEC6C14A-7889-4048-AF9C-919B79C44D1B}" srcOrd="1" destOrd="0" presId="urn:microsoft.com/office/officeart/2005/8/layout/hierarchy2"/>
    <dgm:cxn modelId="{12509068-A866-4ECB-87A6-F781E73CBE4D}" type="presOf" srcId="{2FDEA881-C0DA-4054-9FF9-31E9B2A7C95A}" destId="{0642DE1E-2393-43E1-B47C-16332F8AD59B}" srcOrd="0" destOrd="0" presId="urn:microsoft.com/office/officeart/2005/8/layout/hierarchy2"/>
    <dgm:cxn modelId="{0680C47D-307D-43FB-AD48-64629B0F6813}" type="presOf" srcId="{2A8B52CA-032B-420E-9AF0-EEB73A312AAC}" destId="{42503059-3D83-4558-BBCC-DC79F030F731}" srcOrd="1" destOrd="0" presId="urn:microsoft.com/office/officeart/2005/8/layout/hierarchy2"/>
    <dgm:cxn modelId="{219483A1-B35D-4E7E-AAD5-43D4E4840B91}" srcId="{C50FC217-52C9-422C-B1D9-461C6B2F5068}" destId="{C0627132-012E-42F1-B558-6835BAD1A0A6}" srcOrd="0" destOrd="0" parTransId="{2D9A8277-7E46-494E-8CFF-A7F5682C44FA}" sibTransId="{43F4BF05-DB38-41DF-89A4-5E07D9B8AEDD}"/>
    <dgm:cxn modelId="{65F9DA36-3900-421B-AC34-B8DCAC262795}" type="presOf" srcId="{D8FC330D-7EFE-4F03-897D-3B566EA341B3}" destId="{CDF12FC4-7D32-4D7E-82C3-04041146CEF6}" srcOrd="0" destOrd="0" presId="urn:microsoft.com/office/officeart/2005/8/layout/hierarchy2"/>
    <dgm:cxn modelId="{49A8677D-D116-4474-9C4B-123C6762F1A2}" type="presOf" srcId="{A83B9C23-E321-42AA-8E38-C515A6F78F1F}" destId="{53FDA3FD-266C-408B-939B-2339E3E3D011}" srcOrd="0" destOrd="0" presId="urn:microsoft.com/office/officeart/2005/8/layout/hierarchy2"/>
    <dgm:cxn modelId="{BBCA35FC-765D-42BE-85E6-62AB7637083B}" type="presOf" srcId="{8317D589-EBBF-420B-BBA9-27503FA275E0}" destId="{D9579283-EABA-4AE6-A6DD-C2001133EF83}" srcOrd="0" destOrd="0" presId="urn:microsoft.com/office/officeart/2005/8/layout/hierarchy2"/>
    <dgm:cxn modelId="{7230862C-232F-43DA-A90A-06094685CEAD}" type="presParOf" srcId="{F48971A5-CA36-4B4A-B95D-A4D3002B1F24}" destId="{B0F476E2-3B97-4E3E-8D94-68F66BEF78CD}" srcOrd="0" destOrd="0" presId="urn:microsoft.com/office/officeart/2005/8/layout/hierarchy2"/>
    <dgm:cxn modelId="{EBEA16E1-844D-4218-86CD-A7FD871B78F6}" type="presParOf" srcId="{B0F476E2-3B97-4E3E-8D94-68F66BEF78CD}" destId="{BA69F86A-0BFB-4523-BE22-33ACFC07EB3F}" srcOrd="0" destOrd="0" presId="urn:microsoft.com/office/officeart/2005/8/layout/hierarchy2"/>
    <dgm:cxn modelId="{E97B9C94-273F-4975-888E-0B1171495EAF}" type="presParOf" srcId="{B0F476E2-3B97-4E3E-8D94-68F66BEF78CD}" destId="{DAC50883-6D5E-4ACC-BDAC-D4C189F4A95B}" srcOrd="1" destOrd="0" presId="urn:microsoft.com/office/officeart/2005/8/layout/hierarchy2"/>
    <dgm:cxn modelId="{079AF6A1-7889-4186-8006-1F8823DB8DAB}" type="presParOf" srcId="{DAC50883-6D5E-4ACC-BDAC-D4C189F4A95B}" destId="{8477224E-26B2-4B86-9C73-B09294AC01F6}" srcOrd="0" destOrd="0" presId="urn:microsoft.com/office/officeart/2005/8/layout/hierarchy2"/>
    <dgm:cxn modelId="{D43D6E18-DA06-4B0A-AA21-DF94C6A92952}" type="presParOf" srcId="{8477224E-26B2-4B86-9C73-B09294AC01F6}" destId="{67D343B3-B24F-4823-AF1B-2D97B5A915AF}" srcOrd="0" destOrd="0" presId="urn:microsoft.com/office/officeart/2005/8/layout/hierarchy2"/>
    <dgm:cxn modelId="{83D8CA14-BBBE-4A67-B497-4FFB13036041}" type="presParOf" srcId="{DAC50883-6D5E-4ACC-BDAC-D4C189F4A95B}" destId="{755E9610-6135-41F2-8DFE-2BD9A21F10F3}" srcOrd="1" destOrd="0" presId="urn:microsoft.com/office/officeart/2005/8/layout/hierarchy2"/>
    <dgm:cxn modelId="{8108ED41-CACB-453C-AC95-C5DFAE7899CF}" type="presParOf" srcId="{755E9610-6135-41F2-8DFE-2BD9A21F10F3}" destId="{CDF12FC4-7D32-4D7E-82C3-04041146CEF6}" srcOrd="0" destOrd="0" presId="urn:microsoft.com/office/officeart/2005/8/layout/hierarchy2"/>
    <dgm:cxn modelId="{4C58FC72-33A1-45F4-9F27-A36A9FCD3827}" type="presParOf" srcId="{755E9610-6135-41F2-8DFE-2BD9A21F10F3}" destId="{F865B6DA-1C7D-48B8-8463-79EA45F9B2A9}" srcOrd="1" destOrd="0" presId="urn:microsoft.com/office/officeart/2005/8/layout/hierarchy2"/>
    <dgm:cxn modelId="{206B26EA-58A0-4910-A55B-1766E2F7B2B5}" type="presParOf" srcId="{F865B6DA-1C7D-48B8-8463-79EA45F9B2A9}" destId="{8B3530F7-678D-42D9-98BD-40735BE8C2A1}" srcOrd="0" destOrd="0" presId="urn:microsoft.com/office/officeart/2005/8/layout/hierarchy2"/>
    <dgm:cxn modelId="{F5105E8C-E970-4D61-93FB-B27F606BC5C3}" type="presParOf" srcId="{8B3530F7-678D-42D9-98BD-40735BE8C2A1}" destId="{FEC6C14A-7889-4048-AF9C-919B79C44D1B}" srcOrd="0" destOrd="0" presId="urn:microsoft.com/office/officeart/2005/8/layout/hierarchy2"/>
    <dgm:cxn modelId="{E06A474C-7877-40D4-BAFA-5F1DB2E236FA}" type="presParOf" srcId="{F865B6DA-1C7D-48B8-8463-79EA45F9B2A9}" destId="{F7E64C52-44F8-4B82-A864-040E16C90701}" srcOrd="1" destOrd="0" presId="urn:microsoft.com/office/officeart/2005/8/layout/hierarchy2"/>
    <dgm:cxn modelId="{90F59AE2-DD02-4378-9254-4A3F9525A6DA}" type="presParOf" srcId="{F7E64C52-44F8-4B82-A864-040E16C90701}" destId="{2F643298-D07B-48D4-98EC-D6D5AB514BC0}" srcOrd="0" destOrd="0" presId="urn:microsoft.com/office/officeart/2005/8/layout/hierarchy2"/>
    <dgm:cxn modelId="{33567D02-2228-417A-A7B9-C058EF85D484}" type="presParOf" srcId="{F7E64C52-44F8-4B82-A864-040E16C90701}" destId="{93C66E9B-4EEC-43B9-9C41-52FFFD07B145}" srcOrd="1" destOrd="0" presId="urn:microsoft.com/office/officeart/2005/8/layout/hierarchy2"/>
    <dgm:cxn modelId="{43C204BD-CF47-49D6-907B-D98B1580BB50}" type="presParOf" srcId="{DAC50883-6D5E-4ACC-BDAC-D4C189F4A95B}" destId="{5E19F1A6-EA95-4B7D-9C56-8C988F1983CC}" srcOrd="2" destOrd="0" presId="urn:microsoft.com/office/officeart/2005/8/layout/hierarchy2"/>
    <dgm:cxn modelId="{B5D7485E-08EE-40B2-BF6C-CE1096E008F4}" type="presParOf" srcId="{5E19F1A6-EA95-4B7D-9C56-8C988F1983CC}" destId="{2090FB45-BA52-4D2E-A6AE-FB6645D87954}" srcOrd="0" destOrd="0" presId="urn:microsoft.com/office/officeart/2005/8/layout/hierarchy2"/>
    <dgm:cxn modelId="{B9DA5BB0-296E-4B2E-96E2-C93EC5643C64}" type="presParOf" srcId="{DAC50883-6D5E-4ACC-BDAC-D4C189F4A95B}" destId="{CBB5830D-0E5A-4EC7-A08A-C3C6F3CB75F4}" srcOrd="3" destOrd="0" presId="urn:microsoft.com/office/officeart/2005/8/layout/hierarchy2"/>
    <dgm:cxn modelId="{3F6BD358-688F-44C1-B1DA-78D15895A909}" type="presParOf" srcId="{CBB5830D-0E5A-4EC7-A08A-C3C6F3CB75F4}" destId="{78247E41-D5CF-4F27-BBB6-C03EE3D7874D}" srcOrd="0" destOrd="0" presId="urn:microsoft.com/office/officeart/2005/8/layout/hierarchy2"/>
    <dgm:cxn modelId="{39251781-FFE9-4612-B3A9-DA783F858867}" type="presParOf" srcId="{CBB5830D-0E5A-4EC7-A08A-C3C6F3CB75F4}" destId="{9D659304-71F4-4F89-9F47-0AA8E15893A4}" srcOrd="1" destOrd="0" presId="urn:microsoft.com/office/officeart/2005/8/layout/hierarchy2"/>
    <dgm:cxn modelId="{9187C793-413D-4C67-A0B4-11A1493B9199}" type="presParOf" srcId="{9D659304-71F4-4F89-9F47-0AA8E15893A4}" destId="{D9579283-EABA-4AE6-A6DD-C2001133EF83}" srcOrd="0" destOrd="0" presId="urn:microsoft.com/office/officeart/2005/8/layout/hierarchy2"/>
    <dgm:cxn modelId="{41DC89BE-7450-4E15-9853-FA16A162CFBC}" type="presParOf" srcId="{D9579283-EABA-4AE6-A6DD-C2001133EF83}" destId="{3D5C0B9E-9F3F-44D9-A231-9762F5302C23}" srcOrd="0" destOrd="0" presId="urn:microsoft.com/office/officeart/2005/8/layout/hierarchy2"/>
    <dgm:cxn modelId="{2F04CF30-2ECB-4C0D-9178-C3924455765F}" type="presParOf" srcId="{9D659304-71F4-4F89-9F47-0AA8E15893A4}" destId="{7A9D50B7-E6C3-4F30-9F4B-DFBE6D35E7A5}" srcOrd="1" destOrd="0" presId="urn:microsoft.com/office/officeart/2005/8/layout/hierarchy2"/>
    <dgm:cxn modelId="{9449D115-0916-48D2-9690-D55DD11B1B52}" type="presParOf" srcId="{7A9D50B7-E6C3-4F30-9F4B-DFBE6D35E7A5}" destId="{53FDA3FD-266C-408B-939B-2339E3E3D011}" srcOrd="0" destOrd="0" presId="urn:microsoft.com/office/officeart/2005/8/layout/hierarchy2"/>
    <dgm:cxn modelId="{37298E78-DB4B-451A-94BD-BE0DC30E8D70}" type="presParOf" srcId="{7A9D50B7-E6C3-4F30-9F4B-DFBE6D35E7A5}" destId="{51008A07-35A2-40EF-957B-BA638C76D9F9}" srcOrd="1" destOrd="0" presId="urn:microsoft.com/office/officeart/2005/8/layout/hierarchy2"/>
    <dgm:cxn modelId="{E28A6CFE-A248-4447-AAA9-179B81D46E44}" type="presParOf" srcId="{DAC50883-6D5E-4ACC-BDAC-D4C189F4A95B}" destId="{4261D4DA-B2ED-4A62-B493-C356E3408A35}" srcOrd="4" destOrd="0" presId="urn:microsoft.com/office/officeart/2005/8/layout/hierarchy2"/>
    <dgm:cxn modelId="{FED7647D-9281-456E-913A-B5529E0BB95F}" type="presParOf" srcId="{4261D4DA-B2ED-4A62-B493-C356E3408A35}" destId="{42503059-3D83-4558-BBCC-DC79F030F731}" srcOrd="0" destOrd="0" presId="urn:microsoft.com/office/officeart/2005/8/layout/hierarchy2"/>
    <dgm:cxn modelId="{2F335B1A-7E60-4A27-8676-217895E8A182}" type="presParOf" srcId="{DAC50883-6D5E-4ACC-BDAC-D4C189F4A95B}" destId="{79BDDEB5-2EBA-4C03-8381-D872C5873999}" srcOrd="5" destOrd="0" presId="urn:microsoft.com/office/officeart/2005/8/layout/hierarchy2"/>
    <dgm:cxn modelId="{BA74D6CA-2DBA-40F5-A7A1-9F616282C76A}" type="presParOf" srcId="{79BDDEB5-2EBA-4C03-8381-D872C5873999}" destId="{0642DE1E-2393-43E1-B47C-16332F8AD59B}" srcOrd="0" destOrd="0" presId="urn:microsoft.com/office/officeart/2005/8/layout/hierarchy2"/>
    <dgm:cxn modelId="{AA9E6486-E6B8-49FA-88B7-3103515595D6}" type="presParOf" srcId="{79BDDEB5-2EBA-4C03-8381-D872C5873999}" destId="{7FA2434A-3F4D-4133-AC17-B3403BBEF399}" srcOrd="1" destOrd="0" presId="urn:microsoft.com/office/officeart/2005/8/layout/hierarchy2"/>
    <dgm:cxn modelId="{E617AF92-B053-47FD-B442-2E3075133239}" type="presParOf" srcId="{7FA2434A-3F4D-4133-AC17-B3403BBEF399}" destId="{BBD9F35F-CED1-40FD-85CF-71C80C20FA5A}" srcOrd="0" destOrd="0" presId="urn:microsoft.com/office/officeart/2005/8/layout/hierarchy2"/>
    <dgm:cxn modelId="{D41CF08D-ECBE-47CE-BF4B-00C02B9E499B}" type="presParOf" srcId="{BBD9F35F-CED1-40FD-85CF-71C80C20FA5A}" destId="{097F7748-77D8-4C3F-9FE2-6FFAAA8E6D01}" srcOrd="0" destOrd="0" presId="urn:microsoft.com/office/officeart/2005/8/layout/hierarchy2"/>
    <dgm:cxn modelId="{77DCB547-8159-4374-AFB4-CD8D4E26F224}" type="presParOf" srcId="{7FA2434A-3F4D-4133-AC17-B3403BBEF399}" destId="{18B753B2-A4D3-4487-B710-FFF6E1C2C8E3}" srcOrd="1" destOrd="0" presId="urn:microsoft.com/office/officeart/2005/8/layout/hierarchy2"/>
    <dgm:cxn modelId="{C6F54793-45B4-41E1-BF7B-D36EFFEBDBC7}" type="presParOf" srcId="{18B753B2-A4D3-4487-B710-FFF6E1C2C8E3}" destId="{BC9B6F61-73FD-4434-91A6-D0FF80D4A160}" srcOrd="0" destOrd="0" presId="urn:microsoft.com/office/officeart/2005/8/layout/hierarchy2"/>
    <dgm:cxn modelId="{0B6073B9-ABC5-4869-AD25-5F590A9017DF}" type="presParOf" srcId="{18B753B2-A4D3-4487-B710-FFF6E1C2C8E3}" destId="{7BC39C3E-5926-421E-A5E0-FE2419A2EF60}" srcOrd="1" destOrd="0" presId="urn:microsoft.com/office/officeart/2005/8/layout/hierarchy2"/>
  </dgm:cxnLst>
  <dgm:bg>
    <a:noFill/>
  </dgm:bg>
  <dgm:whole>
    <a:ln w="9525" cap="flat" cmpd="sng" algn="ctr">
      <a:noFill/>
      <a:prstDash val="solid"/>
      <a:bevel/>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9F86A-0BFB-4523-BE22-33ACFC07EB3F}">
      <dsp:nvSpPr>
        <dsp:cNvPr id="0" name=""/>
        <dsp:cNvSpPr/>
      </dsp:nvSpPr>
      <dsp:spPr>
        <a:xfrm>
          <a:off x="459098" y="585130"/>
          <a:ext cx="1347500" cy="429939"/>
        </a:xfrm>
        <a:prstGeom prst="rect">
          <a:avLst/>
        </a:prstGeom>
        <a:solidFill>
          <a:schemeClr val="lt1"/>
        </a:solidFill>
        <a:ln w="25400" cap="flat" cmpd="sng" algn="ctr">
          <a:solidFill>
            <a:srgbClr val="00B050"/>
          </a:solid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0" kern="1200" dirty="0" smtClean="0">
              <a:ln>
                <a:solidFill>
                  <a:schemeClr val="tx1"/>
                </a:solidFill>
              </a:ln>
              <a:solidFill>
                <a:schemeClr val="tx1"/>
              </a:solidFill>
              <a:effectLst/>
              <a:latin typeface="+mn-lt"/>
            </a:rPr>
            <a:t>CRP </a:t>
          </a:r>
          <a:r>
            <a:rPr lang="en-US" sz="1600" b="0" kern="1200" dirty="0">
              <a:ln>
                <a:solidFill>
                  <a:schemeClr val="tx1"/>
                </a:solidFill>
              </a:ln>
              <a:solidFill>
                <a:schemeClr val="tx1"/>
              </a:solidFill>
              <a:effectLst/>
              <a:latin typeface="+mn-lt"/>
            </a:rPr>
            <a:t>grassland</a:t>
          </a:r>
        </a:p>
      </dsp:txBody>
      <dsp:txXfrm>
        <a:off x="459098" y="585130"/>
        <a:ext cx="1347500" cy="429939"/>
      </dsp:txXfrm>
    </dsp:sp>
    <dsp:sp modelId="{8477224E-26B2-4B86-9C73-B09294AC01F6}">
      <dsp:nvSpPr>
        <dsp:cNvPr id="0" name=""/>
        <dsp:cNvSpPr/>
      </dsp:nvSpPr>
      <dsp:spPr>
        <a:xfrm rot="17875210">
          <a:off x="1632073" y="456449"/>
          <a:ext cx="656408" cy="107297"/>
        </a:xfrm>
        <a:custGeom>
          <a:avLst/>
          <a:gdLst/>
          <a:ahLst/>
          <a:cxnLst/>
          <a:rect l="0" t="0" r="0" b="0"/>
          <a:pathLst>
            <a:path>
              <a:moveTo>
                <a:pt x="0" y="53648"/>
              </a:moveTo>
              <a:lnTo>
                <a:pt x="656408"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943867" y="493688"/>
        <a:ext cx="32820" cy="32820"/>
      </dsp:txXfrm>
    </dsp:sp>
    <dsp:sp modelId="{CDF12FC4-7D32-4D7E-82C3-04041146CEF6}">
      <dsp:nvSpPr>
        <dsp:cNvPr id="0" name=""/>
        <dsp:cNvSpPr/>
      </dsp:nvSpPr>
      <dsp:spPr>
        <a:xfrm>
          <a:off x="2113956" y="1635"/>
          <a:ext cx="960093" cy="436922"/>
        </a:xfrm>
        <a:prstGeom prst="rect">
          <a:avLst/>
        </a:prstGeom>
        <a:solidFill>
          <a:srgbClr val="0066FF">
            <a:alpha val="76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rPr>
            <a:t>Soybean</a:t>
          </a:r>
        </a:p>
      </dsp:txBody>
      <dsp:txXfrm>
        <a:off x="2113956" y="1635"/>
        <a:ext cx="960093" cy="436922"/>
      </dsp:txXfrm>
    </dsp:sp>
    <dsp:sp modelId="{8B3530F7-678D-42D9-98BD-40735BE8C2A1}">
      <dsp:nvSpPr>
        <dsp:cNvPr id="0" name=""/>
        <dsp:cNvSpPr/>
      </dsp:nvSpPr>
      <dsp:spPr>
        <a:xfrm>
          <a:off x="3074050" y="166447"/>
          <a:ext cx="763099" cy="107297"/>
        </a:xfrm>
        <a:custGeom>
          <a:avLst/>
          <a:gdLst/>
          <a:ahLst/>
          <a:cxnLst/>
          <a:rect l="0" t="0" r="0" b="0"/>
          <a:pathLst>
            <a:path>
              <a:moveTo>
                <a:pt x="0" y="53648"/>
              </a:moveTo>
              <a:lnTo>
                <a:pt x="763099"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36522" y="201019"/>
        <a:ext cx="38154" cy="38154"/>
      </dsp:txXfrm>
    </dsp:sp>
    <dsp:sp modelId="{2F643298-D07B-48D4-98EC-D6D5AB514BC0}">
      <dsp:nvSpPr>
        <dsp:cNvPr id="0" name=""/>
        <dsp:cNvSpPr/>
      </dsp:nvSpPr>
      <dsp:spPr>
        <a:xfrm>
          <a:off x="3837149" y="1635"/>
          <a:ext cx="960093" cy="436922"/>
        </a:xfrm>
        <a:prstGeom prst="rect">
          <a:avLst/>
        </a:prstGeom>
        <a:solidFill>
          <a:srgbClr val="0066FF">
            <a:alpha val="76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rPr>
            <a:t>Corn</a:t>
          </a:r>
        </a:p>
      </dsp:txBody>
      <dsp:txXfrm>
        <a:off x="3837149" y="1635"/>
        <a:ext cx="960093" cy="436922"/>
      </dsp:txXfrm>
    </dsp:sp>
    <dsp:sp modelId="{5E19F1A6-EA95-4B7D-9C56-8C988F1983CC}">
      <dsp:nvSpPr>
        <dsp:cNvPr id="0" name=""/>
        <dsp:cNvSpPr/>
      </dsp:nvSpPr>
      <dsp:spPr>
        <a:xfrm>
          <a:off x="1806599" y="746451"/>
          <a:ext cx="307357" cy="107297"/>
        </a:xfrm>
        <a:custGeom>
          <a:avLst/>
          <a:gdLst/>
          <a:ahLst/>
          <a:cxnLst/>
          <a:rect l="0" t="0" r="0" b="0"/>
          <a:pathLst>
            <a:path>
              <a:moveTo>
                <a:pt x="0" y="53648"/>
              </a:moveTo>
              <a:lnTo>
                <a:pt x="307357"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952593" y="792416"/>
        <a:ext cx="15367" cy="15367"/>
      </dsp:txXfrm>
    </dsp:sp>
    <dsp:sp modelId="{78247E41-D5CF-4F27-BBB6-C03EE3D7874D}">
      <dsp:nvSpPr>
        <dsp:cNvPr id="0" name=""/>
        <dsp:cNvSpPr/>
      </dsp:nvSpPr>
      <dsp:spPr>
        <a:xfrm>
          <a:off x="2113956" y="581638"/>
          <a:ext cx="960093" cy="436922"/>
        </a:xfrm>
        <a:prstGeom prst="rect">
          <a:avLst/>
        </a:prstGeom>
        <a:solidFill>
          <a:srgbClr val="007E39">
            <a:alpha val="77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Soybean</a:t>
          </a:r>
          <a:endParaRPr lang="en-US" sz="1400" b="1" kern="1200" dirty="0">
            <a:solidFill>
              <a:schemeClr val="bg1"/>
            </a:solidFill>
            <a:latin typeface="+mn-lt"/>
          </a:endParaRPr>
        </a:p>
      </dsp:txBody>
      <dsp:txXfrm>
        <a:off x="2113956" y="581638"/>
        <a:ext cx="960093" cy="436922"/>
      </dsp:txXfrm>
    </dsp:sp>
    <dsp:sp modelId="{D9579283-EABA-4AE6-A6DD-C2001133EF83}">
      <dsp:nvSpPr>
        <dsp:cNvPr id="0" name=""/>
        <dsp:cNvSpPr/>
      </dsp:nvSpPr>
      <dsp:spPr>
        <a:xfrm>
          <a:off x="3074050" y="746451"/>
          <a:ext cx="763099" cy="107297"/>
        </a:xfrm>
        <a:custGeom>
          <a:avLst/>
          <a:gdLst/>
          <a:ahLst/>
          <a:cxnLst/>
          <a:rect l="0" t="0" r="0" b="0"/>
          <a:pathLst>
            <a:path>
              <a:moveTo>
                <a:pt x="0" y="53648"/>
              </a:moveTo>
              <a:lnTo>
                <a:pt x="763099"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36522" y="781022"/>
        <a:ext cx="38154" cy="38154"/>
      </dsp:txXfrm>
    </dsp:sp>
    <dsp:sp modelId="{53FDA3FD-266C-408B-939B-2339E3E3D011}">
      <dsp:nvSpPr>
        <dsp:cNvPr id="0" name=""/>
        <dsp:cNvSpPr/>
      </dsp:nvSpPr>
      <dsp:spPr>
        <a:xfrm>
          <a:off x="3837149" y="581638"/>
          <a:ext cx="960093" cy="436922"/>
        </a:xfrm>
        <a:prstGeom prst="rect">
          <a:avLst/>
        </a:prstGeom>
        <a:solidFill>
          <a:srgbClr val="007E39">
            <a:alpha val="77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Mixed prairie + oat</a:t>
          </a:r>
          <a:endParaRPr lang="en-US" sz="1400" b="1" kern="1200" dirty="0">
            <a:solidFill>
              <a:schemeClr val="bg1"/>
            </a:solidFill>
            <a:latin typeface="+mn-lt"/>
          </a:endParaRPr>
        </a:p>
      </dsp:txBody>
      <dsp:txXfrm>
        <a:off x="3837149" y="581638"/>
        <a:ext cx="960093" cy="436922"/>
      </dsp:txXfrm>
    </dsp:sp>
    <dsp:sp modelId="{4261D4DA-B2ED-4A62-B493-C356E3408A35}">
      <dsp:nvSpPr>
        <dsp:cNvPr id="0" name=""/>
        <dsp:cNvSpPr/>
      </dsp:nvSpPr>
      <dsp:spPr>
        <a:xfrm rot="3724790">
          <a:off x="1632073" y="1036452"/>
          <a:ext cx="656408" cy="107297"/>
        </a:xfrm>
        <a:custGeom>
          <a:avLst/>
          <a:gdLst/>
          <a:ahLst/>
          <a:cxnLst/>
          <a:rect l="0" t="0" r="0" b="0"/>
          <a:pathLst>
            <a:path>
              <a:moveTo>
                <a:pt x="0" y="53648"/>
              </a:moveTo>
              <a:lnTo>
                <a:pt x="656408"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943867" y="1073691"/>
        <a:ext cx="32820" cy="32820"/>
      </dsp:txXfrm>
    </dsp:sp>
    <dsp:sp modelId="{0642DE1E-2393-43E1-B47C-16332F8AD59B}">
      <dsp:nvSpPr>
        <dsp:cNvPr id="0" name=""/>
        <dsp:cNvSpPr/>
      </dsp:nvSpPr>
      <dsp:spPr>
        <a:xfrm>
          <a:off x="2113956" y="1161642"/>
          <a:ext cx="936914" cy="436922"/>
        </a:xfrm>
        <a:prstGeom prst="rect">
          <a:avLst/>
        </a:prstGeom>
        <a:solidFill>
          <a:schemeClr val="bg1">
            <a:lumMod val="50000"/>
            <a:alpha val="77000"/>
          </a:scheme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Soybean</a:t>
          </a:r>
          <a:endParaRPr lang="en-US" sz="1400" b="1" kern="1200" dirty="0">
            <a:solidFill>
              <a:schemeClr val="bg1"/>
            </a:solidFill>
            <a:latin typeface="+mn-lt"/>
          </a:endParaRPr>
        </a:p>
      </dsp:txBody>
      <dsp:txXfrm>
        <a:off x="2113956" y="1161642"/>
        <a:ext cx="936914" cy="436922"/>
      </dsp:txXfrm>
    </dsp:sp>
    <dsp:sp modelId="{BBD9F35F-CED1-40FD-85CF-71C80C20FA5A}">
      <dsp:nvSpPr>
        <dsp:cNvPr id="0" name=""/>
        <dsp:cNvSpPr/>
      </dsp:nvSpPr>
      <dsp:spPr>
        <a:xfrm>
          <a:off x="3050870" y="1326454"/>
          <a:ext cx="763099" cy="107297"/>
        </a:xfrm>
        <a:custGeom>
          <a:avLst/>
          <a:gdLst/>
          <a:ahLst/>
          <a:cxnLst/>
          <a:rect l="0" t="0" r="0" b="0"/>
          <a:pathLst>
            <a:path>
              <a:moveTo>
                <a:pt x="0" y="53648"/>
              </a:moveTo>
              <a:lnTo>
                <a:pt x="763099"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13343" y="1361025"/>
        <a:ext cx="38154" cy="38154"/>
      </dsp:txXfrm>
    </dsp:sp>
    <dsp:sp modelId="{BC9B6F61-73FD-4434-91A6-D0FF80D4A160}">
      <dsp:nvSpPr>
        <dsp:cNvPr id="0" name=""/>
        <dsp:cNvSpPr/>
      </dsp:nvSpPr>
      <dsp:spPr>
        <a:xfrm>
          <a:off x="3813970" y="1161642"/>
          <a:ext cx="981727" cy="436922"/>
        </a:xfrm>
        <a:prstGeom prst="rect">
          <a:avLst/>
        </a:prstGeom>
        <a:solidFill>
          <a:schemeClr val="bg1">
            <a:lumMod val="50000"/>
            <a:alpha val="77000"/>
          </a:scheme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Switchgrass + oat</a:t>
          </a:r>
          <a:endParaRPr lang="en-US" sz="1400" b="1" kern="1200" dirty="0">
            <a:solidFill>
              <a:schemeClr val="bg1"/>
            </a:solidFill>
            <a:latin typeface="+mn-lt"/>
          </a:endParaRPr>
        </a:p>
      </dsp:txBody>
      <dsp:txXfrm>
        <a:off x="3813970" y="1161642"/>
        <a:ext cx="981727" cy="436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9F86A-0BFB-4523-BE22-33ACFC07EB3F}">
      <dsp:nvSpPr>
        <dsp:cNvPr id="0" name=""/>
        <dsp:cNvSpPr/>
      </dsp:nvSpPr>
      <dsp:spPr>
        <a:xfrm>
          <a:off x="762627" y="457196"/>
          <a:ext cx="1273842" cy="685807"/>
        </a:xfrm>
        <a:prstGeom prst="rect">
          <a:avLst/>
        </a:prstGeom>
        <a:solidFill>
          <a:schemeClr val="lt1"/>
        </a:solidFill>
        <a:ln w="25400" cap="flat" cmpd="sng" algn="ctr">
          <a:solidFill>
            <a:srgbClr val="00B050"/>
          </a:solid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0" kern="1200" dirty="0" smtClean="0">
              <a:ln>
                <a:solidFill>
                  <a:schemeClr val="tx1"/>
                </a:solidFill>
              </a:ln>
              <a:solidFill>
                <a:schemeClr val="tx1"/>
              </a:solidFill>
              <a:effectLst/>
              <a:latin typeface="+mn-lt"/>
            </a:rPr>
            <a:t>Corn/soybean rotation</a:t>
          </a:r>
          <a:endParaRPr lang="en-US" sz="1600" b="0" kern="1200" dirty="0">
            <a:ln>
              <a:solidFill>
                <a:schemeClr val="tx1"/>
              </a:solidFill>
            </a:ln>
            <a:solidFill>
              <a:schemeClr val="tx1"/>
            </a:solidFill>
            <a:effectLst/>
            <a:latin typeface="+mn-lt"/>
          </a:endParaRPr>
        </a:p>
      </dsp:txBody>
      <dsp:txXfrm>
        <a:off x="762627" y="457196"/>
        <a:ext cx="1273842" cy="685807"/>
      </dsp:txXfrm>
    </dsp:sp>
    <dsp:sp modelId="{8477224E-26B2-4B86-9C73-B09294AC01F6}">
      <dsp:nvSpPr>
        <dsp:cNvPr id="0" name=""/>
        <dsp:cNvSpPr/>
      </dsp:nvSpPr>
      <dsp:spPr>
        <a:xfrm rot="17875210">
          <a:off x="1861944" y="456449"/>
          <a:ext cx="656408" cy="107297"/>
        </a:xfrm>
        <a:custGeom>
          <a:avLst/>
          <a:gdLst/>
          <a:ahLst/>
          <a:cxnLst/>
          <a:rect l="0" t="0" r="0" b="0"/>
          <a:pathLst>
            <a:path>
              <a:moveTo>
                <a:pt x="0" y="53648"/>
              </a:moveTo>
              <a:lnTo>
                <a:pt x="656408"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73738" y="493688"/>
        <a:ext cx="32820" cy="32820"/>
      </dsp:txXfrm>
    </dsp:sp>
    <dsp:sp modelId="{CDF12FC4-7D32-4D7E-82C3-04041146CEF6}">
      <dsp:nvSpPr>
        <dsp:cNvPr id="0" name=""/>
        <dsp:cNvSpPr/>
      </dsp:nvSpPr>
      <dsp:spPr>
        <a:xfrm>
          <a:off x="2343827" y="1635"/>
          <a:ext cx="960093" cy="436922"/>
        </a:xfrm>
        <a:prstGeom prst="rect">
          <a:avLst/>
        </a:prstGeom>
        <a:solidFill>
          <a:srgbClr val="0066FF">
            <a:alpha val="76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rPr>
            <a:t>Soybean</a:t>
          </a:r>
        </a:p>
      </dsp:txBody>
      <dsp:txXfrm>
        <a:off x="2343827" y="1635"/>
        <a:ext cx="960093" cy="436922"/>
      </dsp:txXfrm>
    </dsp:sp>
    <dsp:sp modelId="{8B3530F7-678D-42D9-98BD-40735BE8C2A1}">
      <dsp:nvSpPr>
        <dsp:cNvPr id="0" name=""/>
        <dsp:cNvSpPr/>
      </dsp:nvSpPr>
      <dsp:spPr>
        <a:xfrm>
          <a:off x="3303921" y="166447"/>
          <a:ext cx="763099" cy="107297"/>
        </a:xfrm>
        <a:custGeom>
          <a:avLst/>
          <a:gdLst/>
          <a:ahLst/>
          <a:cxnLst/>
          <a:rect l="0" t="0" r="0" b="0"/>
          <a:pathLst>
            <a:path>
              <a:moveTo>
                <a:pt x="0" y="53648"/>
              </a:moveTo>
              <a:lnTo>
                <a:pt x="763099"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666393" y="201019"/>
        <a:ext cx="38154" cy="38154"/>
      </dsp:txXfrm>
    </dsp:sp>
    <dsp:sp modelId="{2F643298-D07B-48D4-98EC-D6D5AB514BC0}">
      <dsp:nvSpPr>
        <dsp:cNvPr id="0" name=""/>
        <dsp:cNvSpPr/>
      </dsp:nvSpPr>
      <dsp:spPr>
        <a:xfrm>
          <a:off x="4067020" y="1635"/>
          <a:ext cx="960093" cy="436922"/>
        </a:xfrm>
        <a:prstGeom prst="rect">
          <a:avLst/>
        </a:prstGeom>
        <a:solidFill>
          <a:srgbClr val="0066FF">
            <a:alpha val="76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rPr>
            <a:t>Corn</a:t>
          </a:r>
        </a:p>
      </dsp:txBody>
      <dsp:txXfrm>
        <a:off x="4067020" y="1635"/>
        <a:ext cx="960093" cy="436922"/>
      </dsp:txXfrm>
    </dsp:sp>
    <dsp:sp modelId="{5E19F1A6-EA95-4B7D-9C56-8C988F1983CC}">
      <dsp:nvSpPr>
        <dsp:cNvPr id="0" name=""/>
        <dsp:cNvSpPr/>
      </dsp:nvSpPr>
      <dsp:spPr>
        <a:xfrm>
          <a:off x="2036469" y="746451"/>
          <a:ext cx="334180" cy="107297"/>
        </a:xfrm>
        <a:custGeom>
          <a:avLst/>
          <a:gdLst/>
          <a:ahLst/>
          <a:cxnLst/>
          <a:rect l="0" t="0" r="0" b="0"/>
          <a:pathLst>
            <a:path>
              <a:moveTo>
                <a:pt x="0" y="53648"/>
              </a:moveTo>
              <a:lnTo>
                <a:pt x="334180"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5205" y="791745"/>
        <a:ext cx="16709" cy="16709"/>
      </dsp:txXfrm>
    </dsp:sp>
    <dsp:sp modelId="{78247E41-D5CF-4F27-BBB6-C03EE3D7874D}">
      <dsp:nvSpPr>
        <dsp:cNvPr id="0" name=""/>
        <dsp:cNvSpPr/>
      </dsp:nvSpPr>
      <dsp:spPr>
        <a:xfrm>
          <a:off x="2370650" y="581638"/>
          <a:ext cx="960093" cy="436922"/>
        </a:xfrm>
        <a:prstGeom prst="rect">
          <a:avLst/>
        </a:prstGeom>
        <a:solidFill>
          <a:srgbClr val="007E39">
            <a:alpha val="77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Soybean</a:t>
          </a:r>
          <a:endParaRPr lang="en-US" sz="1400" b="1" kern="1200" dirty="0">
            <a:solidFill>
              <a:schemeClr val="bg1"/>
            </a:solidFill>
            <a:latin typeface="+mn-lt"/>
          </a:endParaRPr>
        </a:p>
      </dsp:txBody>
      <dsp:txXfrm>
        <a:off x="2370650" y="581638"/>
        <a:ext cx="960093" cy="436922"/>
      </dsp:txXfrm>
    </dsp:sp>
    <dsp:sp modelId="{D9579283-EABA-4AE6-A6DD-C2001133EF83}">
      <dsp:nvSpPr>
        <dsp:cNvPr id="0" name=""/>
        <dsp:cNvSpPr/>
      </dsp:nvSpPr>
      <dsp:spPr>
        <a:xfrm>
          <a:off x="3330743" y="746451"/>
          <a:ext cx="736276" cy="107297"/>
        </a:xfrm>
        <a:custGeom>
          <a:avLst/>
          <a:gdLst/>
          <a:ahLst/>
          <a:cxnLst/>
          <a:rect l="0" t="0" r="0" b="0"/>
          <a:pathLst>
            <a:path>
              <a:moveTo>
                <a:pt x="0" y="53648"/>
              </a:moveTo>
              <a:lnTo>
                <a:pt x="736276"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680475" y="781693"/>
        <a:ext cx="36813" cy="36813"/>
      </dsp:txXfrm>
    </dsp:sp>
    <dsp:sp modelId="{53FDA3FD-266C-408B-939B-2339E3E3D011}">
      <dsp:nvSpPr>
        <dsp:cNvPr id="0" name=""/>
        <dsp:cNvSpPr/>
      </dsp:nvSpPr>
      <dsp:spPr>
        <a:xfrm>
          <a:off x="4067020" y="581638"/>
          <a:ext cx="960093" cy="436922"/>
        </a:xfrm>
        <a:prstGeom prst="rect">
          <a:avLst/>
        </a:prstGeom>
        <a:solidFill>
          <a:srgbClr val="007E39">
            <a:alpha val="77000"/>
          </a:srgb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Mixed prairie + oat</a:t>
          </a:r>
          <a:endParaRPr lang="en-US" sz="1400" b="1" kern="1200" dirty="0">
            <a:solidFill>
              <a:schemeClr val="bg1"/>
            </a:solidFill>
            <a:latin typeface="+mn-lt"/>
          </a:endParaRPr>
        </a:p>
      </dsp:txBody>
      <dsp:txXfrm>
        <a:off x="4067020" y="581638"/>
        <a:ext cx="960093" cy="436922"/>
      </dsp:txXfrm>
    </dsp:sp>
    <dsp:sp modelId="{4261D4DA-B2ED-4A62-B493-C356E3408A35}">
      <dsp:nvSpPr>
        <dsp:cNvPr id="0" name=""/>
        <dsp:cNvSpPr/>
      </dsp:nvSpPr>
      <dsp:spPr>
        <a:xfrm rot="3724790">
          <a:off x="1861944" y="1036452"/>
          <a:ext cx="656408" cy="107297"/>
        </a:xfrm>
        <a:custGeom>
          <a:avLst/>
          <a:gdLst/>
          <a:ahLst/>
          <a:cxnLst/>
          <a:rect l="0" t="0" r="0" b="0"/>
          <a:pathLst>
            <a:path>
              <a:moveTo>
                <a:pt x="0" y="53648"/>
              </a:moveTo>
              <a:lnTo>
                <a:pt x="656408"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73738" y="1073691"/>
        <a:ext cx="32820" cy="32820"/>
      </dsp:txXfrm>
    </dsp:sp>
    <dsp:sp modelId="{0642DE1E-2393-43E1-B47C-16332F8AD59B}">
      <dsp:nvSpPr>
        <dsp:cNvPr id="0" name=""/>
        <dsp:cNvSpPr/>
      </dsp:nvSpPr>
      <dsp:spPr>
        <a:xfrm>
          <a:off x="2343827" y="1161642"/>
          <a:ext cx="936914" cy="436922"/>
        </a:xfrm>
        <a:prstGeom prst="rect">
          <a:avLst/>
        </a:prstGeom>
        <a:solidFill>
          <a:schemeClr val="bg1">
            <a:lumMod val="50000"/>
            <a:alpha val="77000"/>
          </a:scheme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Soybean</a:t>
          </a:r>
          <a:endParaRPr lang="en-US" sz="1400" b="1" kern="1200" dirty="0">
            <a:solidFill>
              <a:schemeClr val="bg1"/>
            </a:solidFill>
            <a:latin typeface="+mn-lt"/>
          </a:endParaRPr>
        </a:p>
      </dsp:txBody>
      <dsp:txXfrm>
        <a:off x="2343827" y="1161642"/>
        <a:ext cx="936914" cy="436922"/>
      </dsp:txXfrm>
    </dsp:sp>
    <dsp:sp modelId="{BBD9F35F-CED1-40FD-85CF-71C80C20FA5A}">
      <dsp:nvSpPr>
        <dsp:cNvPr id="0" name=""/>
        <dsp:cNvSpPr/>
      </dsp:nvSpPr>
      <dsp:spPr>
        <a:xfrm>
          <a:off x="3280741" y="1326454"/>
          <a:ext cx="763099" cy="107297"/>
        </a:xfrm>
        <a:custGeom>
          <a:avLst/>
          <a:gdLst/>
          <a:ahLst/>
          <a:cxnLst/>
          <a:rect l="0" t="0" r="0" b="0"/>
          <a:pathLst>
            <a:path>
              <a:moveTo>
                <a:pt x="0" y="53648"/>
              </a:moveTo>
              <a:lnTo>
                <a:pt x="763099" y="53648"/>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643214" y="1361025"/>
        <a:ext cx="38154" cy="38154"/>
      </dsp:txXfrm>
    </dsp:sp>
    <dsp:sp modelId="{BC9B6F61-73FD-4434-91A6-D0FF80D4A160}">
      <dsp:nvSpPr>
        <dsp:cNvPr id="0" name=""/>
        <dsp:cNvSpPr/>
      </dsp:nvSpPr>
      <dsp:spPr>
        <a:xfrm>
          <a:off x="4043841" y="1161642"/>
          <a:ext cx="981727" cy="436922"/>
        </a:xfrm>
        <a:prstGeom prst="rect">
          <a:avLst/>
        </a:prstGeom>
        <a:solidFill>
          <a:schemeClr val="bg1">
            <a:lumMod val="50000"/>
            <a:alpha val="77000"/>
          </a:schemeClr>
        </a:solidFill>
        <a:ln w="25400" cap="flat" cmpd="sng" algn="ctr">
          <a:no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mn-lt"/>
            </a:rPr>
            <a:t>Switchgrass + oat</a:t>
          </a:r>
          <a:endParaRPr lang="en-US" sz="1400" b="1" kern="1200" dirty="0">
            <a:solidFill>
              <a:schemeClr val="bg1"/>
            </a:solidFill>
            <a:latin typeface="+mn-lt"/>
          </a:endParaRPr>
        </a:p>
      </dsp:txBody>
      <dsp:txXfrm>
        <a:off x="4043841" y="1161642"/>
        <a:ext cx="981727" cy="4369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9219" cy="465775"/>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defTabSz="931765">
              <a:defRPr sz="1200"/>
            </a:lvl1pPr>
          </a:lstStyle>
          <a:p>
            <a:pPr>
              <a:defRPr/>
            </a:pPr>
            <a:endParaRPr lang="en-US" dirty="0"/>
          </a:p>
        </p:txBody>
      </p:sp>
      <p:sp>
        <p:nvSpPr>
          <p:cNvPr id="10243" name="Rectangle 3"/>
          <p:cNvSpPr>
            <a:spLocks noGrp="1" noChangeArrowheads="1"/>
          </p:cNvSpPr>
          <p:nvPr>
            <p:ph type="dt" sz="quarter" idx="1"/>
          </p:nvPr>
        </p:nvSpPr>
        <p:spPr bwMode="auto">
          <a:xfrm>
            <a:off x="3971183" y="0"/>
            <a:ext cx="3039218" cy="465775"/>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algn="r" defTabSz="931765">
              <a:defRPr sz="1200"/>
            </a:lvl1pPr>
          </a:lstStyle>
          <a:p>
            <a:pPr>
              <a:defRPr/>
            </a:pPr>
            <a:endParaRPr lang="en-US" dirty="0"/>
          </a:p>
        </p:txBody>
      </p:sp>
      <p:sp>
        <p:nvSpPr>
          <p:cNvPr id="10244" name="Rectangle 4"/>
          <p:cNvSpPr>
            <a:spLocks noGrp="1" noChangeArrowheads="1"/>
          </p:cNvSpPr>
          <p:nvPr>
            <p:ph type="ftr" sz="quarter" idx="2"/>
          </p:nvPr>
        </p:nvSpPr>
        <p:spPr bwMode="auto">
          <a:xfrm>
            <a:off x="1" y="8830628"/>
            <a:ext cx="3039219" cy="465774"/>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defTabSz="931765">
              <a:defRPr sz="1200"/>
            </a:lvl1pPr>
          </a:lstStyle>
          <a:p>
            <a:pPr>
              <a:defRPr/>
            </a:pPr>
            <a:endParaRPr lang="en-US" dirty="0"/>
          </a:p>
        </p:txBody>
      </p:sp>
      <p:sp>
        <p:nvSpPr>
          <p:cNvPr id="10245" name="Rectangle 5"/>
          <p:cNvSpPr>
            <a:spLocks noGrp="1" noChangeArrowheads="1"/>
          </p:cNvSpPr>
          <p:nvPr>
            <p:ph type="sldNum" sz="quarter" idx="3"/>
          </p:nvPr>
        </p:nvSpPr>
        <p:spPr bwMode="auto">
          <a:xfrm>
            <a:off x="3971183" y="8830628"/>
            <a:ext cx="3039218" cy="465774"/>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algn="r" defTabSz="931765">
              <a:defRPr sz="1200"/>
            </a:lvl1pPr>
          </a:lstStyle>
          <a:p>
            <a:pPr>
              <a:defRPr/>
            </a:pPr>
            <a:fld id="{19A80B1D-9549-4424-AAE8-FCA4DC2940DD}" type="slidenum">
              <a:rPr lang="en-US"/>
              <a:pPr>
                <a:defRPr/>
              </a:pPr>
              <a:t>‹#›</a:t>
            </a:fld>
            <a:endParaRPr lang="en-US" dirty="0"/>
          </a:p>
        </p:txBody>
      </p:sp>
    </p:spTree>
    <p:extLst>
      <p:ext uri="{BB962C8B-B14F-4D97-AF65-F5344CB8AC3E}">
        <p14:creationId xmlns:p14="http://schemas.microsoft.com/office/powerpoint/2010/main" val="368389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48761" cy="457826"/>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200"/>
            </a:lvl1pPr>
          </a:lstStyle>
          <a:p>
            <a:pPr>
              <a:defRPr/>
            </a:pPr>
            <a:endParaRPr lang="en-US" dirty="0"/>
          </a:p>
        </p:txBody>
      </p:sp>
      <p:sp>
        <p:nvSpPr>
          <p:cNvPr id="114691" name="Rectangle 3"/>
          <p:cNvSpPr>
            <a:spLocks noGrp="1" noChangeArrowheads="1"/>
          </p:cNvSpPr>
          <p:nvPr>
            <p:ph type="dt" idx="1"/>
          </p:nvPr>
        </p:nvSpPr>
        <p:spPr bwMode="auto">
          <a:xfrm>
            <a:off x="3961640" y="0"/>
            <a:ext cx="3048760" cy="457826"/>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200"/>
            </a:lvl1pPr>
          </a:lstStyle>
          <a:p>
            <a:pPr>
              <a:defRPr/>
            </a:pPr>
            <a:endParaRPr lang="en-US" dirty="0"/>
          </a:p>
        </p:txBody>
      </p:sp>
      <p:sp>
        <p:nvSpPr>
          <p:cNvPr id="131076" name="Rectangle 4"/>
          <p:cNvSpPr>
            <a:spLocks noGrp="1" noRot="1" noChangeAspect="1" noChangeArrowheads="1" noTextEdit="1"/>
          </p:cNvSpPr>
          <p:nvPr>
            <p:ph type="sldImg" idx="2"/>
          </p:nvPr>
        </p:nvSpPr>
        <p:spPr bwMode="auto">
          <a:xfrm>
            <a:off x="1169988" y="685800"/>
            <a:ext cx="4670425" cy="3503613"/>
          </a:xfrm>
          <a:prstGeom prst="rect">
            <a:avLst/>
          </a:prstGeom>
          <a:noFill/>
          <a:ln w="9525">
            <a:solidFill>
              <a:srgbClr val="000000"/>
            </a:solidFill>
            <a:miter lim="800000"/>
            <a:headEnd/>
            <a:tailEnd/>
          </a:ln>
        </p:spPr>
      </p:sp>
      <p:sp>
        <p:nvSpPr>
          <p:cNvPr id="114693" name="Rectangle 5"/>
          <p:cNvSpPr>
            <a:spLocks noGrp="1" noChangeArrowheads="1"/>
          </p:cNvSpPr>
          <p:nvPr>
            <p:ph type="body" sz="quarter" idx="3"/>
          </p:nvPr>
        </p:nvSpPr>
        <p:spPr bwMode="auto">
          <a:xfrm>
            <a:off x="914470" y="4419287"/>
            <a:ext cx="5181462" cy="419196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4694" name="Rectangle 6"/>
          <p:cNvSpPr>
            <a:spLocks noGrp="1" noChangeArrowheads="1"/>
          </p:cNvSpPr>
          <p:nvPr>
            <p:ph type="ftr" sz="quarter" idx="4"/>
          </p:nvPr>
        </p:nvSpPr>
        <p:spPr bwMode="auto">
          <a:xfrm>
            <a:off x="0" y="8838575"/>
            <a:ext cx="3048761" cy="457826"/>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lvl1pPr>
          </a:lstStyle>
          <a:p>
            <a:pPr>
              <a:defRPr/>
            </a:pPr>
            <a:endParaRPr lang="en-US" dirty="0"/>
          </a:p>
        </p:txBody>
      </p:sp>
      <p:sp>
        <p:nvSpPr>
          <p:cNvPr id="114695" name="Rectangle 7"/>
          <p:cNvSpPr>
            <a:spLocks noGrp="1" noChangeArrowheads="1"/>
          </p:cNvSpPr>
          <p:nvPr>
            <p:ph type="sldNum" sz="quarter" idx="5"/>
          </p:nvPr>
        </p:nvSpPr>
        <p:spPr bwMode="auto">
          <a:xfrm>
            <a:off x="3961640" y="8838575"/>
            <a:ext cx="3048760" cy="457826"/>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lvl1pPr>
          </a:lstStyle>
          <a:p>
            <a:pPr>
              <a:defRPr/>
            </a:pPr>
            <a:fld id="{9D6CD797-85DD-450C-9622-0674E65C3CB1}" type="slidenum">
              <a:rPr lang="en-US"/>
              <a:pPr>
                <a:defRPr/>
              </a:pPr>
              <a:t>‹#›</a:t>
            </a:fld>
            <a:endParaRPr lang="en-US" dirty="0"/>
          </a:p>
        </p:txBody>
      </p:sp>
    </p:spTree>
    <p:extLst>
      <p:ext uri="{BB962C8B-B14F-4D97-AF65-F5344CB8AC3E}">
        <p14:creationId xmlns:p14="http://schemas.microsoft.com/office/powerpoint/2010/main" val="3063539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TextEdit="1"/>
          </p:cNvSpPr>
          <p:nvPr>
            <p:ph type="sldImg"/>
          </p:nvPr>
        </p:nvSpPr>
        <p:spPr bwMode="auto">
          <a:noFill/>
          <a:ln>
            <a:solidFill>
              <a:srgbClr val="000000"/>
            </a:solidFill>
            <a:miter lim="800000"/>
            <a:headEnd/>
            <a:tailEnd/>
          </a:ln>
        </p:spPr>
      </p:sp>
      <p:sp>
        <p:nvSpPr>
          <p:cNvPr id="28262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821B5-DE09-4572-8509-A18099D3A595}" type="slidenum">
              <a:rPr lang="en-US"/>
              <a:pPr/>
              <a:t>28</a:t>
            </a:fld>
            <a:endParaRPr lang="en-US"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custDataLst>
              <p:tags r:id="rId1"/>
            </p:custDataLst>
          </p:nvPr>
        </p:nvSpPr>
        <p:spPr>
          <a:xfrm>
            <a:off x="934720" y="4416392"/>
            <a:ext cx="5140960" cy="4182176"/>
          </a:xfrm>
        </p:spPr>
        <p:txBody>
          <a:bodyPr/>
          <a:lstStyle/>
          <a:p>
            <a:r>
              <a:rPr lang="en-US" dirty="0"/>
              <a:t>pcb3e-fig-10-01-2.jpg</a:t>
            </a:r>
            <a:br>
              <a:rPr lang="en-US" dirty="0"/>
            </a:b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8B296-0167-4189-9A06-81106FDA0203}" type="slidenum">
              <a:rPr lang="en-AU"/>
              <a:pPr/>
              <a:t>30</a:t>
            </a:fld>
            <a:endParaRPr lang="en-AU" dirty="0"/>
          </a:p>
        </p:txBody>
      </p:sp>
      <p:sp>
        <p:nvSpPr>
          <p:cNvPr id="596994" name="Rectangle 2"/>
          <p:cNvSpPr>
            <a:spLocks noGrp="1" noRot="1" noChangeAspect="1" noChangeArrowheads="1" noTextEdit="1"/>
          </p:cNvSpPr>
          <p:nvPr>
            <p:ph type="sldImg"/>
          </p:nvPr>
        </p:nvSpPr>
        <p:spPr>
          <a:xfrm>
            <a:off x="1182688" y="698500"/>
            <a:ext cx="4645025" cy="3484563"/>
          </a:xfrm>
          <a:ln/>
        </p:spPr>
      </p:sp>
      <p:sp>
        <p:nvSpPr>
          <p:cNvPr id="596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6F614-EEB4-49F9-9DAF-175356BDD60E}" type="slidenum">
              <a:rPr lang="en-US"/>
              <a:pPr/>
              <a:t>32</a:t>
            </a:fld>
            <a:endParaRPr lang="en-US" dirty="0"/>
          </a:p>
        </p:txBody>
      </p:sp>
      <p:sp>
        <p:nvSpPr>
          <p:cNvPr id="71682" name="Rectangle 2"/>
          <p:cNvSpPr>
            <a:spLocks noGrp="1" noRot="1" noChangeAspect="1" noChangeArrowheads="1" noTextEdit="1"/>
          </p:cNvSpPr>
          <p:nvPr>
            <p:ph type="sldImg"/>
          </p:nvPr>
        </p:nvSpPr>
        <p:spPr>
          <a:xfrm>
            <a:off x="1181100" y="698500"/>
            <a:ext cx="4645025" cy="3484563"/>
          </a:xfrm>
          <a:ln/>
        </p:spPr>
      </p:sp>
      <p:sp>
        <p:nvSpPr>
          <p:cNvPr id="71683" name="Rectangle 3"/>
          <p:cNvSpPr>
            <a:spLocks noGrp="1" noChangeArrowheads="1"/>
          </p:cNvSpPr>
          <p:nvPr>
            <p:ph type="body" idx="1"/>
          </p:nvPr>
        </p:nvSpPr>
        <p:spPr/>
        <p:txBody>
          <a:bodyPr/>
          <a:lstStyle/>
          <a:p>
            <a:r>
              <a:rPr lang="en-US" dirty="0"/>
              <a:t>Need answers quickly!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4466" indent="-290179" eaLnBrk="0" hangingPunct="0">
              <a:defRPr sz="2400">
                <a:solidFill>
                  <a:schemeClr val="tx1"/>
                </a:solidFill>
                <a:latin typeface="Times New Roman" pitchFamily="18" charset="0"/>
              </a:defRPr>
            </a:lvl2pPr>
            <a:lvl3pPr marL="1160717" indent="-232143" eaLnBrk="0" hangingPunct="0">
              <a:defRPr sz="2400">
                <a:solidFill>
                  <a:schemeClr val="tx1"/>
                </a:solidFill>
                <a:latin typeface="Times New Roman" pitchFamily="18" charset="0"/>
              </a:defRPr>
            </a:lvl3pPr>
            <a:lvl4pPr marL="1625003" indent="-232143" eaLnBrk="0" hangingPunct="0">
              <a:defRPr sz="2400">
                <a:solidFill>
                  <a:schemeClr val="tx1"/>
                </a:solidFill>
                <a:latin typeface="Times New Roman" pitchFamily="18" charset="0"/>
              </a:defRPr>
            </a:lvl4pPr>
            <a:lvl5pPr marL="2089290" indent="-232143" eaLnBrk="0" hangingPunct="0">
              <a:defRPr sz="2400">
                <a:solidFill>
                  <a:schemeClr val="tx1"/>
                </a:solidFill>
                <a:latin typeface="Times New Roman" pitchFamily="18" charset="0"/>
              </a:defRPr>
            </a:lvl5pPr>
            <a:lvl6pPr marL="2553576" indent="-232143" eaLnBrk="0" fontAlgn="base" hangingPunct="0">
              <a:spcBef>
                <a:spcPct val="0"/>
              </a:spcBef>
              <a:spcAft>
                <a:spcPct val="0"/>
              </a:spcAft>
              <a:defRPr sz="2400">
                <a:solidFill>
                  <a:schemeClr val="tx1"/>
                </a:solidFill>
                <a:latin typeface="Times New Roman" pitchFamily="18" charset="0"/>
              </a:defRPr>
            </a:lvl6pPr>
            <a:lvl7pPr marL="3017863" indent="-232143" eaLnBrk="0" fontAlgn="base" hangingPunct="0">
              <a:spcBef>
                <a:spcPct val="0"/>
              </a:spcBef>
              <a:spcAft>
                <a:spcPct val="0"/>
              </a:spcAft>
              <a:defRPr sz="2400">
                <a:solidFill>
                  <a:schemeClr val="tx1"/>
                </a:solidFill>
                <a:latin typeface="Times New Roman" pitchFamily="18" charset="0"/>
              </a:defRPr>
            </a:lvl7pPr>
            <a:lvl8pPr marL="3482150" indent="-232143" eaLnBrk="0" fontAlgn="base" hangingPunct="0">
              <a:spcBef>
                <a:spcPct val="0"/>
              </a:spcBef>
              <a:spcAft>
                <a:spcPct val="0"/>
              </a:spcAft>
              <a:defRPr sz="2400">
                <a:solidFill>
                  <a:schemeClr val="tx1"/>
                </a:solidFill>
                <a:latin typeface="Times New Roman" pitchFamily="18" charset="0"/>
              </a:defRPr>
            </a:lvl8pPr>
            <a:lvl9pPr marL="3946436" indent="-232143" eaLnBrk="0" fontAlgn="base" hangingPunct="0">
              <a:spcBef>
                <a:spcPct val="0"/>
              </a:spcBef>
              <a:spcAft>
                <a:spcPct val="0"/>
              </a:spcAft>
              <a:defRPr sz="2400">
                <a:solidFill>
                  <a:schemeClr val="tx1"/>
                </a:solidFill>
                <a:latin typeface="Times New Roman" pitchFamily="18" charset="0"/>
              </a:defRPr>
            </a:lvl9pPr>
          </a:lstStyle>
          <a:p>
            <a:pPr eaLnBrk="1" hangingPunct="1"/>
            <a:fld id="{1088E9B0-AEA1-4989-B675-7D9D93F861E8}" type="slidenum">
              <a:rPr lang="en-US" sz="1200"/>
              <a:pPr eaLnBrk="1" hangingPunct="1"/>
              <a:t>35</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dirty="0" smtClean="0"/>
          </a:p>
        </p:txBody>
      </p:sp>
      <p:sp>
        <p:nvSpPr>
          <p:cNvPr id="25604" name="Slide Number Placeholder 3"/>
          <p:cNvSpPr>
            <a:spLocks noGrp="1"/>
          </p:cNvSpPr>
          <p:nvPr>
            <p:ph type="sldNum" sz="quarter" idx="5"/>
          </p:nvPr>
        </p:nvSpPr>
        <p:spPr bwMode="auto">
          <a:noFill/>
          <a:ln>
            <a:miter lim="800000"/>
            <a:headEnd/>
            <a:tailEnd/>
          </a:ln>
        </p:spPr>
        <p:txBody>
          <a:bodyPr/>
          <a:lstStyle/>
          <a:p>
            <a:fld id="{92FD3895-E9D1-495D-B7E5-E5730789585F}" type="slidenum">
              <a:rPr lang="en-US" altLang="zh-CN"/>
              <a:pPr/>
              <a:t>10</a:t>
            </a:fld>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dirty="0" smtClean="0"/>
          </a:p>
        </p:txBody>
      </p:sp>
      <p:sp>
        <p:nvSpPr>
          <p:cNvPr id="25604" name="Slide Number Placeholder 3"/>
          <p:cNvSpPr>
            <a:spLocks noGrp="1"/>
          </p:cNvSpPr>
          <p:nvPr>
            <p:ph type="sldNum" sz="quarter" idx="5"/>
          </p:nvPr>
        </p:nvSpPr>
        <p:spPr bwMode="auto">
          <a:noFill/>
          <a:ln>
            <a:miter lim="800000"/>
            <a:headEnd/>
            <a:tailEnd/>
          </a:ln>
        </p:spPr>
        <p:txBody>
          <a:bodyPr/>
          <a:lstStyle/>
          <a:p>
            <a:fld id="{92FD3895-E9D1-495D-B7E5-E5730789585F}" type="slidenum">
              <a:rPr lang="en-US" altLang="zh-CN"/>
              <a:pPr/>
              <a:t>11</a:t>
            </a:fld>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dirty="0" smtClean="0"/>
          </a:p>
        </p:txBody>
      </p:sp>
      <p:sp>
        <p:nvSpPr>
          <p:cNvPr id="22532" name="Slide Number Placeholder 3"/>
          <p:cNvSpPr>
            <a:spLocks noGrp="1"/>
          </p:cNvSpPr>
          <p:nvPr>
            <p:ph type="sldNum" sz="quarter" idx="5"/>
          </p:nvPr>
        </p:nvSpPr>
        <p:spPr bwMode="auto">
          <a:noFill/>
          <a:ln>
            <a:miter lim="800000"/>
            <a:headEnd/>
            <a:tailEnd/>
          </a:ln>
        </p:spPr>
        <p:txBody>
          <a:bodyPr/>
          <a:lstStyle/>
          <a:p>
            <a:fld id="{192B09AA-9846-49BB-97A5-B7E9D780E1E7}" type="slidenum">
              <a:rPr lang="en-US" altLang="zh-CN"/>
              <a:pPr/>
              <a:t>13</a:t>
            </a:fld>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dirty="0" smtClean="0"/>
          </a:p>
        </p:txBody>
      </p:sp>
      <p:sp>
        <p:nvSpPr>
          <p:cNvPr id="25604" name="Slide Number Placeholder 3"/>
          <p:cNvSpPr>
            <a:spLocks noGrp="1"/>
          </p:cNvSpPr>
          <p:nvPr>
            <p:ph type="sldNum" sz="quarter" idx="5"/>
          </p:nvPr>
        </p:nvSpPr>
        <p:spPr bwMode="auto">
          <a:noFill/>
          <a:ln>
            <a:miter lim="800000"/>
            <a:headEnd/>
            <a:tailEnd/>
          </a:ln>
        </p:spPr>
        <p:txBody>
          <a:bodyPr/>
          <a:lstStyle/>
          <a:p>
            <a:fld id="{92FD3895-E9D1-495D-B7E5-E5730789585F}" type="slidenum">
              <a:rPr lang="en-US" altLang="zh-CN"/>
              <a:pPr/>
              <a:t>14</a:t>
            </a:fld>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dirty="0" smtClean="0"/>
          </a:p>
        </p:txBody>
      </p:sp>
      <p:sp>
        <p:nvSpPr>
          <p:cNvPr id="25604" name="Slide Number Placeholder 3"/>
          <p:cNvSpPr>
            <a:spLocks noGrp="1"/>
          </p:cNvSpPr>
          <p:nvPr>
            <p:ph type="sldNum" sz="quarter" idx="5"/>
          </p:nvPr>
        </p:nvSpPr>
        <p:spPr bwMode="auto">
          <a:noFill/>
          <a:ln>
            <a:miter lim="800000"/>
            <a:headEnd/>
            <a:tailEnd/>
          </a:ln>
        </p:spPr>
        <p:txBody>
          <a:bodyPr/>
          <a:lstStyle/>
          <a:p>
            <a:fld id="{92FD3895-E9D1-495D-B7E5-E5730789585F}" type="slidenum">
              <a:rPr lang="en-US" altLang="zh-CN"/>
              <a:pPr/>
              <a:t>16</a:t>
            </a:fld>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dirty="0" smtClean="0"/>
          </a:p>
        </p:txBody>
      </p:sp>
      <p:sp>
        <p:nvSpPr>
          <p:cNvPr id="25604" name="Slide Number Placeholder 3"/>
          <p:cNvSpPr>
            <a:spLocks noGrp="1"/>
          </p:cNvSpPr>
          <p:nvPr>
            <p:ph type="sldNum" sz="quarter" idx="5"/>
          </p:nvPr>
        </p:nvSpPr>
        <p:spPr bwMode="auto">
          <a:noFill/>
          <a:ln>
            <a:miter lim="800000"/>
            <a:headEnd/>
            <a:tailEnd/>
          </a:ln>
        </p:spPr>
        <p:txBody>
          <a:bodyPr/>
          <a:lstStyle/>
          <a:p>
            <a:fld id="{92FD3895-E9D1-495D-B7E5-E5730789585F}" type="slidenum">
              <a:rPr lang="en-US" altLang="zh-CN"/>
              <a:pPr/>
              <a:t>23</a:t>
            </a:fld>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7249EEC6-4441-4377-B2E8-32D761C93F1E}" type="slidenum">
              <a:rPr lang="en-US" sz="1200" smtClean="0">
                <a:latin typeface="Times New Roman" pitchFamily="18" charset="0"/>
              </a:rPr>
              <a:pPr eaLnBrk="1" hangingPunct="1"/>
              <a:t>26</a:t>
            </a:fld>
            <a:endParaRPr lang="en-US" sz="1200" dirty="0" smtClean="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pcb3e-case-07-02-fig-a-0.jpg</a:t>
            </a:r>
            <a:br>
              <a:rPr lang="en-US" dirty="0" smtClean="0"/>
            </a:b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821B5-DE09-4572-8509-A18099D3A595}" type="slidenum">
              <a:rPr lang="en-US"/>
              <a:pPr/>
              <a:t>27</a:t>
            </a:fld>
            <a:endParaRPr lang="en-US"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custDataLst>
              <p:tags r:id="rId1"/>
            </p:custDataLst>
          </p:nvPr>
        </p:nvSpPr>
        <p:spPr>
          <a:xfrm>
            <a:off x="934720" y="4416392"/>
            <a:ext cx="5140960" cy="4182176"/>
          </a:xfrm>
        </p:spPr>
        <p:txBody>
          <a:bodyPr/>
          <a:lstStyle/>
          <a:p>
            <a:r>
              <a:rPr lang="en-US" dirty="0"/>
              <a:t>pcb3e-fig-10-01-2.jpg</a:t>
            </a:r>
            <a:br>
              <a:rPr lang="en-US" dirty="0"/>
            </a:b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EA9956A-033A-4F84-858C-0DA38A01C21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62243A6-CBF9-4504-9F7B-0AC75510428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44BD9B5-C3AD-4F99-8C76-EC6CD506CB8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55AAB8-54E5-4EC8-9192-00A77D85082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dirty="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F6291D4-9842-44BA-A658-64D211D2500F}"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9F38EA-B58E-45B8-8F72-03B51FFC72AD}" type="datetimeFigureOut">
              <a:rPr lang="en-US"/>
              <a:pPr>
                <a:defRPr/>
              </a:pPr>
              <a:t>6/10/2013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CE8FB9C-C378-4657-BA91-556421768259}" type="slidenum">
              <a:rPr lang="en-US"/>
              <a:pPr>
                <a:defRPr/>
              </a:pPr>
              <a:t>‹#›</a:t>
            </a:fld>
            <a:endParaRPr lang="en-US" dirty="0"/>
          </a:p>
        </p:txBody>
      </p:sp>
    </p:spTree>
    <p:extLst>
      <p:ext uri="{BB962C8B-B14F-4D97-AF65-F5344CB8AC3E}">
        <p14:creationId xmlns:p14="http://schemas.microsoft.com/office/powerpoint/2010/main" val="28410430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9F38EA-B58E-45B8-8F72-03B51FFC72AD}" type="datetimeFigureOut">
              <a:rPr lang="en-US"/>
              <a:pPr>
                <a:defRPr/>
              </a:pPr>
              <a:t>6/10/2013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CE8FB9C-C378-4657-BA91-556421768259}" type="slidenum">
              <a:rPr lang="en-US"/>
              <a:pPr>
                <a:defRPr/>
              </a:pPr>
              <a:t>‹#›</a:t>
            </a:fld>
            <a:endParaRPr lang="en-US" dirty="0"/>
          </a:p>
        </p:txBody>
      </p:sp>
    </p:spTree>
    <p:extLst>
      <p:ext uri="{BB962C8B-B14F-4D97-AF65-F5344CB8AC3E}">
        <p14:creationId xmlns:p14="http://schemas.microsoft.com/office/powerpoint/2010/main" val="33215588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EDACED4-2DD2-42CA-A1B7-FA1C84B5182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E18FE99-5B64-4F92-BB03-CED2E426EF3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09806A2-A1F6-47B0-BC97-CA121D7198C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22449C5-5852-4389-96C2-E3CA3837D99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F6894B4-8B20-48CA-A9D8-401E6B98466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DCA303-0028-4E4E-8487-20CB7C461DD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9B940A7-27E8-46DF-8F3D-E5ACE6FF6FB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CD9FD94-96F1-4185-8F8E-675CEAF5AAB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C0D4A0D-BA62-4638-B504-A00554298CA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4" r:id="rId13"/>
    <p:sldLayoutId id="2147483695" r:id="rId14"/>
    <p:sldLayoutId id="214748369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jpe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18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3"/>
          <p:cNvSpPr txBox="1">
            <a:spLocks noChangeArrowheads="1"/>
          </p:cNvSpPr>
          <p:nvPr/>
        </p:nvSpPr>
        <p:spPr bwMode="auto">
          <a:xfrm>
            <a:off x="3502353" y="2133600"/>
            <a:ext cx="1984838" cy="954107"/>
          </a:xfrm>
          <a:prstGeom prst="rect">
            <a:avLst/>
          </a:prstGeom>
          <a:noFill/>
          <a:ln w="9525">
            <a:noFill/>
            <a:miter lim="800000"/>
            <a:headEnd/>
            <a:tailEnd/>
          </a:ln>
          <a:effectLst/>
        </p:spPr>
        <p:txBody>
          <a:bodyPr wrap="none">
            <a:spAutoFit/>
          </a:bodyPr>
          <a:lstStyle/>
          <a:p>
            <a:pPr algn="ctr">
              <a:defRPr/>
            </a:pPr>
            <a:r>
              <a:rPr lang="en-US" sz="2800" b="1" dirty="0" err="1">
                <a:latin typeface="Calibri" pitchFamily="34" charset="0"/>
              </a:rPr>
              <a:t>Jiquan</a:t>
            </a:r>
            <a:r>
              <a:rPr lang="en-US" sz="2800" b="1" dirty="0">
                <a:latin typeface="Calibri" pitchFamily="34" charset="0"/>
              </a:rPr>
              <a:t> </a:t>
            </a:r>
            <a:r>
              <a:rPr lang="en-US" sz="2800" b="1" dirty="0" smtClean="0">
                <a:latin typeface="Calibri" pitchFamily="34" charset="0"/>
              </a:rPr>
              <a:t>Chen</a:t>
            </a:r>
          </a:p>
          <a:p>
            <a:pPr algn="ctr">
              <a:defRPr/>
            </a:pPr>
            <a:r>
              <a:rPr lang="zh-CN" altLang="en-US" sz="2800" b="1" dirty="0" smtClean="0">
                <a:latin typeface="Calibri" pitchFamily="34" charset="0"/>
              </a:rPr>
              <a:t>陈吉泉</a:t>
            </a:r>
            <a:endParaRPr lang="en-US" sz="2800" b="1" dirty="0">
              <a:latin typeface="Calibri" pitchFamily="34" charset="0"/>
            </a:endParaRPr>
          </a:p>
        </p:txBody>
      </p:sp>
      <p:sp>
        <p:nvSpPr>
          <p:cNvPr id="5" name="Text Box 2"/>
          <p:cNvSpPr txBox="1">
            <a:spLocks noChangeArrowheads="1"/>
          </p:cNvSpPr>
          <p:nvPr/>
        </p:nvSpPr>
        <p:spPr bwMode="auto">
          <a:xfrm>
            <a:off x="123230" y="520893"/>
            <a:ext cx="9067800" cy="1200329"/>
          </a:xfrm>
          <a:prstGeom prst="rect">
            <a:avLst/>
          </a:prstGeom>
          <a:noFill/>
          <a:ln w="9525">
            <a:noFill/>
            <a:miter lim="800000"/>
            <a:headEnd/>
            <a:tailEnd/>
          </a:ln>
          <a:effectLst/>
        </p:spPr>
        <p:txBody>
          <a:bodyPr>
            <a:spAutoFit/>
          </a:bodyPr>
          <a:lstStyle/>
          <a:p>
            <a:pPr algn="ctr">
              <a:defRPr/>
            </a:pPr>
            <a:r>
              <a:rPr lang="en-US" sz="3600" dirty="0" smtClean="0">
                <a:solidFill>
                  <a:srgbClr val="0000FF"/>
                </a:solidFill>
                <a:latin typeface="Calibri" pitchFamily="34" charset="0"/>
                <a:cs typeface="Calibri" pitchFamily="34" charset="0"/>
              </a:rPr>
              <a:t>Concepts and Applications of Coupled Human and Natural Systems</a:t>
            </a:r>
            <a:endParaRPr lang="en-US" sz="36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sp>
        <p:nvSpPr>
          <p:cNvPr id="2" name="TextBox 1"/>
          <p:cNvSpPr txBox="1"/>
          <p:nvPr/>
        </p:nvSpPr>
        <p:spPr>
          <a:xfrm>
            <a:off x="3487113" y="6019800"/>
            <a:ext cx="2464136" cy="646331"/>
          </a:xfrm>
          <a:prstGeom prst="rect">
            <a:avLst/>
          </a:prstGeom>
          <a:noFill/>
        </p:spPr>
        <p:txBody>
          <a:bodyPr wrap="none" rtlCol="0">
            <a:spAutoFit/>
          </a:bodyPr>
          <a:lstStyle/>
          <a:p>
            <a:pPr algn="ctr"/>
            <a:r>
              <a:rPr lang="en-US" altLang="zh-CN" sz="1800" i="1" dirty="0" smtClean="0">
                <a:latin typeface="Calibri" pitchFamily="34" charset="0"/>
                <a:cs typeface="Calibri" pitchFamily="34" charset="0"/>
              </a:rPr>
              <a:t>The7</a:t>
            </a:r>
            <a:r>
              <a:rPr lang="en-US" altLang="zh-CN" sz="1800" i="1" baseline="30000" dirty="0" smtClean="0">
                <a:latin typeface="Calibri" pitchFamily="34" charset="0"/>
                <a:cs typeface="Calibri" pitchFamily="34" charset="0"/>
              </a:rPr>
              <a:t>th</a:t>
            </a:r>
            <a:r>
              <a:rPr lang="en-US" altLang="zh-CN" sz="1800" i="1" dirty="0" smtClean="0">
                <a:latin typeface="Calibri" pitchFamily="34" charset="0"/>
                <a:cs typeface="Calibri" pitchFamily="34" charset="0"/>
              </a:rPr>
              <a:t> </a:t>
            </a:r>
            <a:r>
              <a:rPr lang="en-US" sz="1800" i="1" dirty="0" smtClean="0">
                <a:latin typeface="Calibri" pitchFamily="34" charset="0"/>
                <a:cs typeface="Calibri" pitchFamily="34" charset="0"/>
              </a:rPr>
              <a:t>ISOME &amp; 4</a:t>
            </a:r>
            <a:r>
              <a:rPr lang="en-US" sz="1800" i="1" baseline="30000" dirty="0" smtClean="0">
                <a:latin typeface="Calibri" pitchFamily="34" charset="0"/>
                <a:cs typeface="Calibri" pitchFamily="34" charset="0"/>
              </a:rPr>
              <a:t>th</a:t>
            </a:r>
            <a:r>
              <a:rPr lang="en-US" sz="1800" i="1" dirty="0" smtClean="0">
                <a:latin typeface="Calibri" pitchFamily="34" charset="0"/>
                <a:cs typeface="Calibri" pitchFamily="34" charset="0"/>
              </a:rPr>
              <a:t> </a:t>
            </a:r>
            <a:r>
              <a:rPr lang="en-US" sz="1800" i="1" dirty="0" smtClean="0">
                <a:latin typeface="Calibri" pitchFamily="34" charset="0"/>
                <a:cs typeface="Calibri" pitchFamily="34" charset="0"/>
              </a:rPr>
              <a:t>IYEF</a:t>
            </a:r>
            <a:endParaRPr lang="en-US" sz="1800" i="1" dirty="0" smtClean="0">
              <a:latin typeface="Calibri" pitchFamily="34" charset="0"/>
              <a:cs typeface="Calibri" pitchFamily="34" charset="0"/>
            </a:endParaRPr>
          </a:p>
          <a:p>
            <a:pPr algn="ctr"/>
            <a:r>
              <a:rPr lang="en-US" sz="1800" i="1" dirty="0" smtClean="0">
                <a:latin typeface="Calibri" pitchFamily="34" charset="0"/>
                <a:cs typeface="Calibri" pitchFamily="34" charset="0"/>
              </a:rPr>
              <a:t>June 11, 2013</a:t>
            </a:r>
            <a:endParaRPr lang="en-US" sz="1800" i="1" dirty="0">
              <a:latin typeface="Calibri" pitchFamily="34" charset="0"/>
              <a:cs typeface="Calibri" pitchFamily="34" charset="0"/>
            </a:endParaRPr>
          </a:p>
        </p:txBody>
      </p:sp>
      <p:grpSp>
        <p:nvGrpSpPr>
          <p:cNvPr id="12" name="Group 11"/>
          <p:cNvGrpSpPr/>
          <p:nvPr/>
        </p:nvGrpSpPr>
        <p:grpSpPr>
          <a:xfrm>
            <a:off x="723069" y="3619500"/>
            <a:ext cx="7620000" cy="685800"/>
            <a:chOff x="838200" y="3243106"/>
            <a:chExt cx="7620000" cy="685800"/>
          </a:xfrm>
        </p:grpSpPr>
        <p:sp>
          <p:nvSpPr>
            <p:cNvPr id="6" name="Oval 5"/>
            <p:cNvSpPr/>
            <p:nvPr/>
          </p:nvSpPr>
          <p:spPr>
            <a:xfrm>
              <a:off x="838200" y="3243106"/>
              <a:ext cx="2133600" cy="6858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examples</a:t>
              </a:r>
              <a:endParaRPr lang="en-US"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sp>
          <p:nvSpPr>
            <p:cNvPr id="7" name="Oval 6"/>
            <p:cNvSpPr/>
            <p:nvPr/>
          </p:nvSpPr>
          <p:spPr>
            <a:xfrm>
              <a:off x="3581400" y="3243106"/>
              <a:ext cx="2133600" cy="6858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concept</a:t>
              </a:r>
              <a:endParaRPr lang="en-US"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sp>
          <p:nvSpPr>
            <p:cNvPr id="8" name="Oval 7"/>
            <p:cNvSpPr/>
            <p:nvPr/>
          </p:nvSpPr>
          <p:spPr>
            <a:xfrm>
              <a:off x="6324600" y="3243106"/>
              <a:ext cx="2133600" cy="6858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future</a:t>
              </a:r>
              <a:endParaRPr lang="en-US"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sp>
          <p:nvSpPr>
            <p:cNvPr id="9" name="Striped Right Arrow 8"/>
            <p:cNvSpPr/>
            <p:nvPr/>
          </p:nvSpPr>
          <p:spPr>
            <a:xfrm>
              <a:off x="2971800" y="3414556"/>
              <a:ext cx="609600" cy="342900"/>
            </a:xfrm>
            <a:prstGeom prst="stripedRightArrow">
              <a:avLst/>
            </a:prstGeom>
            <a:solidFill>
              <a:schemeClr val="bg1">
                <a:lumMod val="7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riped Right Arrow 10"/>
            <p:cNvSpPr/>
            <p:nvPr/>
          </p:nvSpPr>
          <p:spPr>
            <a:xfrm>
              <a:off x="5728620" y="3414556"/>
              <a:ext cx="609600" cy="342900"/>
            </a:xfrm>
            <a:prstGeom prst="stripedRightArrow">
              <a:avLst/>
            </a:prstGeom>
            <a:solidFill>
              <a:schemeClr val="bg1">
                <a:lumMod val="7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4800600"/>
            <a:ext cx="1036320" cy="1214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83371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33"/>
          <p:cNvSpPr txBox="1">
            <a:spLocks noChangeArrowheads="1"/>
          </p:cNvSpPr>
          <p:nvPr/>
        </p:nvSpPr>
        <p:spPr bwMode="auto">
          <a:xfrm>
            <a:off x="1981200" y="125833"/>
            <a:ext cx="6934200" cy="707886"/>
          </a:xfrm>
          <a:prstGeom prst="rect">
            <a:avLst/>
          </a:prstGeom>
          <a:noFill/>
          <a:ln w="9525">
            <a:noFill/>
            <a:miter lim="800000"/>
            <a:headEnd/>
            <a:tailEnd/>
          </a:ln>
        </p:spPr>
        <p:txBody>
          <a:bodyPr wrap="square">
            <a:spAutoFit/>
          </a:bodyPr>
          <a:lstStyle/>
          <a:p>
            <a:pPr algn="ctr"/>
            <a:r>
              <a:rPr lang="en-US" sz="4000" dirty="0" smtClean="0">
                <a:solidFill>
                  <a:srgbClr val="0000FF"/>
                </a:solidFill>
                <a:effectLst>
                  <a:outerShdw blurRad="38100" dist="38100" dir="2700000" algn="tl">
                    <a:srgbClr val="000000">
                      <a:alpha val="43137"/>
                    </a:srgbClr>
                  </a:outerShdw>
                </a:effectLst>
                <a:latin typeface="Calibri" pitchFamily="34" charset="0"/>
              </a:rPr>
              <a:t>Coupled Human &amp; Environment</a:t>
            </a:r>
            <a:endParaRPr lang="en-US" sz="4000" dirty="0">
              <a:effectLst>
                <a:outerShdw blurRad="38100" dist="38100" dir="2700000" algn="tl">
                  <a:srgbClr val="000000">
                    <a:alpha val="43137"/>
                  </a:srgbClr>
                </a:outerShdw>
              </a:effectLst>
              <a:latin typeface="Calibri" pitchFamily="34" charset="0"/>
            </a:endParaRPr>
          </a:p>
        </p:txBody>
      </p:sp>
      <p:pic>
        <p:nvPicPr>
          <p:cNvPr id="15" name="Picture 6"/>
          <p:cNvPicPr>
            <a:picLocks noChangeAspect="1" noChangeArrowheads="1"/>
          </p:cNvPicPr>
          <p:nvPr/>
        </p:nvPicPr>
        <p:blipFill>
          <a:blip r:embed="rId3" cstate="print"/>
          <a:srcRect/>
          <a:stretch>
            <a:fillRect/>
          </a:stretch>
        </p:blipFill>
        <p:spPr bwMode="auto">
          <a:xfrm>
            <a:off x="1676400" y="697605"/>
            <a:ext cx="6248400" cy="6160396"/>
          </a:xfrm>
          <a:prstGeom prst="rect">
            <a:avLst/>
          </a:prstGeom>
          <a:noFill/>
          <a:ln w="9525">
            <a:noFill/>
            <a:miter lim="800000"/>
            <a:headEnd/>
            <a:tailEnd/>
          </a:ln>
        </p:spPr>
      </p:pic>
      <p:sp>
        <p:nvSpPr>
          <p:cNvPr id="6" name="Oval 5"/>
          <p:cNvSpPr/>
          <p:nvPr/>
        </p:nvSpPr>
        <p:spPr>
          <a:xfrm>
            <a:off x="197618" y="18422"/>
            <a:ext cx="1905000" cy="5334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Concept</a:t>
            </a:r>
            <a:endParaRPr lang="en-US" sz="2000"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1454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logo"/>
          <p:cNvPicPr>
            <a:picLocks noChangeAspect="1" noChangeArrowheads="1"/>
          </p:cNvPicPr>
          <p:nvPr/>
        </p:nvPicPr>
        <p:blipFill>
          <a:blip r:embed="rId3" cstate="print"/>
          <a:srcRect/>
          <a:stretch>
            <a:fillRect/>
          </a:stretch>
        </p:blipFill>
        <p:spPr bwMode="auto">
          <a:xfrm>
            <a:off x="8183880" y="1"/>
            <a:ext cx="960120" cy="685800"/>
          </a:xfrm>
          <a:prstGeom prst="rect">
            <a:avLst/>
          </a:prstGeom>
          <a:noFill/>
          <a:ln w="9525">
            <a:noFill/>
            <a:miter lim="800000"/>
            <a:headEnd/>
            <a:tailEnd/>
          </a:ln>
        </p:spPr>
      </p:pic>
      <p:pic>
        <p:nvPicPr>
          <p:cNvPr id="17" name="Picture 4"/>
          <p:cNvPicPr>
            <a:picLocks noChangeAspect="1" noChangeArrowheads="1"/>
          </p:cNvPicPr>
          <p:nvPr/>
        </p:nvPicPr>
        <p:blipFill>
          <a:blip r:embed="rId4" cstate="print"/>
          <a:srcRect/>
          <a:stretch>
            <a:fillRect/>
          </a:stretch>
        </p:blipFill>
        <p:spPr bwMode="auto">
          <a:xfrm>
            <a:off x="831669" y="1493687"/>
            <a:ext cx="7376160" cy="5131242"/>
          </a:xfrm>
          <a:prstGeom prst="rect">
            <a:avLst/>
          </a:prstGeom>
          <a:noFill/>
          <a:ln w="9525">
            <a:noFill/>
            <a:miter lim="800000"/>
            <a:headEnd/>
            <a:tailEnd/>
          </a:ln>
          <a:effectLst/>
        </p:spPr>
      </p:pic>
      <p:sp>
        <p:nvSpPr>
          <p:cNvPr id="31" name="TextBox 30"/>
          <p:cNvSpPr txBox="1"/>
          <p:nvPr/>
        </p:nvSpPr>
        <p:spPr>
          <a:xfrm>
            <a:off x="1253356" y="4906349"/>
            <a:ext cx="556371" cy="308251"/>
          </a:xfrm>
          <a:prstGeom prst="rect">
            <a:avLst/>
          </a:prstGeom>
          <a:noFill/>
        </p:spPr>
        <p:txBody>
          <a:bodyPr wrap="none" rtlCol="0">
            <a:spAutoFit/>
          </a:bodyPr>
          <a:lstStyle/>
          <a:p>
            <a:r>
              <a:rPr lang="en-US" sz="1600" dirty="0" smtClean="0"/>
              <a:t>2011</a:t>
            </a:r>
          </a:p>
        </p:txBody>
      </p:sp>
      <p:sp>
        <p:nvSpPr>
          <p:cNvPr id="34" name="TextBox 33"/>
          <p:cNvSpPr txBox="1"/>
          <p:nvPr/>
        </p:nvSpPr>
        <p:spPr>
          <a:xfrm>
            <a:off x="0" y="-1"/>
            <a:ext cx="8077200" cy="1569660"/>
          </a:xfrm>
          <a:prstGeom prst="rect">
            <a:avLst/>
          </a:prstGeom>
          <a:noFill/>
        </p:spPr>
        <p:txBody>
          <a:bodyPr wrap="square" rtlCol="0">
            <a:spAutoFit/>
          </a:bodyPr>
          <a:lstStyle/>
          <a:p>
            <a:r>
              <a:rPr lang="en-US" sz="3200" b="1" dirty="0" smtClean="0">
                <a:solidFill>
                  <a:srgbClr val="0000FF"/>
                </a:solidFill>
                <a:latin typeface="Calibri" pitchFamily="34" charset="0"/>
                <a:cs typeface="Calibri" pitchFamily="34" charset="0"/>
              </a:rPr>
              <a:t>Mongolia Plateau: </a:t>
            </a:r>
            <a:r>
              <a:rPr lang="en-US" altLang="zh-CN" sz="3200" dirty="0" smtClean="0">
                <a:latin typeface="Calibri" pitchFamily="34" charset="0"/>
              </a:rPr>
              <a:t>interactive </a:t>
            </a:r>
            <a:r>
              <a:rPr lang="en-US" altLang="zh-CN" sz="3200" dirty="0">
                <a:latin typeface="Calibri" pitchFamily="34" charset="0"/>
              </a:rPr>
              <a:t>changes of natural and human  </a:t>
            </a:r>
            <a:r>
              <a:rPr lang="en-US" altLang="zh-CN" sz="3200" dirty="0" smtClean="0">
                <a:latin typeface="Calibri" pitchFamily="34" charset="0"/>
              </a:rPr>
              <a:t>under </a:t>
            </a:r>
            <a:r>
              <a:rPr lang="en-US" altLang="zh-CN" sz="3200" dirty="0">
                <a:latin typeface="Calibri" pitchFamily="34" charset="0"/>
              </a:rPr>
              <a:t>similar climate but different land-use </a:t>
            </a:r>
            <a:r>
              <a:rPr lang="en-US" altLang="zh-CN" sz="3200" dirty="0" smtClean="0">
                <a:latin typeface="Calibri" pitchFamily="34" charset="0"/>
              </a:rPr>
              <a:t>conditions</a:t>
            </a:r>
            <a:endParaRPr lang="en-US" sz="3200" dirty="0">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9" name="Rectangle 19"/>
          <p:cNvSpPr>
            <a:spLocks noChangeArrowheads="1"/>
          </p:cNvSpPr>
          <p:nvPr/>
        </p:nvSpPr>
        <p:spPr bwMode="auto">
          <a:xfrm>
            <a:off x="152400" y="609600"/>
            <a:ext cx="8458200" cy="1524000"/>
          </a:xfrm>
          <a:prstGeom prst="rect">
            <a:avLst/>
          </a:prstGeom>
          <a:noFill/>
          <a:ln w="9525">
            <a:noFill/>
            <a:miter lim="800000"/>
            <a:headEnd/>
            <a:tailEnd/>
          </a:ln>
          <a:effectLst/>
        </p:spPr>
        <p:txBody>
          <a:bodyPr/>
          <a:lstStyle/>
          <a:p>
            <a:r>
              <a:rPr lang="en-US" dirty="0" smtClean="0">
                <a:latin typeface="Calibri" pitchFamily="34" charset="0"/>
                <a:cs typeface="Calibri" pitchFamily="34" charset="0"/>
              </a:rPr>
              <a:t>The </a:t>
            </a:r>
            <a:r>
              <a:rPr lang="en-US" dirty="0">
                <a:latin typeface="Calibri" pitchFamily="34" charset="0"/>
                <a:cs typeface="Calibri" pitchFamily="34" charset="0"/>
              </a:rPr>
              <a:t>internal migration where the flow is oriented toward to </a:t>
            </a:r>
            <a:r>
              <a:rPr lang="en-US" dirty="0" smtClean="0">
                <a:latin typeface="Calibri" pitchFamily="34" charset="0"/>
                <a:cs typeface="Calibri" pitchFamily="34" charset="0"/>
              </a:rPr>
              <a:t>Ulaanbaatar </a:t>
            </a:r>
            <a:r>
              <a:rPr lang="en-US" dirty="0">
                <a:latin typeface="Calibri" pitchFamily="34" charset="0"/>
                <a:cs typeface="Calibri" pitchFamily="34" charset="0"/>
              </a:rPr>
              <a:t>and </a:t>
            </a:r>
            <a:r>
              <a:rPr lang="en-US" dirty="0" smtClean="0">
                <a:latin typeface="Calibri" pitchFamily="34" charset="0"/>
                <a:cs typeface="Calibri" pitchFamily="34" charset="0"/>
              </a:rPr>
              <a:t>the central </a:t>
            </a:r>
            <a:r>
              <a:rPr lang="en-US" dirty="0">
                <a:latin typeface="Calibri" pitchFamily="34" charset="0"/>
                <a:cs typeface="Calibri" pitchFamily="34" charset="0"/>
              </a:rPr>
              <a:t>region of </a:t>
            </a:r>
            <a:r>
              <a:rPr lang="en-US" dirty="0" smtClean="0">
                <a:latin typeface="Calibri" pitchFamily="34" charset="0"/>
                <a:cs typeface="Calibri" pitchFamily="34" charset="0"/>
              </a:rPr>
              <a:t>MG </a:t>
            </a:r>
            <a:r>
              <a:rPr lang="en-US" dirty="0">
                <a:latin typeface="Calibri" pitchFamily="34" charset="0"/>
                <a:cs typeface="Calibri" pitchFamily="34" charset="0"/>
              </a:rPr>
              <a:t>has been </a:t>
            </a:r>
            <a:r>
              <a:rPr lang="en-US" dirty="0" smtClean="0">
                <a:latin typeface="Calibri" pitchFamily="34" charset="0"/>
                <a:cs typeface="Calibri" pitchFamily="34" charset="0"/>
              </a:rPr>
              <a:t>a trend.  Nearly </a:t>
            </a:r>
            <a:r>
              <a:rPr lang="en-US" dirty="0">
                <a:latin typeface="Calibri" pitchFamily="34" charset="0"/>
                <a:cs typeface="Calibri" pitchFamily="34" charset="0"/>
              </a:rPr>
              <a:t>70% of the migrants is concentrated in such cities area as Ulaanbaatar, Darkhan, Orkhon and </a:t>
            </a:r>
            <a:r>
              <a:rPr lang="en-US" dirty="0" err="1">
                <a:latin typeface="Calibri" pitchFamily="34" charset="0"/>
                <a:cs typeface="Calibri" pitchFamily="34" charset="0"/>
              </a:rPr>
              <a:t>Selenge</a:t>
            </a:r>
            <a:r>
              <a:rPr lang="en-US" dirty="0">
                <a:latin typeface="Calibri" pitchFamily="34" charset="0"/>
                <a:cs typeface="Calibri" pitchFamily="34" charset="0"/>
              </a:rPr>
              <a:t> </a:t>
            </a:r>
            <a:r>
              <a:rPr lang="en-US" i="1" dirty="0" err="1" smtClean="0">
                <a:latin typeface="Calibri" pitchFamily="34" charset="0"/>
                <a:cs typeface="Calibri" pitchFamily="34" charset="0"/>
              </a:rPr>
              <a:t>aimags</a:t>
            </a:r>
            <a:r>
              <a:rPr lang="en-US" dirty="0" smtClean="0">
                <a:latin typeface="Calibri" pitchFamily="34" charset="0"/>
                <a:cs typeface="Calibri" pitchFamily="34" charset="0"/>
              </a:rPr>
              <a:t>.</a:t>
            </a:r>
          </a:p>
        </p:txBody>
      </p:sp>
      <p:sp>
        <p:nvSpPr>
          <p:cNvPr id="66580" name="Rectangle 20"/>
          <p:cNvSpPr>
            <a:spLocks noChangeArrowheads="1"/>
          </p:cNvSpPr>
          <p:nvPr/>
        </p:nvSpPr>
        <p:spPr bwMode="auto">
          <a:xfrm>
            <a:off x="0" y="89227"/>
            <a:ext cx="8077200" cy="523220"/>
          </a:xfrm>
          <a:prstGeom prst="rect">
            <a:avLst/>
          </a:prstGeom>
          <a:noFill/>
          <a:ln w="9525">
            <a:noFill/>
            <a:miter lim="800000"/>
            <a:headEnd/>
            <a:tailEnd/>
          </a:ln>
          <a:effectLst/>
        </p:spPr>
        <p:txBody>
          <a:bodyPr wrap="square" anchor="ctr">
            <a:spAutoFit/>
          </a:bodyPr>
          <a:lstStyle/>
          <a:p>
            <a:pPr algn="ctr"/>
            <a:r>
              <a:rPr lang="en-US" sz="28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Population </a:t>
            </a:r>
            <a:r>
              <a:rPr lang="en-US" sz="2800" dirty="0">
                <a:solidFill>
                  <a:srgbClr val="0000FF"/>
                </a:solidFill>
                <a:effectLst>
                  <a:outerShdw blurRad="38100" dist="38100" dir="2700000" algn="tl">
                    <a:srgbClr val="000000">
                      <a:alpha val="43137"/>
                    </a:srgbClr>
                  </a:outerShdw>
                </a:effectLst>
                <a:latin typeface="Calibri" pitchFamily="34" charset="0"/>
                <a:cs typeface="Calibri" pitchFamily="34" charset="0"/>
              </a:rPr>
              <a:t>M</a:t>
            </a:r>
            <a:r>
              <a:rPr lang="en-US" sz="28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igration </a:t>
            </a:r>
            <a:r>
              <a:rPr lang="en-US" sz="2800" dirty="0">
                <a:solidFill>
                  <a:srgbClr val="0000FF"/>
                </a:solidFill>
                <a:effectLst>
                  <a:outerShdw blurRad="38100" dist="38100" dir="2700000" algn="tl">
                    <a:srgbClr val="000000">
                      <a:alpha val="43137"/>
                    </a:srgbClr>
                  </a:outerShdw>
                </a:effectLst>
                <a:latin typeface="Calibri" pitchFamily="34" charset="0"/>
                <a:cs typeface="Calibri" pitchFamily="34" charset="0"/>
              </a:rPr>
              <a:t>in Mongolia </a:t>
            </a:r>
            <a:endParaRPr lang="en-US" sz="2800" b="1"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66581" name="Picture 21" descr="Shiljilt"/>
          <p:cNvPicPr>
            <a:picLocks noChangeAspect="1" noChangeArrowheads="1"/>
          </p:cNvPicPr>
          <p:nvPr/>
        </p:nvPicPr>
        <p:blipFill>
          <a:blip r:embed="rId2" cstate="print"/>
          <a:srcRect l="2809" t="3601" r="937" b="6902"/>
          <a:stretch>
            <a:fillRect/>
          </a:stretch>
        </p:blipFill>
        <p:spPr bwMode="auto">
          <a:xfrm>
            <a:off x="990600" y="2309446"/>
            <a:ext cx="7391400" cy="4548554"/>
          </a:xfrm>
          <a:prstGeom prst="rect">
            <a:avLst/>
          </a:prstGeom>
          <a:noFill/>
        </p:spPr>
      </p:pic>
      <p:pic>
        <p:nvPicPr>
          <p:cNvPr id="5" name="Picture 5" descr="logo"/>
          <p:cNvPicPr>
            <a:picLocks noChangeAspect="1" noChangeArrowheads="1"/>
          </p:cNvPicPr>
          <p:nvPr/>
        </p:nvPicPr>
        <p:blipFill>
          <a:blip r:embed="rId3" cstate="print"/>
          <a:srcRect/>
          <a:stretch>
            <a:fillRect/>
          </a:stretch>
        </p:blipFill>
        <p:spPr bwMode="auto">
          <a:xfrm>
            <a:off x="8077200" y="0"/>
            <a:ext cx="10668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7"/>
          <p:cNvSpPr txBox="1">
            <a:spLocks noChangeArrowheads="1"/>
          </p:cNvSpPr>
          <p:nvPr/>
        </p:nvSpPr>
        <p:spPr bwMode="auto">
          <a:xfrm>
            <a:off x="0" y="0"/>
            <a:ext cx="6934200" cy="1077218"/>
          </a:xfrm>
          <a:prstGeom prst="rect">
            <a:avLst/>
          </a:prstGeom>
          <a:noFill/>
          <a:ln w="9525">
            <a:noFill/>
            <a:miter lim="800000"/>
            <a:headEnd/>
            <a:tailEnd/>
          </a:ln>
        </p:spPr>
        <p:txBody>
          <a:bodyPr wrap="square">
            <a:spAutoFit/>
          </a:bodyPr>
          <a:lstStyle/>
          <a:p>
            <a:r>
              <a:rPr lang="en-US" altLang="zh-CN" sz="3200" dirty="0">
                <a:solidFill>
                  <a:srgbClr val="0000FF"/>
                </a:solidFill>
                <a:effectLst>
                  <a:outerShdw blurRad="38100" dist="38100" dir="2700000" algn="tl">
                    <a:srgbClr val="000000">
                      <a:alpha val="43137"/>
                    </a:srgbClr>
                  </a:outerShdw>
                </a:effectLst>
                <a:latin typeface="Calibri" pitchFamily="34" charset="0"/>
              </a:rPr>
              <a:t>Changes in </a:t>
            </a:r>
            <a:r>
              <a:rPr lang="en-US" altLang="zh-CN" sz="3200" dirty="0" smtClean="0">
                <a:solidFill>
                  <a:srgbClr val="0000FF"/>
                </a:solidFill>
                <a:effectLst>
                  <a:outerShdw blurRad="38100" dist="38100" dir="2700000" algn="tl">
                    <a:srgbClr val="000000">
                      <a:alpha val="43137"/>
                    </a:srgbClr>
                  </a:outerShdw>
                </a:effectLst>
                <a:latin typeface="Calibri" pitchFamily="34" charset="0"/>
              </a:rPr>
              <a:t>livestock, </a:t>
            </a:r>
            <a:r>
              <a:rPr lang="en-US" altLang="zh-CN" sz="3200" dirty="0" smtClean="0">
                <a:solidFill>
                  <a:srgbClr val="FF0000"/>
                </a:solidFill>
                <a:effectLst>
                  <a:outerShdw blurRad="38100" dist="38100" dir="2700000" algn="tl">
                    <a:srgbClr val="000000">
                      <a:alpha val="43137"/>
                    </a:srgbClr>
                  </a:outerShdw>
                </a:effectLst>
                <a:latin typeface="Calibri" pitchFamily="34" charset="0"/>
              </a:rPr>
              <a:t>policy</a:t>
            </a:r>
            <a:r>
              <a:rPr lang="en-US" altLang="zh-CN" sz="3200" dirty="0" smtClean="0">
                <a:solidFill>
                  <a:srgbClr val="0000FF"/>
                </a:solidFill>
                <a:effectLst>
                  <a:outerShdw blurRad="38100" dist="38100" dir="2700000" algn="tl">
                    <a:srgbClr val="000000">
                      <a:alpha val="43137"/>
                    </a:srgbClr>
                  </a:outerShdw>
                </a:effectLst>
                <a:latin typeface="Calibri" pitchFamily="34" charset="0"/>
              </a:rPr>
              <a:t>, and </a:t>
            </a:r>
            <a:r>
              <a:rPr lang="en-US" altLang="zh-CN" sz="3200" dirty="0" smtClean="0">
                <a:solidFill>
                  <a:srgbClr val="FF0000"/>
                </a:solidFill>
                <a:effectLst>
                  <a:outerShdw blurRad="38100" dist="38100" dir="2700000" algn="tl">
                    <a:srgbClr val="000000">
                      <a:alpha val="43137"/>
                    </a:srgbClr>
                  </a:outerShdw>
                </a:effectLst>
                <a:latin typeface="Calibri" pitchFamily="34" charset="0"/>
              </a:rPr>
              <a:t>climate</a:t>
            </a:r>
            <a:r>
              <a:rPr lang="en-US" altLang="zh-CN" sz="3200" dirty="0" smtClean="0">
                <a:solidFill>
                  <a:srgbClr val="0000FF"/>
                </a:solidFill>
                <a:effectLst>
                  <a:outerShdw blurRad="38100" dist="38100" dir="2700000" algn="tl">
                    <a:srgbClr val="000000">
                      <a:alpha val="43137"/>
                    </a:srgbClr>
                  </a:outerShdw>
                </a:effectLst>
                <a:latin typeface="Calibri" pitchFamily="34" charset="0"/>
              </a:rPr>
              <a:t> in IM </a:t>
            </a:r>
            <a:r>
              <a:rPr lang="en-US" altLang="zh-CN" sz="3200" dirty="0">
                <a:solidFill>
                  <a:srgbClr val="0000FF"/>
                </a:solidFill>
                <a:effectLst>
                  <a:outerShdw blurRad="38100" dist="38100" dir="2700000" algn="tl">
                    <a:srgbClr val="000000">
                      <a:alpha val="43137"/>
                    </a:srgbClr>
                  </a:outerShdw>
                </a:effectLst>
                <a:latin typeface="Calibri" pitchFamily="34" charset="0"/>
              </a:rPr>
              <a:t>and </a:t>
            </a:r>
            <a:r>
              <a:rPr lang="en-US" altLang="zh-CN" sz="3200" dirty="0" smtClean="0">
                <a:solidFill>
                  <a:srgbClr val="0000FF"/>
                </a:solidFill>
                <a:effectLst>
                  <a:outerShdw blurRad="38100" dist="38100" dir="2700000" algn="tl">
                    <a:srgbClr val="000000">
                      <a:alpha val="43137"/>
                    </a:srgbClr>
                  </a:outerShdw>
                </a:effectLst>
                <a:latin typeface="Calibri" pitchFamily="34" charset="0"/>
              </a:rPr>
              <a:t>MG</a:t>
            </a:r>
            <a:endParaRPr lang="en-US" altLang="zh-CN" sz="3200" dirty="0">
              <a:solidFill>
                <a:srgbClr val="0000FF"/>
              </a:solidFill>
              <a:effectLst>
                <a:outerShdw blurRad="38100" dist="38100" dir="2700000" algn="tl">
                  <a:srgbClr val="000000">
                    <a:alpha val="43137"/>
                  </a:srgbClr>
                </a:outerShdw>
              </a:effectLst>
              <a:latin typeface="Calibri" pitchFamily="34" charset="0"/>
            </a:endParaRPr>
          </a:p>
        </p:txBody>
      </p:sp>
      <p:grpSp>
        <p:nvGrpSpPr>
          <p:cNvPr id="22" name="Group 21"/>
          <p:cNvGrpSpPr/>
          <p:nvPr/>
        </p:nvGrpSpPr>
        <p:grpSpPr>
          <a:xfrm>
            <a:off x="895304" y="1624634"/>
            <a:ext cx="4949384" cy="4953000"/>
            <a:chOff x="1752601" y="1219200"/>
            <a:chExt cx="4899131" cy="5334000"/>
          </a:xfrm>
        </p:grpSpPr>
        <p:pic>
          <p:nvPicPr>
            <p:cNvPr id="6" name="Picture 7"/>
            <p:cNvPicPr>
              <a:picLocks noChangeAspect="1" noChangeArrowheads="1"/>
            </p:cNvPicPr>
            <p:nvPr/>
          </p:nvPicPr>
          <p:blipFill>
            <a:blip r:embed="rId3" cstate="print"/>
            <a:srcRect/>
            <a:stretch>
              <a:fillRect/>
            </a:stretch>
          </p:blipFill>
          <p:spPr bwMode="auto">
            <a:xfrm>
              <a:off x="2214808" y="3733800"/>
              <a:ext cx="4436924" cy="2819400"/>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2274994" y="1219200"/>
              <a:ext cx="4376737" cy="2549420"/>
            </a:xfrm>
            <a:prstGeom prst="rect">
              <a:avLst/>
            </a:prstGeom>
            <a:noFill/>
            <a:ln w="9525">
              <a:noFill/>
              <a:miter lim="800000"/>
              <a:headEnd/>
              <a:tailEnd/>
            </a:ln>
          </p:spPr>
        </p:pic>
        <p:sp>
          <p:nvSpPr>
            <p:cNvPr id="8" name="TextBox 7"/>
            <p:cNvSpPr txBox="1"/>
            <p:nvPr/>
          </p:nvSpPr>
          <p:spPr>
            <a:xfrm>
              <a:off x="3200400" y="1447800"/>
              <a:ext cx="805029" cy="276999"/>
            </a:xfrm>
            <a:prstGeom prst="rect">
              <a:avLst/>
            </a:prstGeom>
            <a:noFill/>
          </p:spPr>
          <p:txBody>
            <a:bodyPr wrap="none" rtlCol="0">
              <a:spAutoFit/>
            </a:bodyPr>
            <a:lstStyle/>
            <a:p>
              <a:r>
                <a:rPr lang="en-US" sz="1200" dirty="0" smtClean="0"/>
                <a:t>Mongolia</a:t>
              </a:r>
              <a:endParaRPr lang="en-US" sz="1200" dirty="0"/>
            </a:p>
          </p:txBody>
        </p:sp>
        <p:sp>
          <p:nvSpPr>
            <p:cNvPr id="9" name="TextBox 8"/>
            <p:cNvSpPr txBox="1"/>
            <p:nvPr/>
          </p:nvSpPr>
          <p:spPr>
            <a:xfrm>
              <a:off x="3124200" y="4038600"/>
              <a:ext cx="1197764" cy="276999"/>
            </a:xfrm>
            <a:prstGeom prst="rect">
              <a:avLst/>
            </a:prstGeom>
            <a:noFill/>
          </p:spPr>
          <p:txBody>
            <a:bodyPr wrap="none" rtlCol="0">
              <a:spAutoFit/>
            </a:bodyPr>
            <a:lstStyle/>
            <a:p>
              <a:r>
                <a:rPr lang="en-US" sz="1200" dirty="0" smtClean="0"/>
                <a:t>Inner Mongolia</a:t>
              </a:r>
              <a:endParaRPr lang="en-US" sz="1200" dirty="0"/>
            </a:p>
          </p:txBody>
        </p:sp>
        <p:sp>
          <p:nvSpPr>
            <p:cNvPr id="10" name="TextBox 9"/>
            <p:cNvSpPr txBox="1"/>
            <p:nvPr/>
          </p:nvSpPr>
          <p:spPr>
            <a:xfrm rot="16200000">
              <a:off x="1274104" y="3678896"/>
              <a:ext cx="1218603" cy="261610"/>
            </a:xfrm>
            <a:prstGeom prst="rect">
              <a:avLst/>
            </a:prstGeom>
            <a:noFill/>
          </p:spPr>
          <p:txBody>
            <a:bodyPr wrap="none" rtlCol="0">
              <a:spAutoFit/>
            </a:bodyPr>
            <a:lstStyle/>
            <a:p>
              <a:r>
                <a:rPr lang="en-US" sz="1100" dirty="0" smtClean="0"/>
                <a:t>Livestock (head)</a:t>
              </a:r>
              <a:endParaRPr lang="en-US" sz="1100" dirty="0"/>
            </a:p>
          </p:txBody>
        </p:sp>
        <p:sp>
          <p:nvSpPr>
            <p:cNvPr id="11" name="TextBox 10"/>
            <p:cNvSpPr txBox="1"/>
            <p:nvPr/>
          </p:nvSpPr>
          <p:spPr>
            <a:xfrm>
              <a:off x="4419600" y="3912513"/>
              <a:ext cx="1329211" cy="430887"/>
            </a:xfrm>
            <a:prstGeom prst="rect">
              <a:avLst/>
            </a:prstGeom>
            <a:noFill/>
          </p:spPr>
          <p:txBody>
            <a:bodyPr wrap="none" rtlCol="0">
              <a:spAutoFit/>
            </a:bodyPr>
            <a:lstStyle/>
            <a:p>
              <a:pPr algn="ctr"/>
              <a:r>
                <a:rPr lang="en-US" sz="1100" b="1" dirty="0" smtClean="0">
                  <a:solidFill>
                    <a:srgbClr val="FF0000"/>
                  </a:solidFill>
                </a:rPr>
                <a:t>Extreme Drought</a:t>
              </a:r>
            </a:p>
            <a:p>
              <a:pPr algn="ctr"/>
              <a:r>
                <a:rPr lang="en-US" sz="1100" b="1" dirty="0" smtClean="0">
                  <a:solidFill>
                    <a:srgbClr val="FF0000"/>
                  </a:solidFill>
                </a:rPr>
                <a:t>&amp; Cold Winter</a:t>
              </a:r>
              <a:endParaRPr lang="en-US" sz="1100" b="1" dirty="0">
                <a:solidFill>
                  <a:srgbClr val="FF0000"/>
                </a:solidFill>
              </a:endParaRPr>
            </a:p>
          </p:txBody>
        </p:sp>
        <p:cxnSp>
          <p:nvCxnSpPr>
            <p:cNvPr id="12" name="Straight Arrow Connector 11"/>
            <p:cNvCxnSpPr/>
            <p:nvPr/>
          </p:nvCxnSpPr>
          <p:spPr>
            <a:xfrm rot="5400000">
              <a:off x="5028803" y="4114403"/>
              <a:ext cx="1371600" cy="794"/>
            </a:xfrm>
            <a:prstGeom prst="straightConnector1">
              <a:avLst/>
            </a:prstGeom>
            <a:ln w="22225"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4648200" y="5791200"/>
              <a:ext cx="152400" cy="304800"/>
            </a:xfrm>
            <a:prstGeom prst="downArrow">
              <a:avLst/>
            </a:prstGeom>
            <a:solidFill>
              <a:schemeClr val="accent6">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3429000" y="5791200"/>
              <a:ext cx="152400" cy="304800"/>
            </a:xfrm>
            <a:prstGeom prst="downArrow">
              <a:avLst/>
            </a:prstGeom>
            <a:solidFill>
              <a:srgbClr val="00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2895600" y="5791200"/>
              <a:ext cx="152400" cy="304800"/>
            </a:xfrm>
            <a:prstGeom prst="downArrow">
              <a:avLst/>
            </a:prstGeom>
            <a:solidFill>
              <a:srgbClr val="00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6096000" y="5791200"/>
              <a:ext cx="152400" cy="304800"/>
            </a:xfrm>
            <a:prstGeom prst="downArrow">
              <a:avLst/>
            </a:prstGeom>
            <a:solidFill>
              <a:srgbClr val="00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a:off x="5334000" y="5791200"/>
              <a:ext cx="152400" cy="304800"/>
            </a:xfrm>
            <a:prstGeom prst="downArrow">
              <a:avLst/>
            </a:prstGeom>
            <a:solidFill>
              <a:srgbClr val="00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a:off x="4800600" y="5791200"/>
              <a:ext cx="152400" cy="304800"/>
            </a:xfrm>
            <a:prstGeom prst="downArrow">
              <a:avLst/>
            </a:prstGeom>
            <a:solidFill>
              <a:srgbClr val="00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18"/>
            <p:cNvSpPr/>
            <p:nvPr/>
          </p:nvSpPr>
          <p:spPr>
            <a:xfrm>
              <a:off x="4191000" y="5791200"/>
              <a:ext cx="152400" cy="304800"/>
            </a:xfrm>
            <a:prstGeom prst="downArrow">
              <a:avLst/>
            </a:prstGeom>
            <a:solidFill>
              <a:srgbClr val="00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3581400" y="5791200"/>
              <a:ext cx="152400" cy="304800"/>
            </a:xfrm>
            <a:prstGeom prst="downArrow">
              <a:avLst/>
            </a:prstGeom>
            <a:solidFill>
              <a:schemeClr val="accent6">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p:cNvSpPr/>
            <p:nvPr/>
          </p:nvSpPr>
          <p:spPr>
            <a:xfrm>
              <a:off x="3505200" y="5791200"/>
              <a:ext cx="152400" cy="304800"/>
            </a:xfrm>
            <a:prstGeom prst="downArrow">
              <a:avLst/>
            </a:prstGeom>
            <a:solidFill>
              <a:schemeClr val="accent6">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p:cNvSpPr txBox="1"/>
          <p:nvPr/>
        </p:nvSpPr>
        <p:spPr>
          <a:xfrm>
            <a:off x="7683472" y="6245423"/>
            <a:ext cx="1264129" cy="307777"/>
          </a:xfrm>
          <a:prstGeom prst="rect">
            <a:avLst/>
          </a:prstGeom>
          <a:noFill/>
        </p:spPr>
        <p:txBody>
          <a:bodyPr wrap="none" rtlCol="0">
            <a:spAutoFit/>
          </a:bodyPr>
          <a:lstStyle/>
          <a:p>
            <a:r>
              <a:rPr lang="en-US" sz="1400" dirty="0" smtClean="0">
                <a:latin typeface="Calibri" pitchFamily="34" charset="0"/>
                <a:cs typeface="Calibri" pitchFamily="34" charset="0"/>
              </a:rPr>
              <a:t>Qi et al. (2012)</a:t>
            </a:r>
            <a:endParaRPr lang="en-US" sz="1400" dirty="0">
              <a:latin typeface="Calibri" pitchFamily="34" charset="0"/>
              <a:cs typeface="Calibri" pitchFamily="34" charset="0"/>
            </a:endParaRPr>
          </a:p>
        </p:txBody>
      </p:sp>
      <p:pic>
        <p:nvPicPr>
          <p:cNvPr id="25" name="Picture 5" descr="logo"/>
          <p:cNvPicPr>
            <a:picLocks noChangeAspect="1" noChangeArrowheads="1"/>
          </p:cNvPicPr>
          <p:nvPr/>
        </p:nvPicPr>
        <p:blipFill>
          <a:blip r:embed="rId5" cstate="print"/>
          <a:srcRect/>
          <a:stretch>
            <a:fillRect/>
          </a:stretch>
        </p:blipFill>
        <p:spPr bwMode="auto">
          <a:xfrm>
            <a:off x="8077200" y="0"/>
            <a:ext cx="10668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833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33"/>
          <p:cNvSpPr txBox="1">
            <a:spLocks noChangeArrowheads="1"/>
          </p:cNvSpPr>
          <p:nvPr/>
        </p:nvSpPr>
        <p:spPr bwMode="auto">
          <a:xfrm>
            <a:off x="1981200" y="125833"/>
            <a:ext cx="6934200" cy="707886"/>
          </a:xfrm>
          <a:prstGeom prst="rect">
            <a:avLst/>
          </a:prstGeom>
          <a:noFill/>
          <a:ln w="9525">
            <a:noFill/>
            <a:miter lim="800000"/>
            <a:headEnd/>
            <a:tailEnd/>
          </a:ln>
        </p:spPr>
        <p:txBody>
          <a:bodyPr wrap="square">
            <a:spAutoFit/>
          </a:bodyPr>
          <a:lstStyle/>
          <a:p>
            <a:pPr algn="ctr"/>
            <a:r>
              <a:rPr lang="en-US" sz="4000" dirty="0" smtClean="0">
                <a:solidFill>
                  <a:srgbClr val="0000FF"/>
                </a:solidFill>
                <a:effectLst>
                  <a:outerShdw blurRad="38100" dist="38100" dir="2700000" algn="tl">
                    <a:srgbClr val="000000">
                      <a:alpha val="43137"/>
                    </a:srgbClr>
                  </a:outerShdw>
                </a:effectLst>
                <a:latin typeface="Calibri" pitchFamily="34" charset="0"/>
              </a:rPr>
              <a:t>Coupled Human &amp; Environment</a:t>
            </a:r>
            <a:endParaRPr lang="en-US" sz="4000" dirty="0">
              <a:effectLst>
                <a:outerShdw blurRad="38100" dist="38100" dir="2700000" algn="tl">
                  <a:srgbClr val="000000">
                    <a:alpha val="43137"/>
                  </a:srgbClr>
                </a:outerShdw>
              </a:effectLst>
              <a:latin typeface="Calibri" pitchFamily="34" charset="0"/>
            </a:endParaRPr>
          </a:p>
        </p:txBody>
      </p:sp>
      <p:sp>
        <p:nvSpPr>
          <p:cNvPr id="6" name="Oval 5"/>
          <p:cNvSpPr/>
          <p:nvPr/>
        </p:nvSpPr>
        <p:spPr>
          <a:xfrm>
            <a:off x="197618" y="18422"/>
            <a:ext cx="1905000" cy="5334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Concept</a:t>
            </a:r>
            <a:endParaRPr lang="en-US" sz="2000"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8" name="Picture 37"/>
          <p:cNvPicPr/>
          <p:nvPr/>
        </p:nvPicPr>
        <p:blipFill>
          <a:blip r:embed="rId3"/>
          <a:stretch>
            <a:fillRect/>
          </a:stretch>
        </p:blipFill>
        <p:spPr>
          <a:xfrm>
            <a:off x="838200" y="1219200"/>
            <a:ext cx="7620000" cy="5334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600200"/>
            <a:ext cx="8382000" cy="5105399"/>
          </a:xfrm>
          <a:prstGeom prst="rect">
            <a:avLst/>
          </a:prstGeom>
          <a:noFill/>
          <a:ln>
            <a:noFill/>
          </a:ln>
          <a:effectLst/>
          <a:extLst/>
        </p:spPr>
      </p:pic>
      <p:sp>
        <p:nvSpPr>
          <p:cNvPr id="3" name="TextBox 2"/>
          <p:cNvSpPr txBox="1"/>
          <p:nvPr/>
        </p:nvSpPr>
        <p:spPr>
          <a:xfrm>
            <a:off x="228600" y="108525"/>
            <a:ext cx="7848600" cy="1292662"/>
          </a:xfrm>
          <a:prstGeom prst="rect">
            <a:avLst/>
          </a:prstGeom>
          <a:noFill/>
        </p:spPr>
        <p:txBody>
          <a:bodyPr wrap="square" rtlCol="0">
            <a:spAutoFit/>
          </a:bodyPr>
          <a:lstStyle/>
          <a:p>
            <a:r>
              <a:rPr lang="en-US" sz="2600" dirty="0">
                <a:latin typeface="Calibri" pitchFamily="34" charset="0"/>
              </a:rPr>
              <a:t>The contrasting distributions of four demonstrative variables on the </a:t>
            </a:r>
            <a:r>
              <a:rPr lang="en-US" sz="2600" dirty="0" smtClean="0">
                <a:latin typeface="Calibri" pitchFamily="34" charset="0"/>
              </a:rPr>
              <a:t>Mongolia Plateau </a:t>
            </a:r>
            <a:r>
              <a:rPr lang="en-US" sz="2600" dirty="0">
                <a:latin typeface="Calibri" pitchFamily="34" charset="0"/>
              </a:rPr>
              <a:t>showing the mismatches in space and </a:t>
            </a:r>
            <a:r>
              <a:rPr lang="en-US" sz="2600" dirty="0" smtClean="0">
                <a:latin typeface="Calibri" pitchFamily="34" charset="0"/>
              </a:rPr>
              <a:t>time</a:t>
            </a:r>
            <a:endParaRPr lang="en-US" sz="2600" dirty="0">
              <a:latin typeface="Calibri" pitchFamily="34" charset="0"/>
            </a:endParaRPr>
          </a:p>
        </p:txBody>
      </p:sp>
      <p:pic>
        <p:nvPicPr>
          <p:cNvPr id="4" name="Picture 5" descr="logo"/>
          <p:cNvPicPr>
            <a:picLocks noChangeAspect="1" noChangeArrowheads="1"/>
          </p:cNvPicPr>
          <p:nvPr/>
        </p:nvPicPr>
        <p:blipFill>
          <a:blip r:embed="rId3" cstate="print"/>
          <a:srcRect/>
          <a:stretch>
            <a:fillRect/>
          </a:stretch>
        </p:blipFill>
        <p:spPr bwMode="auto">
          <a:xfrm>
            <a:off x="8077200" y="0"/>
            <a:ext cx="10668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stretch>
            <a:fillRect/>
          </a:stretch>
        </p:blipFill>
        <p:spPr>
          <a:xfrm>
            <a:off x="685800" y="1219200"/>
            <a:ext cx="7985760" cy="5334001"/>
          </a:xfrm>
          <a:prstGeom prst="rect">
            <a:avLst/>
          </a:prstGeom>
        </p:spPr>
      </p:pic>
      <p:sp>
        <p:nvSpPr>
          <p:cNvPr id="2" name="TextBox 1"/>
          <p:cNvSpPr txBox="1"/>
          <p:nvPr/>
        </p:nvSpPr>
        <p:spPr>
          <a:xfrm>
            <a:off x="819785" y="30480"/>
            <a:ext cx="7851775" cy="1077218"/>
          </a:xfrm>
          <a:prstGeom prst="rect">
            <a:avLst/>
          </a:prstGeom>
          <a:noFill/>
        </p:spPr>
        <p:txBody>
          <a:bodyPr wrap="square" rtlCol="0">
            <a:spAutoFit/>
          </a:bodyPr>
          <a:lstStyle/>
          <a:p>
            <a:pPr algn="ctr"/>
            <a:r>
              <a:rPr lang="en-US" sz="3200" dirty="0" smtClean="0">
                <a:latin typeface="Calibri" pitchFamily="34" charset="0"/>
              </a:rPr>
              <a:t>A </a:t>
            </a:r>
            <a:r>
              <a:rPr lang="en-US" sz="3200" dirty="0">
                <a:latin typeface="Calibri" pitchFamily="34" charset="0"/>
              </a:rPr>
              <a:t>working flowchart for synthesizing the CNH </a:t>
            </a:r>
            <a:r>
              <a:rPr lang="en-US" sz="3200" dirty="0" smtClean="0">
                <a:latin typeface="Calibri" pitchFamily="34" charset="0"/>
              </a:rPr>
              <a:t>systems at </a:t>
            </a:r>
            <a:r>
              <a:rPr lang="en-US" sz="3200" dirty="0">
                <a:latin typeface="Calibri" pitchFamily="34" charset="0"/>
              </a:rPr>
              <a:t>different hierarchical </a:t>
            </a:r>
            <a:r>
              <a:rPr lang="en-US" sz="3200" dirty="0" smtClean="0">
                <a:latin typeface="Calibri" pitchFamily="34" charset="0"/>
              </a:rPr>
              <a:t>levels</a:t>
            </a:r>
            <a:endParaRPr lang="en-US" sz="3200" dirty="0">
              <a:latin typeface="Calibri" pitchFamily="34" charset="0"/>
            </a:endParaRPr>
          </a:p>
        </p:txBody>
      </p:sp>
      <p:pic>
        <p:nvPicPr>
          <p:cNvPr id="1026" name="Picture 2" descr="National Science Foundation - Where Discoveries Begin"/>
          <p:cNvPicPr>
            <a:picLocks noChangeAspect="1" noChangeArrowheads="1"/>
          </p:cNvPicPr>
          <p:nvPr/>
        </p:nvPicPr>
        <p:blipFill rotWithShape="1">
          <a:blip r:embed="rId4">
            <a:extLst>
              <a:ext uri="{28A0092B-C50C-407E-A947-70E740481C1C}">
                <a14:useLocalDpi xmlns:a14="http://schemas.microsoft.com/office/drawing/2010/main" val="0"/>
              </a:ext>
            </a:extLst>
          </a:blip>
          <a:srcRect r="78452"/>
          <a:stretch/>
        </p:blipFill>
        <p:spPr bwMode="auto">
          <a:xfrm>
            <a:off x="15240" y="30480"/>
            <a:ext cx="804545" cy="6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17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14400"/>
            <a:ext cx="8229599" cy="5078313"/>
          </a:xfrm>
          <a:prstGeom prst="rect">
            <a:avLst/>
          </a:prstGeom>
          <a:noFill/>
        </p:spPr>
        <p:txBody>
          <a:bodyPr wrap="square" rtlCol="0">
            <a:spAutoFit/>
          </a:bodyPr>
          <a:lstStyle/>
          <a:p>
            <a:r>
              <a:rPr lang="en-US" sz="3600" dirty="0" smtClean="0">
                <a:latin typeface="Calibri" pitchFamily="34" charset="0"/>
              </a:rPr>
              <a:t>Challenges are to understand:</a:t>
            </a:r>
          </a:p>
          <a:p>
            <a:endParaRPr lang="en-US" sz="3600" dirty="0">
              <a:latin typeface="Calibri" pitchFamily="34" charset="0"/>
            </a:endParaRPr>
          </a:p>
          <a:p>
            <a:pPr marL="457200" indent="-457200">
              <a:buFont typeface="Arial" pitchFamily="34" charset="0"/>
              <a:buChar char="•"/>
            </a:pPr>
            <a:r>
              <a:rPr lang="en-US" sz="3600" dirty="0">
                <a:latin typeface="Calibri" pitchFamily="34" charset="0"/>
              </a:rPr>
              <a:t>H</a:t>
            </a:r>
            <a:r>
              <a:rPr lang="en-US" sz="3600" dirty="0" smtClean="0">
                <a:latin typeface="Calibri" pitchFamily="34" charset="0"/>
              </a:rPr>
              <a:t>ow climate </a:t>
            </a:r>
            <a:r>
              <a:rPr lang="en-US" sz="3600" dirty="0">
                <a:latin typeface="Calibri" pitchFamily="34" charset="0"/>
              </a:rPr>
              <a:t>and land use interact to shape ecosystem </a:t>
            </a:r>
            <a:r>
              <a:rPr lang="en-US" sz="3600" dirty="0" smtClean="0">
                <a:latin typeface="Calibri" pitchFamily="34" charset="0"/>
              </a:rPr>
              <a:t>functions &amp; dynamics.</a:t>
            </a:r>
          </a:p>
          <a:p>
            <a:pPr marL="457200" indent="-457200">
              <a:buFont typeface="Arial" pitchFamily="34" charset="0"/>
              <a:buChar char="•"/>
            </a:pPr>
            <a:endParaRPr lang="en-US" sz="3600" dirty="0" smtClean="0">
              <a:latin typeface="Calibri" pitchFamily="34" charset="0"/>
            </a:endParaRPr>
          </a:p>
          <a:p>
            <a:pPr marL="457200" indent="-457200">
              <a:buFont typeface="Arial" pitchFamily="34" charset="0"/>
              <a:buChar char="•"/>
            </a:pPr>
            <a:r>
              <a:rPr lang="en-US" sz="3600" dirty="0" smtClean="0">
                <a:latin typeface="Calibri" pitchFamily="34" charset="0"/>
              </a:rPr>
              <a:t>The </a:t>
            </a:r>
            <a:r>
              <a:rPr lang="en-US" sz="3600" dirty="0">
                <a:latin typeface="Calibri" pitchFamily="34" charset="0"/>
              </a:rPr>
              <a:t>processes governing these interactions in ways that can be useful for forecasting and/or assessment of interventions. </a:t>
            </a:r>
          </a:p>
        </p:txBody>
      </p:sp>
      <p:pic>
        <p:nvPicPr>
          <p:cNvPr id="3" name="Picture 2" descr="National Science Foundation - Where Discoveries Begin"/>
          <p:cNvPicPr>
            <a:picLocks noChangeAspect="1" noChangeArrowheads="1"/>
          </p:cNvPicPr>
          <p:nvPr/>
        </p:nvPicPr>
        <p:blipFill rotWithShape="1">
          <a:blip r:embed="rId2">
            <a:extLst>
              <a:ext uri="{28A0092B-C50C-407E-A947-70E740481C1C}">
                <a14:useLocalDpi xmlns:a14="http://schemas.microsoft.com/office/drawing/2010/main" val="0"/>
              </a:ext>
            </a:extLst>
          </a:blip>
          <a:srcRect r="78452"/>
          <a:stretch/>
        </p:blipFill>
        <p:spPr bwMode="auto">
          <a:xfrm>
            <a:off x="15240" y="30480"/>
            <a:ext cx="804545" cy="676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533400"/>
            <a:ext cx="8001000" cy="5986254"/>
          </a:xfrm>
          <a:prstGeom prst="rect">
            <a:avLst/>
          </a:prstGeom>
          <a:noFill/>
        </p:spPr>
        <p:txBody>
          <a:bodyPr wrap="square" rtlCol="0">
            <a:spAutoFit/>
          </a:bodyPr>
          <a:lstStyle/>
          <a:p>
            <a:r>
              <a:rPr lang="en-US" sz="2800" dirty="0" smtClean="0">
                <a:latin typeface="Calibri" pitchFamily="34" charset="0"/>
              </a:rPr>
              <a:t>Some of the questions:</a:t>
            </a:r>
          </a:p>
          <a:p>
            <a:endParaRPr lang="en-US" sz="2800" dirty="0" smtClean="0">
              <a:latin typeface="Calibri" pitchFamily="34" charset="0"/>
            </a:endParaRPr>
          </a:p>
          <a:p>
            <a:pPr marL="457200" lvl="0" indent="-457200">
              <a:spcAft>
                <a:spcPts val="600"/>
              </a:spcAft>
              <a:buFont typeface="Arial" pitchFamily="34" charset="0"/>
              <a:buChar char="•"/>
            </a:pPr>
            <a:r>
              <a:rPr lang="en-US" dirty="0">
                <a:latin typeface="Calibri" pitchFamily="34" charset="0"/>
              </a:rPr>
              <a:t>What are the key combinations and interactions of socioeconomic and climatic drivers of LCLUC?</a:t>
            </a:r>
          </a:p>
          <a:p>
            <a:pPr marL="457200" lvl="0" indent="-457200">
              <a:spcAft>
                <a:spcPts val="600"/>
              </a:spcAft>
              <a:buFont typeface="Arial" pitchFamily="34" charset="0"/>
              <a:buChar char="•"/>
            </a:pPr>
            <a:r>
              <a:rPr lang="en-US" dirty="0">
                <a:latin typeface="Calibri" pitchFamily="34" charset="0"/>
              </a:rPr>
              <a:t>How well do existing ecosystem and/or socioeconomic data and model output explain the observed biophysical and socioeconomic changes in the two countries and when do these models fail?</a:t>
            </a:r>
          </a:p>
          <a:p>
            <a:pPr marL="457200" lvl="0" indent="-457200">
              <a:spcAft>
                <a:spcPts val="600"/>
              </a:spcAft>
              <a:buFont typeface="Arial" pitchFamily="34" charset="0"/>
              <a:buChar char="•"/>
            </a:pPr>
            <a:r>
              <a:rPr lang="en-US" dirty="0">
                <a:latin typeface="Calibri" pitchFamily="34" charset="0"/>
              </a:rPr>
              <a:t>How well can we predict changes in this CNH system as a whole, including its structure and functions?</a:t>
            </a:r>
          </a:p>
          <a:p>
            <a:pPr marL="457200" lvl="0" indent="-457200">
              <a:spcAft>
                <a:spcPts val="600"/>
              </a:spcAft>
              <a:buFont typeface="Arial" pitchFamily="34" charset="0"/>
              <a:buChar char="•"/>
            </a:pPr>
            <a:r>
              <a:rPr lang="en-US" dirty="0">
                <a:latin typeface="Calibri" pitchFamily="34" charset="0"/>
              </a:rPr>
              <a:t>What are the most common social and institutional responses to changing land use and cover in the region?  Which of these responses are likely to be sustainable in the long run and which are likely to degrade ecosystem services over time</a:t>
            </a:r>
            <a:r>
              <a:rPr lang="en-US" dirty="0" smtClean="0">
                <a:latin typeface="Calibri" pitchFamily="34" charset="0"/>
              </a:rPr>
              <a:t>?</a:t>
            </a:r>
            <a:endParaRPr lang="en-US" dirty="0">
              <a:latin typeface="Calibri" pitchFamily="34" charset="0"/>
            </a:endParaRPr>
          </a:p>
        </p:txBody>
      </p:sp>
      <p:pic>
        <p:nvPicPr>
          <p:cNvPr id="3" name="Picture 2" descr="National Science Foundation - Where Discoveries Begin"/>
          <p:cNvPicPr>
            <a:picLocks noChangeAspect="1" noChangeArrowheads="1"/>
          </p:cNvPicPr>
          <p:nvPr/>
        </p:nvPicPr>
        <p:blipFill rotWithShape="1">
          <a:blip r:embed="rId2">
            <a:extLst>
              <a:ext uri="{28A0092B-C50C-407E-A947-70E740481C1C}">
                <a14:useLocalDpi xmlns:a14="http://schemas.microsoft.com/office/drawing/2010/main" val="0"/>
              </a:ext>
            </a:extLst>
          </a:blip>
          <a:srcRect r="78452"/>
          <a:stretch/>
        </p:blipFill>
        <p:spPr bwMode="auto">
          <a:xfrm>
            <a:off x="15240" y="30480"/>
            <a:ext cx="804545" cy="676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ational Science Foundation - Where Discoveries Begin"/>
          <p:cNvPicPr>
            <a:picLocks noChangeAspect="1" noChangeArrowheads="1"/>
          </p:cNvPicPr>
          <p:nvPr/>
        </p:nvPicPr>
        <p:blipFill rotWithShape="1">
          <a:blip r:embed="rId2">
            <a:extLst>
              <a:ext uri="{28A0092B-C50C-407E-A947-70E740481C1C}">
                <a14:useLocalDpi xmlns:a14="http://schemas.microsoft.com/office/drawing/2010/main" val="0"/>
              </a:ext>
            </a:extLst>
          </a:blip>
          <a:srcRect r="78452"/>
          <a:stretch/>
        </p:blipFill>
        <p:spPr bwMode="auto">
          <a:xfrm>
            <a:off x="167640" y="182880"/>
            <a:ext cx="804545" cy="6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06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153400" cy="5816977"/>
          </a:xfrm>
          <a:prstGeom prst="rect">
            <a:avLst/>
          </a:prstGeom>
          <a:noFill/>
        </p:spPr>
        <p:txBody>
          <a:bodyPr wrap="square" rtlCol="0">
            <a:spAutoFit/>
          </a:bodyPr>
          <a:lstStyle/>
          <a:p>
            <a:r>
              <a:rPr lang="en-GB" sz="2800" b="1" dirty="0">
                <a:latin typeface="Calibri" pitchFamily="34" charset="0"/>
              </a:rPr>
              <a:t>hypotheses</a:t>
            </a:r>
            <a:r>
              <a:rPr lang="en-GB" sz="2800" dirty="0">
                <a:latin typeface="Calibri" pitchFamily="34" charset="0"/>
              </a:rPr>
              <a:t>:</a:t>
            </a:r>
            <a:r>
              <a:rPr lang="en-GB" sz="2800" i="1" dirty="0">
                <a:latin typeface="Calibri" pitchFamily="34" charset="0"/>
              </a:rPr>
              <a:t>  </a:t>
            </a:r>
            <a:endParaRPr lang="en-US" sz="2800" dirty="0">
              <a:latin typeface="Calibri" pitchFamily="34" charset="0"/>
            </a:endParaRPr>
          </a:p>
          <a:p>
            <a:r>
              <a:rPr lang="en-GB" sz="2800" i="1" dirty="0">
                <a:latin typeface="Calibri" pitchFamily="34" charset="0"/>
              </a:rPr>
              <a:t> </a:t>
            </a:r>
            <a:endParaRPr lang="en-US" sz="2800" dirty="0">
              <a:latin typeface="Calibri" pitchFamily="34" charset="0"/>
            </a:endParaRPr>
          </a:p>
          <a:p>
            <a:pPr marL="457200" lvl="0" indent="-457200">
              <a:spcBef>
                <a:spcPts val="1200"/>
              </a:spcBef>
              <a:spcAft>
                <a:spcPts val="0"/>
              </a:spcAft>
              <a:buFont typeface="Arial" pitchFamily="34" charset="0"/>
              <a:buChar char="•"/>
            </a:pPr>
            <a:r>
              <a:rPr lang="en-GB" sz="2600" dirty="0">
                <a:latin typeface="Calibri" pitchFamily="34" charset="0"/>
              </a:rPr>
              <a:t>The effects of land cover change (LCC) are stronger than climate change for the CNH systems on the Mongolian Plateau by natural </a:t>
            </a:r>
            <a:r>
              <a:rPr lang="en-GB" sz="2600" dirty="0" smtClean="0">
                <a:latin typeface="Calibri" pitchFamily="34" charset="0"/>
              </a:rPr>
              <a:t> </a:t>
            </a:r>
            <a:r>
              <a:rPr lang="en-GB" sz="2600" dirty="0">
                <a:latin typeface="Calibri" pitchFamily="34" charset="0"/>
              </a:rPr>
              <a:t>or by human </a:t>
            </a:r>
            <a:r>
              <a:rPr lang="en-GB" sz="2600" dirty="0" smtClean="0">
                <a:latin typeface="Calibri" pitchFamily="34" charset="0"/>
              </a:rPr>
              <a:t> </a:t>
            </a:r>
            <a:r>
              <a:rPr lang="en-GB" sz="2600" dirty="0">
                <a:latin typeface="Calibri" pitchFamily="34" charset="0"/>
              </a:rPr>
              <a:t>definition.  </a:t>
            </a:r>
            <a:endParaRPr lang="en-US" sz="2600" dirty="0">
              <a:latin typeface="Calibri" pitchFamily="34" charset="0"/>
            </a:endParaRPr>
          </a:p>
          <a:p>
            <a:pPr marL="457200" lvl="0" indent="-457200">
              <a:spcBef>
                <a:spcPts val="1200"/>
              </a:spcBef>
              <a:spcAft>
                <a:spcPts val="0"/>
              </a:spcAft>
              <a:buFont typeface="Arial" pitchFamily="34" charset="0"/>
              <a:buChar char="•"/>
            </a:pPr>
            <a:r>
              <a:rPr lang="en-GB" sz="2600" dirty="0">
                <a:latin typeface="Calibri" pitchFamily="34" charset="0"/>
              </a:rPr>
              <a:t>Biophysical and socioeconomic forces driving the CNH changes play unequal roles between MG and </a:t>
            </a:r>
            <a:r>
              <a:rPr lang="en-GB" sz="2600" dirty="0" smtClean="0">
                <a:latin typeface="Calibri" pitchFamily="34" charset="0"/>
              </a:rPr>
              <a:t>IM. </a:t>
            </a:r>
            <a:endParaRPr lang="en-US" sz="2600" dirty="0">
              <a:latin typeface="Calibri" pitchFamily="34" charset="0"/>
            </a:endParaRPr>
          </a:p>
          <a:p>
            <a:pPr marL="457200" lvl="0" indent="-457200">
              <a:spcBef>
                <a:spcPts val="1200"/>
              </a:spcBef>
              <a:spcAft>
                <a:spcPts val="0"/>
              </a:spcAft>
              <a:buFont typeface="Arial" pitchFamily="34" charset="0"/>
              <a:buChar char="•"/>
            </a:pPr>
            <a:r>
              <a:rPr lang="en-GB" sz="2600" dirty="0">
                <a:latin typeface="Calibri" pitchFamily="34" charset="0"/>
              </a:rPr>
              <a:t>The driving mechanisms for changes in CNH function has shifted during the past 60 years, with  1980 as the switching point thereafter there have been much greater changes in IM than those </a:t>
            </a:r>
            <a:r>
              <a:rPr lang="en-GB" sz="2600" dirty="0" smtClean="0">
                <a:latin typeface="Calibri" pitchFamily="34" charset="0"/>
              </a:rPr>
              <a:t>in.  </a:t>
            </a:r>
            <a:r>
              <a:rPr lang="en-GB" sz="2600" dirty="0">
                <a:latin typeface="Calibri" pitchFamily="34" charset="0"/>
              </a:rPr>
              <a:t>Additionally, both the changes and the regulating mechanisms vary by biome because of contrasting resource limitations. </a:t>
            </a:r>
            <a:endParaRPr lang="en-US" sz="2600" dirty="0">
              <a:latin typeface="Calibri" pitchFamily="34" charset="0"/>
            </a:endParaRPr>
          </a:p>
        </p:txBody>
      </p:sp>
      <p:pic>
        <p:nvPicPr>
          <p:cNvPr id="3" name="Picture 2" descr="National Science Foundation - Where Discoveries Begin"/>
          <p:cNvPicPr>
            <a:picLocks noChangeAspect="1" noChangeArrowheads="1"/>
          </p:cNvPicPr>
          <p:nvPr/>
        </p:nvPicPr>
        <p:blipFill rotWithShape="1">
          <a:blip r:embed="rId2">
            <a:extLst>
              <a:ext uri="{28A0092B-C50C-407E-A947-70E740481C1C}">
                <a14:useLocalDpi xmlns:a14="http://schemas.microsoft.com/office/drawing/2010/main" val="0"/>
              </a:ext>
            </a:extLst>
          </a:blip>
          <a:srcRect r="78452"/>
          <a:stretch/>
        </p:blipFill>
        <p:spPr bwMode="auto">
          <a:xfrm>
            <a:off x="30480" y="0"/>
            <a:ext cx="804545" cy="6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898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762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033"/>
          <p:cNvSpPr txBox="1">
            <a:spLocks noChangeArrowheads="1"/>
          </p:cNvSpPr>
          <p:nvPr/>
        </p:nvSpPr>
        <p:spPr bwMode="auto">
          <a:xfrm>
            <a:off x="47215" y="706715"/>
            <a:ext cx="9144000" cy="1323439"/>
          </a:xfrm>
          <a:prstGeom prst="rect">
            <a:avLst/>
          </a:prstGeom>
          <a:noFill/>
          <a:ln w="9525">
            <a:noFill/>
            <a:miter lim="800000"/>
            <a:headEnd/>
            <a:tailEnd/>
          </a:ln>
        </p:spPr>
        <p:txBody>
          <a:bodyPr wrap="square">
            <a:spAutoFit/>
          </a:bodyPr>
          <a:lstStyle/>
          <a:p>
            <a:r>
              <a:rPr lang="en-US" sz="3200" dirty="0" smtClean="0">
                <a:solidFill>
                  <a:srgbClr val="0000FF"/>
                </a:solidFill>
                <a:effectLst>
                  <a:outerShdw blurRad="38100" dist="38100" dir="2700000" algn="tl">
                    <a:srgbClr val="000000">
                      <a:alpha val="43137"/>
                    </a:srgbClr>
                  </a:outerShdw>
                </a:effectLst>
                <a:latin typeface="Calibri" pitchFamily="34" charset="0"/>
              </a:rPr>
              <a:t>GLBRC</a:t>
            </a:r>
            <a:r>
              <a:rPr lang="en-US" dirty="0" smtClean="0">
                <a:effectLst>
                  <a:outerShdw blurRad="38100" dist="38100" dir="2700000" algn="tl">
                    <a:srgbClr val="000000">
                      <a:alpha val="43137"/>
                    </a:srgbClr>
                  </a:outerShdw>
                </a:effectLst>
                <a:latin typeface="Calibri" pitchFamily="34" charset="0"/>
              </a:rPr>
              <a:t>: </a:t>
            </a:r>
            <a:r>
              <a:rPr lang="en-US" dirty="0" smtClean="0">
                <a:latin typeface="Calibri" pitchFamily="34" charset="0"/>
                <a:cs typeface="Calibri" pitchFamily="34" charset="0"/>
              </a:rPr>
              <a:t>support the biomass-to-bioenergy pipeline </a:t>
            </a:r>
            <a:r>
              <a:rPr lang="en-US" dirty="0" smtClean="0">
                <a:latin typeface="Calibri" pitchFamily="34" charset="0"/>
                <a:cs typeface="Calibri" pitchFamily="34" charset="0"/>
              </a:rPr>
              <a:t>by </a:t>
            </a:r>
            <a:r>
              <a:rPr lang="en-US" dirty="0" smtClean="0">
                <a:latin typeface="Calibri" pitchFamily="34" charset="0"/>
                <a:cs typeface="Calibri" pitchFamily="34" charset="0"/>
              </a:rPr>
              <a:t>developing ecological, agricultural, &amp;  life cycle </a:t>
            </a:r>
            <a:r>
              <a:rPr lang="en-US" dirty="0" smtClean="0">
                <a:latin typeface="Calibri" pitchFamily="34" charset="0"/>
                <a:cs typeface="Calibri" pitchFamily="34" charset="0"/>
              </a:rPr>
              <a:t>practices </a:t>
            </a:r>
            <a:r>
              <a:rPr lang="en-US" dirty="0" smtClean="0">
                <a:latin typeface="Calibri" pitchFamily="34" charset="0"/>
                <a:cs typeface="Calibri" pitchFamily="34" charset="0"/>
              </a:rPr>
              <a:t>that are</a:t>
            </a:r>
            <a:r>
              <a:rPr lang="en-US" b="1" dirty="0" smtClean="0">
                <a:latin typeface="Calibri" pitchFamily="34" charset="0"/>
                <a:cs typeface="Calibri" pitchFamily="34" charset="0"/>
              </a:rPr>
              <a:t> </a:t>
            </a:r>
            <a:r>
              <a:rPr lang="en-US" dirty="0" smtClean="0">
                <a:latin typeface="Calibri" pitchFamily="34" charset="0"/>
                <a:cs typeface="Calibri" pitchFamily="34" charset="0"/>
              </a:rPr>
              <a:t>economically viable &amp; environmentally responsive</a:t>
            </a:r>
            <a:endParaRPr lang="en-US" dirty="0">
              <a:effectLst>
                <a:outerShdw blurRad="38100" dist="38100" dir="2700000" algn="tl">
                  <a:srgbClr val="000000">
                    <a:alpha val="43137"/>
                  </a:srgbClr>
                </a:outerShdw>
              </a:effectLst>
              <a:latin typeface="Calibri" pitchFamily="34" charset="0"/>
            </a:endParaRPr>
          </a:p>
        </p:txBody>
      </p:sp>
      <p:pic>
        <p:nvPicPr>
          <p:cNvPr id="10" name="Picture 5" descr="logo_lblue_matte"/>
          <p:cNvPicPr>
            <a:picLocks noChangeAspect="1" noChangeArrowheads="1"/>
          </p:cNvPicPr>
          <p:nvPr/>
        </p:nvPicPr>
        <p:blipFill>
          <a:blip r:embed="rId2" cstate="print"/>
          <a:srcRect/>
          <a:stretch>
            <a:fillRect/>
          </a:stretch>
        </p:blipFill>
        <p:spPr bwMode="auto">
          <a:xfrm>
            <a:off x="6934200" y="152401"/>
            <a:ext cx="1981200" cy="537998"/>
          </a:xfrm>
          <a:prstGeom prst="rect">
            <a:avLst/>
          </a:prstGeom>
          <a:noFill/>
        </p:spPr>
      </p:pic>
      <p:grpSp>
        <p:nvGrpSpPr>
          <p:cNvPr id="6" name="Group 5"/>
          <p:cNvGrpSpPr/>
          <p:nvPr/>
        </p:nvGrpSpPr>
        <p:grpSpPr>
          <a:xfrm>
            <a:off x="457200" y="1978876"/>
            <a:ext cx="8305800" cy="4764824"/>
            <a:chOff x="304800" y="1346200"/>
            <a:chExt cx="8839200" cy="5321300"/>
          </a:xfrm>
        </p:grpSpPr>
        <p:sp>
          <p:nvSpPr>
            <p:cNvPr id="7" name="Text Box 5"/>
            <p:cNvSpPr txBox="1">
              <a:spLocks noChangeArrowheads="1"/>
            </p:cNvSpPr>
            <p:nvPr/>
          </p:nvSpPr>
          <p:spPr bwMode="auto">
            <a:xfrm>
              <a:off x="330200" y="1346200"/>
              <a:ext cx="1881188" cy="790559"/>
            </a:xfrm>
            <a:prstGeom prst="rect">
              <a:avLst/>
            </a:prstGeom>
            <a:noFill/>
            <a:ln w="9525">
              <a:noFill/>
              <a:miter lim="800000"/>
              <a:headEnd/>
              <a:tailEnd/>
            </a:ln>
            <a:effectLst/>
          </p:spPr>
          <p:txBody>
            <a:bodyPr>
              <a:spAutoFit/>
            </a:bodyPr>
            <a:lstStyle/>
            <a:p>
              <a:pPr>
                <a:tabLst>
                  <a:tab pos="858838" algn="l"/>
                </a:tabLst>
              </a:pPr>
              <a:r>
                <a:rPr lang="en-US" sz="2000" dirty="0">
                  <a:solidFill>
                    <a:srgbClr val="FF0000"/>
                  </a:solidFill>
                  <a:effectLst>
                    <a:outerShdw blurRad="38100" dist="38100" dir="2700000" algn="tl">
                      <a:srgbClr val="000000">
                        <a:alpha val="43137"/>
                      </a:srgbClr>
                    </a:outerShdw>
                  </a:effectLst>
                  <a:latin typeface="Calibri" pitchFamily="34" charset="0"/>
                  <a:cs typeface="Calibri" pitchFamily="34" charset="0"/>
                </a:rPr>
                <a:t>High Input, Low Diversity</a:t>
              </a:r>
            </a:p>
          </p:txBody>
        </p:sp>
        <p:sp>
          <p:nvSpPr>
            <p:cNvPr id="11" name="Text Box 6"/>
            <p:cNvSpPr txBox="1">
              <a:spLocks noChangeArrowheads="1"/>
            </p:cNvSpPr>
            <p:nvPr/>
          </p:nvSpPr>
          <p:spPr bwMode="auto">
            <a:xfrm>
              <a:off x="7110413" y="4343400"/>
              <a:ext cx="2033587" cy="790559"/>
            </a:xfrm>
            <a:prstGeom prst="rect">
              <a:avLst/>
            </a:prstGeom>
            <a:noFill/>
            <a:ln w="9525" algn="ctr">
              <a:noFill/>
              <a:miter lim="800000"/>
              <a:headEnd/>
              <a:tailEnd/>
            </a:ln>
            <a:effectLst/>
          </p:spPr>
          <p:txBody>
            <a:bodyPr>
              <a:spAutoFit/>
            </a:bodyPr>
            <a:lstStyle/>
            <a:p>
              <a:pPr>
                <a:tabLst>
                  <a:tab pos="858838" algn="l"/>
                </a:tabLst>
              </a:pPr>
              <a:r>
                <a:rPr lang="en-US" sz="2000" dirty="0">
                  <a:solidFill>
                    <a:srgbClr val="FF0000"/>
                  </a:solidFill>
                  <a:effectLst>
                    <a:outerShdw blurRad="38100" dist="38100" dir="2700000" algn="tl">
                      <a:srgbClr val="000000">
                        <a:alpha val="43137"/>
                      </a:srgbClr>
                    </a:outerShdw>
                  </a:effectLst>
                  <a:latin typeface="Calibri" pitchFamily="34" charset="0"/>
                  <a:cs typeface="Calibri" pitchFamily="34" charset="0"/>
                </a:rPr>
                <a:t>Low Input, High Diversity</a:t>
              </a:r>
            </a:p>
          </p:txBody>
        </p:sp>
        <p:sp>
          <p:nvSpPr>
            <p:cNvPr id="12" name="Line 7"/>
            <p:cNvSpPr>
              <a:spLocks noChangeShapeType="1"/>
            </p:cNvSpPr>
            <p:nvPr/>
          </p:nvSpPr>
          <p:spPr bwMode="auto">
            <a:xfrm>
              <a:off x="2273300" y="1828800"/>
              <a:ext cx="5270500" cy="2514600"/>
            </a:xfrm>
            <a:prstGeom prst="line">
              <a:avLst/>
            </a:prstGeom>
            <a:noFill/>
            <a:ln w="28575">
              <a:solidFill>
                <a:srgbClr val="FF9933"/>
              </a:solidFill>
              <a:round/>
              <a:headEnd/>
              <a:tailEnd type="triangle" w="med" len="lg"/>
            </a:ln>
            <a:effectLst/>
          </p:spPr>
          <p:txBody>
            <a:bodyPr/>
            <a:lstStyle/>
            <a:p>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13" name="Text Box 8"/>
            <p:cNvSpPr txBox="1">
              <a:spLocks noChangeArrowheads="1"/>
            </p:cNvSpPr>
            <p:nvPr/>
          </p:nvSpPr>
          <p:spPr bwMode="auto">
            <a:xfrm>
              <a:off x="990600" y="2209800"/>
              <a:ext cx="1960024"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Continuous Corn</a:t>
              </a:r>
            </a:p>
          </p:txBody>
        </p:sp>
        <p:sp>
          <p:nvSpPr>
            <p:cNvPr id="14" name="Text Box 9"/>
            <p:cNvSpPr txBox="1">
              <a:spLocks noChangeArrowheads="1"/>
            </p:cNvSpPr>
            <p:nvPr/>
          </p:nvSpPr>
          <p:spPr bwMode="auto">
            <a:xfrm>
              <a:off x="1371600" y="2616200"/>
              <a:ext cx="2485104"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Corn-Soybean-Canola</a:t>
              </a:r>
            </a:p>
          </p:txBody>
        </p:sp>
        <p:sp>
          <p:nvSpPr>
            <p:cNvPr id="15" name="Text Box 10"/>
            <p:cNvSpPr txBox="1">
              <a:spLocks noChangeArrowheads="1"/>
            </p:cNvSpPr>
            <p:nvPr/>
          </p:nvSpPr>
          <p:spPr bwMode="auto">
            <a:xfrm>
              <a:off x="3276600" y="3124200"/>
              <a:ext cx="1426801"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Switchgrass</a:t>
              </a:r>
            </a:p>
          </p:txBody>
        </p:sp>
        <p:sp>
          <p:nvSpPr>
            <p:cNvPr id="16" name="Text Box 11"/>
            <p:cNvSpPr txBox="1">
              <a:spLocks noChangeArrowheads="1"/>
            </p:cNvSpPr>
            <p:nvPr/>
          </p:nvSpPr>
          <p:spPr bwMode="auto">
            <a:xfrm>
              <a:off x="3733800" y="4114800"/>
              <a:ext cx="2889765"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Native grasses + Legumes</a:t>
              </a:r>
            </a:p>
          </p:txBody>
        </p:sp>
        <p:sp>
          <p:nvSpPr>
            <p:cNvPr id="17" name="Text Box 12"/>
            <p:cNvSpPr txBox="1">
              <a:spLocks noChangeArrowheads="1"/>
            </p:cNvSpPr>
            <p:nvPr/>
          </p:nvSpPr>
          <p:spPr bwMode="auto">
            <a:xfrm>
              <a:off x="6019800" y="5105400"/>
              <a:ext cx="2084032"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Early successional</a:t>
              </a:r>
            </a:p>
          </p:txBody>
        </p:sp>
        <p:sp>
          <p:nvSpPr>
            <p:cNvPr id="18" name="Text Box 13"/>
            <p:cNvSpPr txBox="1">
              <a:spLocks noChangeArrowheads="1"/>
            </p:cNvSpPr>
            <p:nvPr/>
          </p:nvSpPr>
          <p:spPr bwMode="auto">
            <a:xfrm>
              <a:off x="6934200" y="5562600"/>
              <a:ext cx="1888594"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Restored prairie</a:t>
              </a:r>
            </a:p>
          </p:txBody>
        </p:sp>
        <p:sp>
          <p:nvSpPr>
            <p:cNvPr id="19" name="Text Box 14"/>
            <p:cNvSpPr txBox="1">
              <a:spLocks noChangeArrowheads="1"/>
            </p:cNvSpPr>
            <p:nvPr/>
          </p:nvSpPr>
          <p:spPr bwMode="auto">
            <a:xfrm>
              <a:off x="5410200" y="4648200"/>
              <a:ext cx="972510"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Poplars</a:t>
              </a:r>
            </a:p>
          </p:txBody>
        </p:sp>
        <p:pic>
          <p:nvPicPr>
            <p:cNvPr id="20" name="Picture 15" descr="0023"/>
            <p:cNvPicPr>
              <a:picLocks noChangeAspect="1" noChangeArrowheads="1"/>
            </p:cNvPicPr>
            <p:nvPr/>
          </p:nvPicPr>
          <p:blipFill>
            <a:blip r:embed="rId3" cstate="print"/>
            <a:srcRect r="17554" b="17529"/>
            <a:stretch>
              <a:fillRect/>
            </a:stretch>
          </p:blipFill>
          <p:spPr bwMode="auto">
            <a:xfrm>
              <a:off x="4953000" y="5638800"/>
              <a:ext cx="1360488" cy="908050"/>
            </a:xfrm>
            <a:prstGeom prst="rect">
              <a:avLst/>
            </a:prstGeom>
            <a:noFill/>
          </p:spPr>
        </p:pic>
        <p:pic>
          <p:nvPicPr>
            <p:cNvPr id="21" name="Picture 16" descr="0031"/>
            <p:cNvPicPr>
              <a:picLocks noChangeAspect="1" noChangeArrowheads="1"/>
            </p:cNvPicPr>
            <p:nvPr/>
          </p:nvPicPr>
          <p:blipFill>
            <a:blip r:embed="rId4" cstate="print"/>
            <a:srcRect t="37802"/>
            <a:stretch>
              <a:fillRect/>
            </a:stretch>
          </p:blipFill>
          <p:spPr bwMode="auto">
            <a:xfrm>
              <a:off x="6991350" y="5942013"/>
              <a:ext cx="1755775" cy="725487"/>
            </a:xfrm>
            <a:prstGeom prst="rect">
              <a:avLst/>
            </a:prstGeom>
            <a:noFill/>
          </p:spPr>
        </p:pic>
        <p:pic>
          <p:nvPicPr>
            <p:cNvPr id="22" name="Picture 17" descr="0034"/>
            <p:cNvPicPr>
              <a:picLocks noChangeAspect="1" noChangeArrowheads="1"/>
            </p:cNvPicPr>
            <p:nvPr/>
          </p:nvPicPr>
          <p:blipFill>
            <a:blip r:embed="rId5" cstate="print"/>
            <a:srcRect l="53291" t="43010"/>
            <a:stretch>
              <a:fillRect/>
            </a:stretch>
          </p:blipFill>
          <p:spPr bwMode="auto">
            <a:xfrm>
              <a:off x="1447800" y="4114800"/>
              <a:ext cx="1892300" cy="841375"/>
            </a:xfrm>
            <a:prstGeom prst="rect">
              <a:avLst/>
            </a:prstGeom>
            <a:noFill/>
          </p:spPr>
        </p:pic>
        <p:pic>
          <p:nvPicPr>
            <p:cNvPr id="23" name="Picture 18" descr="0013"/>
            <p:cNvPicPr>
              <a:picLocks noChangeAspect="1" noChangeArrowheads="1"/>
            </p:cNvPicPr>
            <p:nvPr/>
          </p:nvPicPr>
          <p:blipFill>
            <a:blip r:embed="rId6" cstate="print"/>
            <a:srcRect r="13402"/>
            <a:stretch>
              <a:fillRect/>
            </a:stretch>
          </p:blipFill>
          <p:spPr bwMode="auto">
            <a:xfrm>
              <a:off x="304800" y="3124200"/>
              <a:ext cx="2133600" cy="857250"/>
            </a:xfrm>
            <a:prstGeom prst="rect">
              <a:avLst/>
            </a:prstGeom>
            <a:noFill/>
          </p:spPr>
        </p:pic>
        <p:sp>
          <p:nvSpPr>
            <p:cNvPr id="24" name="Text Box 19"/>
            <p:cNvSpPr txBox="1">
              <a:spLocks noChangeArrowheads="1"/>
            </p:cNvSpPr>
            <p:nvPr/>
          </p:nvSpPr>
          <p:spPr bwMode="auto">
            <a:xfrm>
              <a:off x="4648200" y="2286000"/>
              <a:ext cx="1798826" cy="400110"/>
            </a:xfrm>
            <a:prstGeom prst="rect">
              <a:avLst/>
            </a:prstGeom>
            <a:noFill/>
            <a:ln w="9525" algn="ctr">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Model Systems</a:t>
              </a:r>
            </a:p>
          </p:txBody>
        </p:sp>
        <p:sp>
          <p:nvSpPr>
            <p:cNvPr id="25" name="Text Box 20"/>
            <p:cNvSpPr txBox="1">
              <a:spLocks noChangeArrowheads="1"/>
            </p:cNvSpPr>
            <p:nvPr/>
          </p:nvSpPr>
          <p:spPr bwMode="auto">
            <a:xfrm>
              <a:off x="4495800" y="3581400"/>
              <a:ext cx="1408719" cy="400110"/>
            </a:xfrm>
            <a:prstGeom prst="rect">
              <a:avLst/>
            </a:prstGeom>
            <a:noFill/>
            <a:ln w="9525">
              <a:noFill/>
              <a:miter lim="800000"/>
              <a:headEnd/>
              <a:tailEnd/>
            </a:ln>
            <a:effectLst/>
          </p:spPr>
          <p:txBody>
            <a:bodyPr wrap="none">
              <a:spAutoFit/>
            </a:bodyPr>
            <a:lstStyle/>
            <a:p>
              <a:r>
                <a:rPr lang="en-US" sz="2000" dirty="0">
                  <a:solidFill>
                    <a:schemeClr val="accent2"/>
                  </a:solidFill>
                  <a:effectLst>
                    <a:outerShdw blurRad="38100" dist="38100" dir="2700000" algn="tl">
                      <a:srgbClr val="000000">
                        <a:alpha val="43137"/>
                      </a:srgbClr>
                    </a:outerShdw>
                  </a:effectLst>
                  <a:latin typeface="Calibri" pitchFamily="34" charset="0"/>
                  <a:cs typeface="Calibri" pitchFamily="34" charset="0"/>
                </a:rPr>
                <a:t>Miscanthus</a:t>
              </a:r>
            </a:p>
          </p:txBody>
        </p:sp>
        <p:pic>
          <p:nvPicPr>
            <p:cNvPr id="26" name="Picture 21"/>
            <p:cNvPicPr>
              <a:picLocks noChangeAspect="1" noChangeArrowheads="1"/>
            </p:cNvPicPr>
            <p:nvPr/>
          </p:nvPicPr>
          <p:blipFill>
            <a:blip r:embed="rId7" cstate="print"/>
            <a:srcRect/>
            <a:stretch>
              <a:fillRect/>
            </a:stretch>
          </p:blipFill>
          <p:spPr bwMode="auto">
            <a:xfrm>
              <a:off x="2971800" y="5029200"/>
              <a:ext cx="1506538" cy="1109663"/>
            </a:xfrm>
            <a:prstGeom prst="rect">
              <a:avLst/>
            </a:prstGeom>
            <a:noFill/>
            <a:ln w="9525">
              <a:noFill/>
              <a:miter lim="800000"/>
              <a:headEnd/>
              <a:tailEnd/>
            </a:ln>
            <a:effectLst/>
          </p:spPr>
        </p:pic>
      </p:grpSp>
      <p:sp>
        <p:nvSpPr>
          <p:cNvPr id="28" name="Oval 27"/>
          <p:cNvSpPr/>
          <p:nvPr/>
        </p:nvSpPr>
        <p:spPr>
          <a:xfrm>
            <a:off x="197618" y="18422"/>
            <a:ext cx="1905000" cy="5334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Example 1</a:t>
            </a:r>
            <a:endParaRPr lang="en-US" sz="2000"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sp>
        <p:nvSpPr>
          <p:cNvPr id="2" name="TextBox 1"/>
          <p:cNvSpPr txBox="1"/>
          <p:nvPr/>
        </p:nvSpPr>
        <p:spPr>
          <a:xfrm>
            <a:off x="47215" y="6396335"/>
            <a:ext cx="2035237" cy="369332"/>
          </a:xfrm>
          <a:prstGeom prst="rect">
            <a:avLst/>
          </a:prstGeom>
          <a:noFill/>
        </p:spPr>
        <p:txBody>
          <a:bodyPr wrap="none" rtlCol="0">
            <a:spAutoFit/>
          </a:bodyPr>
          <a:lstStyle/>
          <a:p>
            <a:r>
              <a:rPr lang="en-US" sz="1800" dirty="0" smtClean="0">
                <a:latin typeface="Calibri" pitchFamily="34" charset="0"/>
                <a:cs typeface="Calibri" pitchFamily="34" charset="0"/>
              </a:rPr>
              <a:t>Gelfand et al. 2011</a:t>
            </a: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195068975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0" y="0"/>
            <a:ext cx="6136039" cy="461665"/>
          </a:xfrm>
          <a:prstGeom prst="rect">
            <a:avLst/>
          </a:prstGeom>
          <a:noFill/>
        </p:spPr>
        <p:txBody>
          <a:bodyPr wrap="none" rtlCol="0">
            <a:spAutoFit/>
          </a:bodyPr>
          <a:lstStyle/>
          <a:p>
            <a:r>
              <a:rPr lang="en-US" sz="2400" b="1" dirty="0" smtClean="0">
                <a:latin typeface="Calibri" pitchFamily="34" charset="0"/>
                <a:cs typeface="Calibri" pitchFamily="34" charset="0"/>
              </a:rPr>
              <a:t>Drivers and Functions as a Moving CHN system</a:t>
            </a:r>
            <a:endParaRPr lang="en-US" sz="2400" b="1" dirty="0">
              <a:latin typeface="Calibri" pitchFamily="34" charset="0"/>
              <a:cs typeface="Calibri" pitchFamily="34" charset="0"/>
            </a:endParaRPr>
          </a:p>
        </p:txBody>
      </p:sp>
      <p:pic>
        <p:nvPicPr>
          <p:cNvPr id="55298" name="Picture 2"/>
          <p:cNvPicPr>
            <a:picLocks noChangeAspect="1" noChangeArrowheads="1"/>
          </p:cNvPicPr>
          <p:nvPr/>
        </p:nvPicPr>
        <p:blipFill>
          <a:blip r:embed="rId2" cstate="print"/>
          <a:srcRect/>
          <a:stretch>
            <a:fillRect/>
          </a:stretch>
        </p:blipFill>
        <p:spPr bwMode="auto">
          <a:xfrm>
            <a:off x="1165224" y="700242"/>
            <a:ext cx="6811963" cy="5951537"/>
          </a:xfrm>
          <a:prstGeom prst="rect">
            <a:avLst/>
          </a:prstGeom>
          <a:noFill/>
          <a:ln w="9525">
            <a:noFill/>
            <a:miter lim="800000"/>
            <a:headEnd/>
            <a:tailEnd/>
          </a:ln>
          <a:effectLst/>
        </p:spPr>
      </p:pic>
      <p:pic>
        <p:nvPicPr>
          <p:cNvPr id="5" name="Picture 2" descr="National Science Foundation - Where Discoveries Begin"/>
          <p:cNvPicPr>
            <a:picLocks noChangeAspect="1" noChangeArrowheads="1"/>
          </p:cNvPicPr>
          <p:nvPr/>
        </p:nvPicPr>
        <p:blipFill rotWithShape="1">
          <a:blip r:embed="rId3">
            <a:extLst>
              <a:ext uri="{28A0092B-C50C-407E-A947-70E740481C1C}">
                <a14:useLocalDpi xmlns:a14="http://schemas.microsoft.com/office/drawing/2010/main" val="0"/>
              </a:ext>
            </a:extLst>
          </a:blip>
          <a:srcRect r="78452"/>
          <a:stretch/>
        </p:blipFill>
        <p:spPr bwMode="auto">
          <a:xfrm>
            <a:off x="8339455" y="30480"/>
            <a:ext cx="804545" cy="6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50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62000"/>
          </a:xfrm>
          <a:prstGeom prst="rect">
            <a:avLst/>
          </a:pr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362484" cy="4758620"/>
          </a:xfrm>
          <a:prstGeom prst="rect">
            <a:avLst/>
          </a:prstGeom>
          <a:solidFill>
            <a:schemeClr val="accent1">
              <a:lumMod val="40000"/>
              <a:lumOff val="60000"/>
              <a:alpha val="52000"/>
            </a:schemeClr>
          </a:solidFill>
          <a:ln>
            <a:noFill/>
          </a:ln>
          <a:effectLst/>
          <a:extLst/>
        </p:spPr>
      </p:pic>
      <p:sp>
        <p:nvSpPr>
          <p:cNvPr id="4" name="TextBox 3"/>
          <p:cNvSpPr txBox="1"/>
          <p:nvPr/>
        </p:nvSpPr>
        <p:spPr>
          <a:xfrm>
            <a:off x="1935480" y="88612"/>
            <a:ext cx="7208520" cy="523220"/>
          </a:xfrm>
          <a:prstGeom prst="rect">
            <a:avLst/>
          </a:prstGeom>
          <a:noFill/>
        </p:spPr>
        <p:txBody>
          <a:bodyPr wrap="square" rtlCol="0">
            <a:spAutoFit/>
          </a:bodyPr>
          <a:lstStyle/>
          <a:p>
            <a:pPr algn="ctr"/>
            <a:r>
              <a:rPr lang="en-US" sz="2800" b="1" dirty="0" smtClean="0">
                <a:solidFill>
                  <a:srgbClr val="0000FF"/>
                </a:solidFill>
                <a:latin typeface="Calibri" pitchFamily="34" charset="0"/>
              </a:rPr>
              <a:t>Coupled Human &amp; Natural System (CHANS)</a:t>
            </a:r>
            <a:endParaRPr lang="en-US" sz="2800" b="1" dirty="0">
              <a:solidFill>
                <a:srgbClr val="0000FF"/>
              </a:solidFill>
              <a:latin typeface="Calibri" pitchFamily="34" charset="0"/>
            </a:endParaRPr>
          </a:p>
        </p:txBody>
      </p:sp>
      <p:sp>
        <p:nvSpPr>
          <p:cNvPr id="5" name="Oval 4"/>
          <p:cNvSpPr/>
          <p:nvPr/>
        </p:nvSpPr>
        <p:spPr>
          <a:xfrm>
            <a:off x="30480" y="139987"/>
            <a:ext cx="1905000" cy="5334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Concept</a:t>
            </a:r>
            <a:endParaRPr lang="en-US" sz="2000"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sp>
        <p:nvSpPr>
          <p:cNvPr id="2" name="Oval 1"/>
          <p:cNvSpPr/>
          <p:nvPr/>
        </p:nvSpPr>
        <p:spPr>
          <a:xfrm>
            <a:off x="3505200" y="4953000"/>
            <a:ext cx="1752600" cy="1177220"/>
          </a:xfrm>
          <a:prstGeom prst="ellipse">
            <a:avLst/>
          </a:prstGeom>
          <a:solidFill>
            <a:schemeClr val="accent1">
              <a:lumMod val="40000"/>
              <a:lumOff val="60000"/>
              <a:alpha val="32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518153" y="6396335"/>
            <a:ext cx="2625847" cy="461665"/>
          </a:xfrm>
          <a:prstGeom prst="rect">
            <a:avLst/>
          </a:prstGeom>
          <a:noFill/>
        </p:spPr>
        <p:txBody>
          <a:bodyPr wrap="none" rtlCol="0">
            <a:spAutoFit/>
          </a:bodyPr>
          <a:lstStyle/>
          <a:p>
            <a:r>
              <a:rPr lang="en-US" dirty="0" smtClean="0"/>
              <a:t>Jim Reynolds, 2011</a:t>
            </a:r>
            <a:endParaRPr lang="en-US" dirty="0"/>
          </a:p>
        </p:txBody>
      </p:sp>
    </p:spTree>
    <p:extLst>
      <p:ext uri="{BB962C8B-B14F-4D97-AF65-F5344CB8AC3E}">
        <p14:creationId xmlns:p14="http://schemas.microsoft.com/office/powerpoint/2010/main" val="242928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
            <a:ext cx="9144000" cy="835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03604" y="4038600"/>
            <a:ext cx="3670300" cy="2752725"/>
            <a:chOff x="533400" y="3708400"/>
            <a:chExt cx="3670300" cy="2752725"/>
          </a:xfrm>
        </p:grpSpPr>
        <p:pic>
          <p:nvPicPr>
            <p:cNvPr id="9218" name="Picture 2" descr="grasssland1"/>
            <p:cNvPicPr>
              <a:picLocks noChangeAspect="1" noChangeArrowheads="1"/>
            </p:cNvPicPr>
            <p:nvPr/>
          </p:nvPicPr>
          <p:blipFill>
            <a:blip r:embed="rId2" cstate="print"/>
            <a:srcRect/>
            <a:stretch>
              <a:fillRect/>
            </a:stretch>
          </p:blipFill>
          <p:spPr bwMode="auto">
            <a:xfrm>
              <a:off x="533400" y="3708400"/>
              <a:ext cx="3670300" cy="2752725"/>
            </a:xfrm>
            <a:prstGeom prst="rect">
              <a:avLst/>
            </a:prstGeom>
            <a:noFill/>
            <a:ln w="9525">
              <a:noFill/>
              <a:miter lim="800000"/>
              <a:headEnd/>
              <a:tailEnd/>
            </a:ln>
          </p:spPr>
        </p:pic>
        <p:sp>
          <p:nvSpPr>
            <p:cNvPr id="9221" name="Text Box 5"/>
            <p:cNvSpPr txBox="1">
              <a:spLocks noChangeArrowheads="1"/>
            </p:cNvSpPr>
            <p:nvPr/>
          </p:nvSpPr>
          <p:spPr bwMode="auto">
            <a:xfrm>
              <a:off x="555171" y="3724031"/>
              <a:ext cx="3612383" cy="396875"/>
            </a:xfrm>
            <a:prstGeom prst="rect">
              <a:avLst/>
            </a:prstGeom>
            <a:noFill/>
            <a:ln w="9525">
              <a:noFill/>
              <a:miter lim="800000"/>
              <a:headEnd/>
              <a:tailEnd/>
            </a:ln>
          </p:spPr>
          <p:txBody>
            <a:bodyPr wrap="square">
              <a:spAutoFit/>
            </a:bodyPr>
            <a:lstStyle/>
            <a:p>
              <a:pPr>
                <a:spcBef>
                  <a:spcPct val="50000"/>
                </a:spcBef>
              </a:pPr>
              <a:r>
                <a:rPr kumimoji="1" lang="en-US" altLang="zh-CN" sz="2000" i="1" dirty="0">
                  <a:latin typeface="Calibri" pitchFamily="34" charset="0"/>
                </a:rPr>
                <a:t>Stipa krylovii</a:t>
              </a:r>
              <a:r>
                <a:rPr kumimoji="1" lang="en-US" altLang="zh-CN" sz="2000" dirty="0">
                  <a:latin typeface="Calibri" pitchFamily="34" charset="0"/>
                </a:rPr>
                <a:t> grassland in Duolun</a:t>
              </a:r>
            </a:p>
          </p:txBody>
        </p:sp>
      </p:grpSp>
      <p:grpSp>
        <p:nvGrpSpPr>
          <p:cNvPr id="5" name="Group 4"/>
          <p:cNvGrpSpPr/>
          <p:nvPr/>
        </p:nvGrpSpPr>
        <p:grpSpPr>
          <a:xfrm>
            <a:off x="4313604" y="4038600"/>
            <a:ext cx="3670300" cy="2752725"/>
            <a:chOff x="4343400" y="3708400"/>
            <a:chExt cx="3670300" cy="2752725"/>
          </a:xfrm>
        </p:grpSpPr>
        <p:pic>
          <p:nvPicPr>
            <p:cNvPr id="9219" name="Picture 3" descr="cropland2"/>
            <p:cNvPicPr>
              <a:picLocks noChangeAspect="1" noChangeArrowheads="1"/>
            </p:cNvPicPr>
            <p:nvPr/>
          </p:nvPicPr>
          <p:blipFill>
            <a:blip r:embed="rId3" cstate="print"/>
            <a:srcRect/>
            <a:stretch>
              <a:fillRect/>
            </a:stretch>
          </p:blipFill>
          <p:spPr bwMode="auto">
            <a:xfrm>
              <a:off x="4343400" y="3708400"/>
              <a:ext cx="3670300" cy="2752725"/>
            </a:xfrm>
            <a:prstGeom prst="rect">
              <a:avLst/>
            </a:prstGeom>
            <a:noFill/>
            <a:ln w="9525">
              <a:noFill/>
              <a:miter lim="800000"/>
              <a:headEnd/>
              <a:tailEnd/>
            </a:ln>
          </p:spPr>
        </p:pic>
        <p:sp>
          <p:nvSpPr>
            <p:cNvPr id="9222" name="Text Box 6"/>
            <p:cNvSpPr txBox="1">
              <a:spLocks noChangeArrowheads="1"/>
            </p:cNvSpPr>
            <p:nvPr/>
          </p:nvSpPr>
          <p:spPr bwMode="auto">
            <a:xfrm>
              <a:off x="4346942" y="3724624"/>
              <a:ext cx="2590800" cy="396875"/>
            </a:xfrm>
            <a:prstGeom prst="rect">
              <a:avLst/>
            </a:prstGeom>
            <a:noFill/>
            <a:ln w="9525">
              <a:noFill/>
              <a:miter lim="800000"/>
              <a:headEnd/>
              <a:tailEnd/>
            </a:ln>
          </p:spPr>
          <p:txBody>
            <a:bodyPr>
              <a:spAutoFit/>
            </a:bodyPr>
            <a:lstStyle/>
            <a:p>
              <a:pPr>
                <a:spcBef>
                  <a:spcPct val="50000"/>
                </a:spcBef>
              </a:pPr>
              <a:r>
                <a:rPr kumimoji="1" lang="en-US" altLang="zh-CN" sz="2000" dirty="0">
                  <a:latin typeface="Calibri" pitchFamily="34" charset="0"/>
                </a:rPr>
                <a:t>Cropland in Duolun</a:t>
              </a:r>
            </a:p>
          </p:txBody>
        </p:sp>
      </p:grpSp>
      <p:grpSp>
        <p:nvGrpSpPr>
          <p:cNvPr id="3" name="Group 2"/>
          <p:cNvGrpSpPr/>
          <p:nvPr/>
        </p:nvGrpSpPr>
        <p:grpSpPr>
          <a:xfrm>
            <a:off x="4319954" y="1217612"/>
            <a:ext cx="3760788" cy="2820988"/>
            <a:chOff x="4319954" y="518972"/>
            <a:chExt cx="3760788" cy="2820988"/>
          </a:xfrm>
        </p:grpSpPr>
        <p:pic>
          <p:nvPicPr>
            <p:cNvPr id="9220" name="Picture 4" descr="rainpulse exp"/>
            <p:cNvPicPr>
              <a:picLocks noChangeAspect="1" noChangeArrowheads="1"/>
            </p:cNvPicPr>
            <p:nvPr/>
          </p:nvPicPr>
          <p:blipFill>
            <a:blip r:embed="rId4" cstate="print"/>
            <a:srcRect/>
            <a:stretch>
              <a:fillRect/>
            </a:stretch>
          </p:blipFill>
          <p:spPr bwMode="auto">
            <a:xfrm>
              <a:off x="4319954" y="518972"/>
              <a:ext cx="3760788" cy="2820988"/>
            </a:xfrm>
            <a:prstGeom prst="rect">
              <a:avLst/>
            </a:prstGeom>
            <a:noFill/>
            <a:ln w="9525">
              <a:noFill/>
              <a:miter lim="800000"/>
              <a:headEnd/>
              <a:tailEnd/>
            </a:ln>
          </p:spPr>
        </p:pic>
        <p:sp>
          <p:nvSpPr>
            <p:cNvPr id="9223" name="Text Box 7"/>
            <p:cNvSpPr txBox="1">
              <a:spLocks noChangeArrowheads="1"/>
            </p:cNvSpPr>
            <p:nvPr/>
          </p:nvSpPr>
          <p:spPr bwMode="auto">
            <a:xfrm>
              <a:off x="4346942" y="572459"/>
              <a:ext cx="3733800" cy="396875"/>
            </a:xfrm>
            <a:prstGeom prst="rect">
              <a:avLst/>
            </a:prstGeom>
            <a:noFill/>
            <a:ln w="9525">
              <a:noFill/>
              <a:miter lim="800000"/>
              <a:headEnd/>
              <a:tailEnd/>
            </a:ln>
          </p:spPr>
          <p:txBody>
            <a:bodyPr>
              <a:spAutoFit/>
            </a:bodyPr>
            <a:lstStyle/>
            <a:p>
              <a:pPr>
                <a:spcBef>
                  <a:spcPct val="50000"/>
                </a:spcBef>
              </a:pPr>
              <a:r>
                <a:rPr kumimoji="1" lang="en-US" altLang="zh-CN" sz="2000" dirty="0">
                  <a:latin typeface="Calibri" pitchFamily="34" charset="0"/>
                </a:rPr>
                <a:t>Degraded grassland in Xilinhot</a:t>
              </a:r>
            </a:p>
          </p:txBody>
        </p:sp>
      </p:grpSp>
      <p:grpSp>
        <p:nvGrpSpPr>
          <p:cNvPr id="2" name="Group 1"/>
          <p:cNvGrpSpPr/>
          <p:nvPr/>
        </p:nvGrpSpPr>
        <p:grpSpPr>
          <a:xfrm>
            <a:off x="509954" y="1217612"/>
            <a:ext cx="3657600" cy="2820988"/>
            <a:chOff x="509954" y="518972"/>
            <a:chExt cx="3657600" cy="2820988"/>
          </a:xfrm>
        </p:grpSpPr>
        <p:pic>
          <p:nvPicPr>
            <p:cNvPr id="9224" name="Picture 8" descr="NASA trip 002"/>
            <p:cNvPicPr>
              <a:picLocks noChangeAspect="1" noChangeArrowheads="1"/>
            </p:cNvPicPr>
            <p:nvPr/>
          </p:nvPicPr>
          <p:blipFill>
            <a:blip r:embed="rId5" cstate="print"/>
            <a:srcRect/>
            <a:stretch>
              <a:fillRect/>
            </a:stretch>
          </p:blipFill>
          <p:spPr bwMode="auto">
            <a:xfrm>
              <a:off x="509954" y="518972"/>
              <a:ext cx="3657600" cy="2820988"/>
            </a:xfrm>
            <a:prstGeom prst="rect">
              <a:avLst/>
            </a:prstGeom>
            <a:noFill/>
            <a:ln w="9525">
              <a:noFill/>
              <a:miter lim="800000"/>
              <a:headEnd/>
              <a:tailEnd/>
            </a:ln>
          </p:spPr>
        </p:pic>
        <p:sp>
          <p:nvSpPr>
            <p:cNvPr id="9225" name="Text Box 9"/>
            <p:cNvSpPr txBox="1">
              <a:spLocks noChangeArrowheads="1"/>
            </p:cNvSpPr>
            <p:nvPr/>
          </p:nvSpPr>
          <p:spPr bwMode="auto">
            <a:xfrm>
              <a:off x="604576" y="563562"/>
              <a:ext cx="3429000" cy="396875"/>
            </a:xfrm>
            <a:prstGeom prst="rect">
              <a:avLst/>
            </a:prstGeom>
            <a:noFill/>
            <a:ln w="9525">
              <a:noFill/>
              <a:miter lim="800000"/>
              <a:headEnd/>
              <a:tailEnd/>
            </a:ln>
          </p:spPr>
          <p:txBody>
            <a:bodyPr>
              <a:spAutoFit/>
            </a:bodyPr>
            <a:lstStyle/>
            <a:p>
              <a:pPr>
                <a:spcBef>
                  <a:spcPct val="50000"/>
                </a:spcBef>
              </a:pPr>
              <a:r>
                <a:rPr kumimoji="1" lang="en-US" altLang="zh-CN" sz="2000" dirty="0">
                  <a:latin typeface="Calibri" pitchFamily="34" charset="0"/>
                </a:rPr>
                <a:t>Typical grassland in Dongwu</a:t>
              </a:r>
            </a:p>
          </p:txBody>
        </p:sp>
      </p:grpSp>
      <p:sp>
        <p:nvSpPr>
          <p:cNvPr id="6" name="TextBox 5"/>
          <p:cNvSpPr txBox="1"/>
          <p:nvPr/>
        </p:nvSpPr>
        <p:spPr>
          <a:xfrm>
            <a:off x="509954" y="4520"/>
            <a:ext cx="7391401" cy="830997"/>
          </a:xfrm>
          <a:prstGeom prst="rect">
            <a:avLst/>
          </a:prstGeom>
          <a:noFill/>
        </p:spPr>
        <p:txBody>
          <a:bodyPr wrap="square" rtlCol="0">
            <a:spAutoFit/>
          </a:bodyPr>
          <a:lstStyle/>
          <a:p>
            <a:r>
              <a:rPr lang="en-US" dirty="0" smtClean="0">
                <a:latin typeface="Calibri" pitchFamily="34" charset="0"/>
                <a:cs typeface="Calibri" pitchFamily="34" charset="0"/>
              </a:rPr>
              <a:t>FLUXNET for direct measurements of greenhouse gases (GHG).  Several thousands site-year data are available.</a:t>
            </a:r>
            <a:endParaRPr lang="en-US" dirty="0">
              <a:latin typeface="Calibri" pitchFamily="34" charset="0"/>
              <a:cs typeface="Calibri" pitchFamily="34" charset="0"/>
            </a:endParaRPr>
          </a:p>
        </p:txBody>
      </p:sp>
      <p:pic>
        <p:nvPicPr>
          <p:cNvPr id="17" name="Picture 2" descr="National Science Foundation - Where Discoveries Begin"/>
          <p:cNvPicPr>
            <a:picLocks noChangeAspect="1" noChangeArrowheads="1"/>
          </p:cNvPicPr>
          <p:nvPr/>
        </p:nvPicPr>
        <p:blipFill rotWithShape="1">
          <a:blip r:embed="rId6">
            <a:extLst>
              <a:ext uri="{28A0092B-C50C-407E-A947-70E740481C1C}">
                <a14:useLocalDpi xmlns:a14="http://schemas.microsoft.com/office/drawing/2010/main" val="0"/>
              </a:ext>
            </a:extLst>
          </a:blip>
          <a:srcRect r="78452"/>
          <a:stretch/>
        </p:blipFill>
        <p:spPr bwMode="auto">
          <a:xfrm>
            <a:off x="8339455" y="81880"/>
            <a:ext cx="804545" cy="6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77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833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33"/>
          <p:cNvSpPr txBox="1">
            <a:spLocks noChangeArrowheads="1"/>
          </p:cNvSpPr>
          <p:nvPr/>
        </p:nvSpPr>
        <p:spPr bwMode="auto">
          <a:xfrm>
            <a:off x="1981200" y="125833"/>
            <a:ext cx="6934200" cy="707886"/>
          </a:xfrm>
          <a:prstGeom prst="rect">
            <a:avLst/>
          </a:prstGeom>
          <a:noFill/>
          <a:ln w="9525">
            <a:noFill/>
            <a:miter lim="800000"/>
            <a:headEnd/>
            <a:tailEnd/>
          </a:ln>
        </p:spPr>
        <p:txBody>
          <a:bodyPr wrap="square">
            <a:spAutoFit/>
          </a:bodyPr>
          <a:lstStyle/>
          <a:p>
            <a:pPr algn="ctr"/>
            <a:r>
              <a:rPr lang="en-US" sz="4000" dirty="0" smtClean="0">
                <a:effectLst>
                  <a:outerShdw blurRad="38100" dist="38100" dir="2700000" algn="tl">
                    <a:srgbClr val="000000">
                      <a:alpha val="43137"/>
                    </a:srgbClr>
                  </a:outerShdw>
                </a:effectLst>
                <a:latin typeface="Calibri" pitchFamily="34" charset="0"/>
              </a:rPr>
              <a:t>Coupled Human &amp; Environment</a:t>
            </a:r>
            <a:endParaRPr lang="en-US" sz="4000" dirty="0">
              <a:effectLst>
                <a:outerShdw blurRad="38100" dist="38100" dir="2700000" algn="tl">
                  <a:srgbClr val="000000">
                    <a:alpha val="43137"/>
                  </a:srgbClr>
                </a:outerShdw>
              </a:effectLst>
              <a:latin typeface="Calibri" pitchFamily="34" charset="0"/>
            </a:endParaRPr>
          </a:p>
        </p:txBody>
      </p:sp>
      <p:sp>
        <p:nvSpPr>
          <p:cNvPr id="2" name="TextBox 1"/>
          <p:cNvSpPr txBox="1"/>
          <p:nvPr/>
        </p:nvSpPr>
        <p:spPr>
          <a:xfrm>
            <a:off x="342900" y="864199"/>
            <a:ext cx="8458200" cy="2492990"/>
          </a:xfrm>
          <a:prstGeom prst="rect">
            <a:avLst/>
          </a:prstGeom>
          <a:noFill/>
        </p:spPr>
        <p:txBody>
          <a:bodyPr wrap="square" rtlCol="0">
            <a:spAutoFit/>
          </a:bodyPr>
          <a:lstStyle/>
          <a:p>
            <a:r>
              <a:rPr lang="en-US" sz="3200" dirty="0">
                <a:latin typeface="Calibri" pitchFamily="34" charset="0"/>
              </a:rPr>
              <a:t>Overall, the functional responses of the HS</a:t>
            </a:r>
            <a:r>
              <a:rPr lang="en-US" sz="3200" b="1" i="1" dirty="0">
                <a:latin typeface="Calibri" pitchFamily="34" charset="0"/>
              </a:rPr>
              <a:t> </a:t>
            </a:r>
            <a:r>
              <a:rPr lang="en-US" sz="3200" dirty="0">
                <a:latin typeface="Calibri" pitchFamily="34" charset="0"/>
              </a:rPr>
              <a:t>and NS could be expressed as:</a:t>
            </a:r>
          </a:p>
          <a:p>
            <a:r>
              <a:rPr lang="en-US" sz="3200" dirty="0">
                <a:latin typeface="Calibri" pitchFamily="34" charset="0"/>
              </a:rPr>
              <a:t> </a:t>
            </a:r>
          </a:p>
          <a:p>
            <a:r>
              <a:rPr lang="fr-FR" sz="2800" dirty="0">
                <a:solidFill>
                  <a:srgbClr val="0000CC"/>
                </a:solidFill>
                <a:latin typeface="Calibri" pitchFamily="34" charset="0"/>
              </a:rPr>
              <a:t>Matrix NS [</a:t>
            </a:r>
            <a:r>
              <a:rPr lang="fr-FR" sz="2800" b="1" dirty="0">
                <a:solidFill>
                  <a:srgbClr val="0000CC"/>
                </a:solidFill>
                <a:latin typeface="Calibri" pitchFamily="34" charset="0"/>
              </a:rPr>
              <a:t>NPP</a:t>
            </a:r>
            <a:r>
              <a:rPr lang="fr-FR" sz="2800" b="1" i="1" dirty="0">
                <a:solidFill>
                  <a:srgbClr val="0000CC"/>
                </a:solidFill>
                <a:latin typeface="Calibri" pitchFamily="34" charset="0"/>
              </a:rPr>
              <a:t> ET</a:t>
            </a:r>
            <a:r>
              <a:rPr lang="fr-FR" sz="2800" b="1" dirty="0">
                <a:solidFill>
                  <a:srgbClr val="0000CC"/>
                </a:solidFill>
                <a:latin typeface="Calibri" pitchFamily="34" charset="0"/>
              </a:rPr>
              <a:t>,</a:t>
            </a:r>
            <a:r>
              <a:rPr lang="fr-FR" sz="2800" b="1" i="1" dirty="0">
                <a:solidFill>
                  <a:srgbClr val="0000CC"/>
                </a:solidFill>
                <a:latin typeface="Calibri" pitchFamily="34" charset="0"/>
              </a:rPr>
              <a:t> BIOM</a:t>
            </a:r>
            <a:r>
              <a:rPr lang="fr-FR" sz="2800" dirty="0">
                <a:solidFill>
                  <a:srgbClr val="0000CC"/>
                </a:solidFill>
                <a:latin typeface="Calibri" pitchFamily="34" charset="0"/>
              </a:rPr>
              <a:t>,</a:t>
            </a:r>
            <a:r>
              <a:rPr lang="fr-FR" sz="2800" i="1" dirty="0">
                <a:solidFill>
                  <a:srgbClr val="0000CC"/>
                </a:solidFill>
                <a:latin typeface="Calibri" pitchFamily="34" charset="0"/>
              </a:rPr>
              <a:t> …</a:t>
            </a:r>
            <a:r>
              <a:rPr lang="fr-FR" sz="2800" dirty="0">
                <a:solidFill>
                  <a:srgbClr val="0000CC"/>
                </a:solidFill>
                <a:latin typeface="Calibri" pitchFamily="34" charset="0"/>
              </a:rPr>
              <a:t>] = Matrix HS [</a:t>
            </a:r>
            <a:r>
              <a:rPr lang="fr-FR" sz="2800" b="1" i="1" dirty="0">
                <a:solidFill>
                  <a:srgbClr val="0000CC"/>
                </a:solidFill>
                <a:latin typeface="Calibri" pitchFamily="34" charset="0"/>
              </a:rPr>
              <a:t>II, LEI, EI,</a:t>
            </a:r>
            <a:r>
              <a:rPr lang="fr-FR" sz="2800" dirty="0">
                <a:solidFill>
                  <a:srgbClr val="0000CC"/>
                </a:solidFill>
                <a:latin typeface="Calibri" pitchFamily="34" charset="0"/>
              </a:rPr>
              <a:t> …]</a:t>
            </a:r>
            <a:endParaRPr lang="en-US" sz="2800" dirty="0">
              <a:solidFill>
                <a:srgbClr val="0000CC"/>
              </a:solidFill>
              <a:latin typeface="Calibri" pitchFamily="34" charset="0"/>
            </a:endParaRPr>
          </a:p>
          <a:p>
            <a:endParaRPr lang="en-US" sz="3200" dirty="0">
              <a:latin typeface="Calibri" pitchFamily="34" charset="0"/>
            </a:endParaRPr>
          </a:p>
        </p:txBody>
      </p:sp>
      <p:sp>
        <p:nvSpPr>
          <p:cNvPr id="3" name="TextBox 2"/>
          <p:cNvSpPr txBox="1"/>
          <p:nvPr/>
        </p:nvSpPr>
        <p:spPr>
          <a:xfrm>
            <a:off x="274321" y="3200400"/>
            <a:ext cx="8610600" cy="3416320"/>
          </a:xfrm>
          <a:prstGeom prst="rect">
            <a:avLst/>
          </a:prstGeom>
          <a:solidFill>
            <a:srgbClr val="00B050">
              <a:alpha val="32000"/>
            </a:srgbClr>
          </a:solidFill>
        </p:spPr>
        <p:txBody>
          <a:bodyPr wrap="square" rtlCol="0">
            <a:spAutoFit/>
          </a:bodyPr>
          <a:lstStyle/>
          <a:p>
            <a:pPr marL="742950" indent="-742950">
              <a:buFont typeface="Arial" pitchFamily="34" charset="0"/>
              <a:buChar char="•"/>
            </a:pPr>
            <a:r>
              <a:rPr lang="en-US" sz="3600" dirty="0" smtClean="0">
                <a:latin typeface="Calibri" pitchFamily="34" charset="0"/>
              </a:rPr>
              <a:t>NPP:EI, What is this?</a:t>
            </a:r>
          </a:p>
          <a:p>
            <a:pPr marL="742950" indent="-742950">
              <a:buFont typeface="Arial" pitchFamily="34" charset="0"/>
              <a:buChar char="•"/>
            </a:pPr>
            <a:r>
              <a:rPr lang="en-US" sz="3600" dirty="0" smtClean="0">
                <a:latin typeface="Calibri" pitchFamily="34" charset="0"/>
              </a:rPr>
              <a:t>How do we handle the mismatched boundaries?</a:t>
            </a:r>
          </a:p>
          <a:p>
            <a:pPr marL="742950" indent="-742950">
              <a:buFont typeface="Arial" pitchFamily="34" charset="0"/>
              <a:buChar char="•"/>
            </a:pPr>
            <a:r>
              <a:rPr lang="en-US" sz="3600" dirty="0" smtClean="0">
                <a:latin typeface="Calibri" pitchFamily="34" charset="0"/>
              </a:rPr>
              <a:t>Latent variables (warming), quantifiable?</a:t>
            </a:r>
          </a:p>
          <a:p>
            <a:pPr marL="742950" indent="-742950">
              <a:buFont typeface="Arial" pitchFamily="34" charset="0"/>
              <a:buChar char="•"/>
            </a:pPr>
            <a:r>
              <a:rPr lang="en-US" sz="3600" dirty="0" smtClean="0">
                <a:latin typeface="Calibri" pitchFamily="34" charset="0"/>
              </a:rPr>
              <a:t>What about the large uncertainty?</a:t>
            </a:r>
          </a:p>
          <a:p>
            <a:pPr marL="742950" indent="-742950">
              <a:buFont typeface="Arial" pitchFamily="34" charset="0"/>
              <a:buChar char="•"/>
            </a:pPr>
            <a:r>
              <a:rPr lang="en-US" sz="3600" dirty="0" smtClean="0">
                <a:latin typeface="Calibri" pitchFamily="34" charset="0"/>
              </a:rPr>
              <a:t>…</a:t>
            </a:r>
            <a:endParaRPr lang="en-US" sz="3600" dirty="0">
              <a:latin typeface="Calibri" pitchFamily="34" charset="0"/>
            </a:endParaRPr>
          </a:p>
        </p:txBody>
      </p:sp>
      <p:pic>
        <p:nvPicPr>
          <p:cNvPr id="8" name="Picture 2" descr="National Science Foundation - Where Discoveries Begin"/>
          <p:cNvPicPr>
            <a:picLocks noChangeAspect="1" noChangeArrowheads="1"/>
          </p:cNvPicPr>
          <p:nvPr/>
        </p:nvPicPr>
        <p:blipFill rotWithShape="1">
          <a:blip r:embed="rId3">
            <a:extLst>
              <a:ext uri="{28A0092B-C50C-407E-A947-70E740481C1C}">
                <a14:useLocalDpi xmlns:a14="http://schemas.microsoft.com/office/drawing/2010/main" val="0"/>
              </a:ext>
            </a:extLst>
          </a:blip>
          <a:srcRect r="78452"/>
          <a:stretch/>
        </p:blipFill>
        <p:spPr bwMode="auto">
          <a:xfrm>
            <a:off x="15240" y="30480"/>
            <a:ext cx="804545" cy="6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94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7" name="TextBox 103"/>
          <p:cNvSpPr txBox="1">
            <a:spLocks noChangeArrowheads="1"/>
          </p:cNvSpPr>
          <p:nvPr/>
        </p:nvSpPr>
        <p:spPr bwMode="auto">
          <a:xfrm>
            <a:off x="990600" y="0"/>
            <a:ext cx="8153400" cy="1200329"/>
          </a:xfrm>
          <a:prstGeom prst="rect">
            <a:avLst/>
          </a:prstGeom>
          <a:noFill/>
          <a:ln w="9525">
            <a:noFill/>
            <a:miter lim="800000"/>
            <a:headEnd/>
            <a:tailEnd/>
          </a:ln>
        </p:spPr>
        <p:txBody>
          <a:bodyPr wrap="square">
            <a:spAutoFit/>
          </a:bodyPr>
          <a:lstStyle/>
          <a:p>
            <a:pPr algn="ctr"/>
            <a:r>
              <a:rPr lang="en-US" sz="3600" dirty="0" smtClean="0">
                <a:latin typeface="Calibri" pitchFamily="34" charset="0"/>
              </a:rPr>
              <a:t>Complex interactions and </a:t>
            </a:r>
            <a:r>
              <a:rPr lang="en-US" sz="3600" dirty="0" smtClean="0">
                <a:latin typeface="Calibri" pitchFamily="34" charset="0"/>
              </a:rPr>
              <a:t>feedbacks </a:t>
            </a:r>
            <a:r>
              <a:rPr lang="en-US" sz="3600" dirty="0" smtClean="0">
                <a:latin typeface="Calibri" pitchFamily="34" charset="0"/>
              </a:rPr>
              <a:t>among the elements of HS and NS</a:t>
            </a:r>
            <a:endParaRPr lang="en-US" sz="3600" dirty="0">
              <a:latin typeface="Calibri" pitchFamily="34" charset="0"/>
            </a:endParaRPr>
          </a:p>
        </p:txBody>
      </p:sp>
      <p:grpSp>
        <p:nvGrpSpPr>
          <p:cNvPr id="322" name="Group 321"/>
          <p:cNvGrpSpPr/>
          <p:nvPr/>
        </p:nvGrpSpPr>
        <p:grpSpPr>
          <a:xfrm>
            <a:off x="819785" y="1343799"/>
            <a:ext cx="7772400" cy="5279367"/>
            <a:chOff x="838200" y="1045233"/>
            <a:chExt cx="7772400" cy="5279367"/>
          </a:xfrm>
        </p:grpSpPr>
        <p:sp>
          <p:nvSpPr>
            <p:cNvPr id="93" name="Rectangle 92"/>
            <p:cNvSpPr/>
            <p:nvPr/>
          </p:nvSpPr>
          <p:spPr>
            <a:xfrm>
              <a:off x="7296150" y="33528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NPP</a:t>
              </a:r>
              <a:endParaRPr lang="en-US" sz="1400" dirty="0">
                <a:solidFill>
                  <a:schemeClr val="tx1"/>
                </a:solidFill>
              </a:endParaRPr>
            </a:p>
          </p:txBody>
        </p:sp>
        <p:sp>
          <p:nvSpPr>
            <p:cNvPr id="94" name="Oval 93"/>
            <p:cNvSpPr/>
            <p:nvPr/>
          </p:nvSpPr>
          <p:spPr>
            <a:xfrm>
              <a:off x="7696200" y="2361406"/>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ε</a:t>
              </a:r>
              <a:endParaRPr lang="en-US" dirty="0">
                <a:solidFill>
                  <a:schemeClr val="tx1"/>
                </a:solidFill>
              </a:endParaRPr>
            </a:p>
          </p:txBody>
        </p:sp>
        <p:sp>
          <p:nvSpPr>
            <p:cNvPr id="104" name="Rectangle 103"/>
            <p:cNvSpPr/>
            <p:nvPr/>
          </p:nvSpPr>
          <p:spPr>
            <a:xfrm>
              <a:off x="2247900" y="5867400"/>
              <a:ext cx="4876800" cy="457200"/>
            </a:xfrm>
            <a:prstGeom prst="rect">
              <a:avLst/>
            </a:prstGeom>
            <a:noFill/>
            <a:ln w="1587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p:cNvGrpSpPr/>
            <p:nvPr/>
          </p:nvGrpSpPr>
          <p:grpSpPr>
            <a:xfrm>
              <a:off x="3116263" y="3465394"/>
              <a:ext cx="3055937" cy="1792406"/>
              <a:chOff x="3192463" y="3084394"/>
              <a:chExt cx="3055937" cy="1792406"/>
            </a:xfrm>
          </p:grpSpPr>
          <p:sp>
            <p:nvSpPr>
              <p:cNvPr id="92" name="Oval 91"/>
              <p:cNvSpPr/>
              <p:nvPr/>
            </p:nvSpPr>
            <p:spPr>
              <a:xfrm>
                <a:off x="3192463" y="4305300"/>
                <a:ext cx="1390650" cy="5334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人文</a:t>
                </a:r>
                <a:r>
                  <a:rPr lang="en-US" sz="1400" b="1" dirty="0" smtClean="0">
                    <a:solidFill>
                      <a:schemeClr val="tx1"/>
                    </a:solidFill>
                  </a:rPr>
                  <a:t> </a:t>
                </a:r>
                <a:r>
                  <a:rPr lang="zh-CN" altLang="en-US" sz="1400" b="1" dirty="0" smtClean="0">
                    <a:solidFill>
                      <a:schemeClr val="tx1"/>
                    </a:solidFill>
                  </a:rPr>
                  <a:t>系统</a:t>
                </a:r>
                <a:endParaRPr lang="en-US" sz="1400" b="1" dirty="0">
                  <a:solidFill>
                    <a:schemeClr val="tx1"/>
                  </a:solidFill>
                </a:endParaRPr>
              </a:p>
            </p:txBody>
          </p:sp>
          <p:sp>
            <p:nvSpPr>
              <p:cNvPr id="107" name="Oval 106"/>
              <p:cNvSpPr/>
              <p:nvPr/>
            </p:nvSpPr>
            <p:spPr>
              <a:xfrm>
                <a:off x="4876800" y="4267200"/>
                <a:ext cx="1371600" cy="609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自然系统</a:t>
                </a:r>
                <a:endParaRPr lang="en-US" sz="1400" b="1" dirty="0">
                  <a:solidFill>
                    <a:schemeClr val="tx1"/>
                  </a:solidFill>
                </a:endParaRPr>
              </a:p>
            </p:txBody>
          </p:sp>
          <p:sp>
            <p:nvSpPr>
              <p:cNvPr id="109" name="Oval 108"/>
              <p:cNvSpPr/>
              <p:nvPr/>
            </p:nvSpPr>
            <p:spPr>
              <a:xfrm>
                <a:off x="4064415" y="3084394"/>
                <a:ext cx="1295400" cy="6096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Adobe 仿宋 Std R" pitchFamily="18" charset="-122"/>
                    <a:ea typeface="Adobe 仿宋 Std R" pitchFamily="18" charset="-122"/>
                  </a:rPr>
                  <a:t>土地利用</a:t>
                </a:r>
                <a:endParaRPr lang="en-US" sz="1400" dirty="0">
                  <a:solidFill>
                    <a:schemeClr val="tx1"/>
                  </a:solidFill>
                  <a:latin typeface="Adobe 仿宋 Std R" pitchFamily="18" charset="-122"/>
                  <a:ea typeface="Adobe 仿宋 Std R" pitchFamily="18" charset="-122"/>
                </a:endParaRPr>
              </a:p>
            </p:txBody>
          </p:sp>
        </p:grpSp>
        <p:sp>
          <p:nvSpPr>
            <p:cNvPr id="122" name="Rectangle 121"/>
            <p:cNvSpPr/>
            <p:nvPr/>
          </p:nvSpPr>
          <p:spPr>
            <a:xfrm>
              <a:off x="7296150" y="39624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ET</a:t>
              </a:r>
              <a:endParaRPr lang="en-US" sz="1400" dirty="0">
                <a:solidFill>
                  <a:schemeClr val="tx1"/>
                </a:solidFill>
              </a:endParaRPr>
            </a:p>
          </p:txBody>
        </p:sp>
        <p:sp>
          <p:nvSpPr>
            <p:cNvPr id="124" name="Rectangle 123"/>
            <p:cNvSpPr/>
            <p:nvPr/>
          </p:nvSpPr>
          <p:spPr>
            <a:xfrm>
              <a:off x="7296150" y="49530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sp>
          <p:nvSpPr>
            <p:cNvPr id="125" name="Rectangle 124"/>
            <p:cNvSpPr/>
            <p:nvPr/>
          </p:nvSpPr>
          <p:spPr>
            <a:xfrm>
              <a:off x="1600200" y="33528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LEI</a:t>
              </a:r>
              <a:endParaRPr lang="en-US" sz="1400" dirty="0">
                <a:solidFill>
                  <a:schemeClr val="tx1"/>
                </a:solidFill>
              </a:endParaRPr>
            </a:p>
          </p:txBody>
        </p:sp>
        <p:sp>
          <p:nvSpPr>
            <p:cNvPr id="126" name="Rectangle 125"/>
            <p:cNvSpPr/>
            <p:nvPr/>
          </p:nvSpPr>
          <p:spPr>
            <a:xfrm>
              <a:off x="1600200" y="39624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EI</a:t>
              </a:r>
              <a:endParaRPr lang="en-US" sz="1400" dirty="0">
                <a:solidFill>
                  <a:schemeClr val="tx1"/>
                </a:solidFill>
              </a:endParaRPr>
            </a:p>
          </p:txBody>
        </p:sp>
        <p:sp>
          <p:nvSpPr>
            <p:cNvPr id="128" name="Rectangle 127"/>
            <p:cNvSpPr/>
            <p:nvPr/>
          </p:nvSpPr>
          <p:spPr>
            <a:xfrm>
              <a:off x="1600200" y="49530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sp>
          <p:nvSpPr>
            <p:cNvPr id="129" name="Rectangle 128"/>
            <p:cNvSpPr/>
            <p:nvPr/>
          </p:nvSpPr>
          <p:spPr>
            <a:xfrm>
              <a:off x="1600200" y="44958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II</a:t>
              </a:r>
              <a:endParaRPr lang="en-US" sz="1400" dirty="0">
                <a:solidFill>
                  <a:schemeClr val="tx1"/>
                </a:solidFill>
              </a:endParaRPr>
            </a:p>
          </p:txBody>
        </p:sp>
        <p:cxnSp>
          <p:nvCxnSpPr>
            <p:cNvPr id="131" name="Straight Arrow Connector 130"/>
            <p:cNvCxnSpPr>
              <a:stCxn id="125" idx="3"/>
              <a:endCxn id="92" idx="2"/>
            </p:cNvCxnSpPr>
            <p:nvPr/>
          </p:nvCxnSpPr>
          <p:spPr>
            <a:xfrm>
              <a:off x="2133600" y="3505200"/>
              <a:ext cx="982663" cy="14478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26" idx="3"/>
              <a:endCxn id="92" idx="2"/>
            </p:cNvCxnSpPr>
            <p:nvPr/>
          </p:nvCxnSpPr>
          <p:spPr>
            <a:xfrm>
              <a:off x="2133600" y="4114800"/>
              <a:ext cx="982663" cy="8382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9" idx="3"/>
              <a:endCxn id="92" idx="2"/>
            </p:cNvCxnSpPr>
            <p:nvPr/>
          </p:nvCxnSpPr>
          <p:spPr>
            <a:xfrm>
              <a:off x="2133600" y="4648200"/>
              <a:ext cx="982663" cy="3048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8" idx="3"/>
              <a:endCxn id="92" idx="2"/>
            </p:cNvCxnSpPr>
            <p:nvPr/>
          </p:nvCxnSpPr>
          <p:spPr>
            <a:xfrm flipV="1">
              <a:off x="2133600" y="4953000"/>
              <a:ext cx="982663" cy="1524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93" idx="1"/>
              <a:endCxn id="107" idx="6"/>
            </p:cNvCxnSpPr>
            <p:nvPr/>
          </p:nvCxnSpPr>
          <p:spPr>
            <a:xfrm rot="10800000" flipV="1">
              <a:off x="6172200" y="3505200"/>
              <a:ext cx="1123950" cy="14478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22" idx="1"/>
              <a:endCxn id="107" idx="6"/>
            </p:cNvCxnSpPr>
            <p:nvPr/>
          </p:nvCxnSpPr>
          <p:spPr>
            <a:xfrm rot="10800000" flipV="1">
              <a:off x="6172200" y="4114800"/>
              <a:ext cx="1123950" cy="8382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152" idx="1"/>
              <a:endCxn id="107" idx="6"/>
            </p:cNvCxnSpPr>
            <p:nvPr/>
          </p:nvCxnSpPr>
          <p:spPr>
            <a:xfrm rot="10800000" flipV="1">
              <a:off x="6172200" y="4648200"/>
              <a:ext cx="1123950" cy="3048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124" idx="1"/>
              <a:endCxn id="107" idx="6"/>
            </p:cNvCxnSpPr>
            <p:nvPr/>
          </p:nvCxnSpPr>
          <p:spPr>
            <a:xfrm rot="10800000">
              <a:off x="6172200" y="4953000"/>
              <a:ext cx="1123950" cy="1524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990600" y="16002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GDP</a:t>
              </a:r>
              <a:endParaRPr lang="en-US" sz="1400" dirty="0">
                <a:solidFill>
                  <a:schemeClr val="tx1"/>
                </a:solidFill>
              </a:endParaRPr>
            </a:p>
          </p:txBody>
        </p:sp>
        <p:sp>
          <p:nvSpPr>
            <p:cNvPr id="147" name="Rectangle 146"/>
            <p:cNvSpPr/>
            <p:nvPr/>
          </p:nvSpPr>
          <p:spPr>
            <a:xfrm>
              <a:off x="7296150" y="1600200"/>
              <a:ext cx="62865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干旱</a:t>
              </a:r>
              <a:endParaRPr lang="en-US" sz="1400" dirty="0">
                <a:solidFill>
                  <a:schemeClr val="tx1"/>
                </a:solidFill>
              </a:endParaRPr>
            </a:p>
          </p:txBody>
        </p:sp>
        <p:sp>
          <p:nvSpPr>
            <p:cNvPr id="148" name="Rectangle 147"/>
            <p:cNvSpPr/>
            <p:nvPr/>
          </p:nvSpPr>
          <p:spPr>
            <a:xfrm>
              <a:off x="4876800" y="1600200"/>
              <a:ext cx="6096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温度</a:t>
              </a:r>
              <a:endParaRPr lang="en-US" sz="1400" dirty="0">
                <a:solidFill>
                  <a:schemeClr val="tx1"/>
                </a:solidFill>
              </a:endParaRPr>
            </a:p>
          </p:txBody>
        </p:sp>
        <p:sp>
          <p:nvSpPr>
            <p:cNvPr id="152" name="Rectangle 151"/>
            <p:cNvSpPr/>
            <p:nvPr/>
          </p:nvSpPr>
          <p:spPr>
            <a:xfrm>
              <a:off x="7296150" y="44958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a:t>
              </a:r>
              <a:endParaRPr lang="en-US" sz="1400" dirty="0">
                <a:solidFill>
                  <a:schemeClr val="tx1"/>
                </a:solidFill>
              </a:endParaRPr>
            </a:p>
          </p:txBody>
        </p:sp>
        <p:cxnSp>
          <p:nvCxnSpPr>
            <p:cNvPr id="156" name="Straight Connector 155"/>
            <p:cNvCxnSpPr/>
            <p:nvPr/>
          </p:nvCxnSpPr>
          <p:spPr>
            <a:xfrm rot="5400000">
              <a:off x="5791200" y="3962400"/>
              <a:ext cx="2286000" cy="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a:off x="6934200" y="4038600"/>
              <a:ext cx="285750" cy="762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a:off x="6934200" y="3429000"/>
              <a:ext cx="285750" cy="762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a:off x="6934200" y="4572000"/>
              <a:ext cx="285750" cy="762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6934200" y="5105400"/>
              <a:ext cx="285750" cy="762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rot="5400000" flipH="1" flipV="1">
              <a:off x="6248400" y="3352800"/>
              <a:ext cx="1588"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flipH="1" flipV="1">
              <a:off x="1066800" y="4343400"/>
              <a:ext cx="3048000" cy="0"/>
            </a:xfrm>
            <a:prstGeom prst="line">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H="1" flipV="1">
              <a:off x="2305050" y="44958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H="1" flipV="1">
              <a:off x="2305050" y="51054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H="1" flipV="1">
              <a:off x="2305050" y="39624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rot="10800000">
              <a:off x="2305050" y="34290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1600200" y="1600200"/>
              <a:ext cx="914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工业产值</a:t>
              </a:r>
              <a:endParaRPr lang="en-US" sz="1400" dirty="0">
                <a:solidFill>
                  <a:schemeClr val="tx1"/>
                </a:solidFill>
              </a:endParaRPr>
            </a:p>
          </p:txBody>
        </p:sp>
        <p:sp>
          <p:nvSpPr>
            <p:cNvPr id="198" name="Rectangle 197"/>
            <p:cNvSpPr/>
            <p:nvPr/>
          </p:nvSpPr>
          <p:spPr>
            <a:xfrm>
              <a:off x="5562600" y="1600200"/>
              <a:ext cx="6858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降雨</a:t>
              </a:r>
              <a:endParaRPr lang="en-US" sz="1400" dirty="0">
                <a:solidFill>
                  <a:schemeClr val="tx1"/>
                </a:solidFill>
              </a:endParaRPr>
            </a:p>
          </p:txBody>
        </p:sp>
        <p:sp>
          <p:nvSpPr>
            <p:cNvPr id="199" name="Rectangle 198"/>
            <p:cNvSpPr/>
            <p:nvPr/>
          </p:nvSpPr>
          <p:spPr>
            <a:xfrm>
              <a:off x="6325394" y="1600200"/>
              <a:ext cx="913606"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极端气候</a:t>
              </a:r>
              <a:endParaRPr lang="en-US" sz="1400" dirty="0">
                <a:solidFill>
                  <a:schemeClr val="tx1"/>
                </a:solidFill>
              </a:endParaRPr>
            </a:p>
          </p:txBody>
        </p:sp>
        <p:sp>
          <p:nvSpPr>
            <p:cNvPr id="200" name="Rectangle 199"/>
            <p:cNvSpPr/>
            <p:nvPr/>
          </p:nvSpPr>
          <p:spPr>
            <a:xfrm>
              <a:off x="8001000" y="1600200"/>
              <a:ext cx="533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sp>
          <p:nvSpPr>
            <p:cNvPr id="201" name="Rectangle 200"/>
            <p:cNvSpPr/>
            <p:nvPr/>
          </p:nvSpPr>
          <p:spPr>
            <a:xfrm>
              <a:off x="2590800" y="1600200"/>
              <a:ext cx="914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农</a:t>
              </a:r>
              <a:r>
                <a:rPr lang="zh-CN" altLang="en-US" sz="1400" dirty="0" smtClean="0">
                  <a:solidFill>
                    <a:schemeClr val="tx1"/>
                  </a:solidFill>
                </a:rPr>
                <a:t>业产值</a:t>
              </a:r>
              <a:endParaRPr lang="en-US" sz="1400" dirty="0">
                <a:solidFill>
                  <a:schemeClr val="tx1"/>
                </a:solidFill>
              </a:endParaRPr>
            </a:p>
          </p:txBody>
        </p:sp>
        <p:sp>
          <p:nvSpPr>
            <p:cNvPr id="203" name="Rectangle 202"/>
            <p:cNvSpPr/>
            <p:nvPr/>
          </p:nvSpPr>
          <p:spPr>
            <a:xfrm>
              <a:off x="3657600" y="1600200"/>
              <a:ext cx="6096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cxnSp>
          <p:nvCxnSpPr>
            <p:cNvPr id="205" name="Curved Connector 204"/>
            <p:cNvCxnSpPr>
              <a:stCxn id="148" idx="0"/>
              <a:endCxn id="198" idx="0"/>
            </p:cNvCxnSpPr>
            <p:nvPr/>
          </p:nvCxnSpPr>
          <p:spPr>
            <a:xfrm rot="5400000" flipH="1" flipV="1">
              <a:off x="5543550" y="1238250"/>
              <a:ext cx="12700" cy="723900"/>
            </a:xfrm>
            <a:prstGeom prst="curvedConnector3">
              <a:avLst>
                <a:gd name="adj1" fmla="val 1800000"/>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7" name="Curved Connector 206"/>
            <p:cNvCxnSpPr>
              <a:stCxn id="148" idx="0"/>
              <a:endCxn id="199" idx="0"/>
            </p:cNvCxnSpPr>
            <p:nvPr/>
          </p:nvCxnSpPr>
          <p:spPr>
            <a:xfrm rot="5400000" flipH="1" flipV="1">
              <a:off x="5981898" y="799902"/>
              <a:ext cx="12700" cy="1600597"/>
            </a:xfrm>
            <a:prstGeom prst="curvedConnector3">
              <a:avLst>
                <a:gd name="adj1" fmla="val 1800000"/>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0" name="Curved Connector 209"/>
            <p:cNvCxnSpPr>
              <a:stCxn id="199" idx="0"/>
              <a:endCxn id="147" idx="0"/>
            </p:cNvCxnSpPr>
            <p:nvPr/>
          </p:nvCxnSpPr>
          <p:spPr>
            <a:xfrm rot="5400000" flipH="1" flipV="1">
              <a:off x="7196336" y="1186061"/>
              <a:ext cx="12700" cy="828278"/>
            </a:xfrm>
            <a:prstGeom prst="curvedConnector3">
              <a:avLst>
                <a:gd name="adj1" fmla="val 1800000"/>
              </a:avLst>
            </a:prstGeom>
            <a:ln>
              <a:solidFill>
                <a:schemeClr val="tx2">
                  <a:lumMod val="40000"/>
                  <a:lumOff val="6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3" name="Curved Connector 212"/>
            <p:cNvCxnSpPr>
              <a:stCxn id="146" idx="0"/>
              <a:endCxn id="197" idx="0"/>
            </p:cNvCxnSpPr>
            <p:nvPr/>
          </p:nvCxnSpPr>
          <p:spPr>
            <a:xfrm rot="5400000" flipH="1" flipV="1">
              <a:off x="1657350" y="1200150"/>
              <a:ext cx="1588" cy="800100"/>
            </a:xfrm>
            <a:prstGeom prst="curvedConnector3">
              <a:avLst>
                <a:gd name="adj1" fmla="val 14395466"/>
              </a:avLst>
            </a:prstGeom>
            <a:ln w="6350">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6" name="Curved Connector 215"/>
            <p:cNvCxnSpPr>
              <a:stCxn id="197" idx="0"/>
              <a:endCxn id="201" idx="0"/>
            </p:cNvCxnSpPr>
            <p:nvPr/>
          </p:nvCxnSpPr>
          <p:spPr>
            <a:xfrm rot="5400000" flipH="1" flipV="1">
              <a:off x="2552700" y="1104900"/>
              <a:ext cx="1588" cy="990600"/>
            </a:xfrm>
            <a:prstGeom prst="curvedConnector3">
              <a:avLst>
                <a:gd name="adj1" fmla="val 14395466"/>
              </a:avLst>
            </a:prstGeom>
            <a:ln w="6350">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9" name="Curved Connector 218"/>
            <p:cNvCxnSpPr>
              <a:stCxn id="146" idx="0"/>
              <a:endCxn id="201" idx="0"/>
            </p:cNvCxnSpPr>
            <p:nvPr/>
          </p:nvCxnSpPr>
          <p:spPr>
            <a:xfrm rot="5400000" flipH="1" flipV="1">
              <a:off x="2152650" y="704850"/>
              <a:ext cx="1588" cy="1790700"/>
            </a:xfrm>
            <a:prstGeom prst="curvedConnector3">
              <a:avLst>
                <a:gd name="adj1" fmla="val 16194904"/>
              </a:avLst>
            </a:prstGeom>
            <a:ln w="6350">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3" name="Curved Connector 222"/>
            <p:cNvCxnSpPr>
              <a:stCxn id="198" idx="0"/>
              <a:endCxn id="199" idx="0"/>
            </p:cNvCxnSpPr>
            <p:nvPr/>
          </p:nvCxnSpPr>
          <p:spPr>
            <a:xfrm rot="5400000" flipH="1" flipV="1">
              <a:off x="6343848" y="1161852"/>
              <a:ext cx="12700" cy="876697"/>
            </a:xfrm>
            <a:prstGeom prst="curvedConnector3">
              <a:avLst>
                <a:gd name="adj1" fmla="val 1800000"/>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7" name="Curved Connector 226"/>
            <p:cNvCxnSpPr>
              <a:stCxn id="201" idx="0"/>
              <a:endCxn id="203" idx="0"/>
            </p:cNvCxnSpPr>
            <p:nvPr/>
          </p:nvCxnSpPr>
          <p:spPr>
            <a:xfrm rot="5400000" flipH="1" flipV="1">
              <a:off x="3505200" y="1143000"/>
              <a:ext cx="1588" cy="914400"/>
            </a:xfrm>
            <a:prstGeom prst="curvedConnector3">
              <a:avLst>
                <a:gd name="adj1" fmla="val 14395466"/>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0" name="Curved Connector 229"/>
            <p:cNvCxnSpPr>
              <a:stCxn id="147" idx="0"/>
              <a:endCxn id="200" idx="0"/>
            </p:cNvCxnSpPr>
            <p:nvPr/>
          </p:nvCxnSpPr>
          <p:spPr>
            <a:xfrm rot="5400000" flipH="1" flipV="1">
              <a:off x="7939087" y="1271588"/>
              <a:ext cx="12700" cy="657225"/>
            </a:xfrm>
            <a:prstGeom prst="curvedConnector3">
              <a:avLst>
                <a:gd name="adj1" fmla="val 1800000"/>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4" name="Curved Connector 233"/>
            <p:cNvCxnSpPr>
              <a:stCxn id="199" idx="0"/>
              <a:endCxn id="200" idx="0"/>
            </p:cNvCxnSpPr>
            <p:nvPr/>
          </p:nvCxnSpPr>
          <p:spPr>
            <a:xfrm rot="5400000" flipH="1" flipV="1">
              <a:off x="7524948" y="857449"/>
              <a:ext cx="12700" cy="1485503"/>
            </a:xfrm>
            <a:prstGeom prst="curvedConnector3">
              <a:avLst>
                <a:gd name="adj1" fmla="val 1800000"/>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8" name="Curved Connector 237"/>
            <p:cNvCxnSpPr>
              <a:stCxn id="148" idx="0"/>
              <a:endCxn id="200" idx="0"/>
            </p:cNvCxnSpPr>
            <p:nvPr/>
          </p:nvCxnSpPr>
          <p:spPr>
            <a:xfrm rot="5400000" flipH="1" flipV="1">
              <a:off x="6724650" y="57150"/>
              <a:ext cx="1588" cy="3086100"/>
            </a:xfrm>
            <a:prstGeom prst="curvedConnector3">
              <a:avLst>
                <a:gd name="adj1" fmla="val 14395466"/>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3" name="Curved Connector 242"/>
            <p:cNvCxnSpPr>
              <a:stCxn id="198" idx="0"/>
              <a:endCxn id="147" idx="0"/>
            </p:cNvCxnSpPr>
            <p:nvPr/>
          </p:nvCxnSpPr>
          <p:spPr>
            <a:xfrm rot="5400000" flipH="1" flipV="1">
              <a:off x="6757987" y="747713"/>
              <a:ext cx="12700" cy="1704975"/>
            </a:xfrm>
            <a:prstGeom prst="curvedConnector3">
              <a:avLst>
                <a:gd name="adj1" fmla="val 1800000"/>
              </a:avLst>
            </a:prstGeom>
            <a:ln>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3" name="Curved Connector 252"/>
            <p:cNvCxnSpPr>
              <a:stCxn id="93" idx="3"/>
              <a:endCxn id="122" idx="3"/>
            </p:cNvCxnSpPr>
            <p:nvPr/>
          </p:nvCxnSpPr>
          <p:spPr>
            <a:xfrm>
              <a:off x="7829550" y="3505200"/>
              <a:ext cx="1588" cy="6096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55" name="Curved Connector 254"/>
            <p:cNvCxnSpPr>
              <a:stCxn id="122" idx="3"/>
              <a:endCxn id="152" idx="3"/>
            </p:cNvCxnSpPr>
            <p:nvPr/>
          </p:nvCxnSpPr>
          <p:spPr>
            <a:xfrm>
              <a:off x="7829550" y="4114800"/>
              <a:ext cx="1588" cy="5334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59" name="Curved Connector 258"/>
            <p:cNvCxnSpPr>
              <a:stCxn id="152" idx="3"/>
              <a:endCxn id="124" idx="3"/>
            </p:cNvCxnSpPr>
            <p:nvPr/>
          </p:nvCxnSpPr>
          <p:spPr>
            <a:xfrm>
              <a:off x="7829550" y="4648200"/>
              <a:ext cx="1588" cy="4572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1" name="Curved Connector 260"/>
            <p:cNvCxnSpPr>
              <a:stCxn id="93" idx="3"/>
              <a:endCxn id="152" idx="3"/>
            </p:cNvCxnSpPr>
            <p:nvPr/>
          </p:nvCxnSpPr>
          <p:spPr>
            <a:xfrm>
              <a:off x="7829550" y="3505200"/>
              <a:ext cx="1588" cy="1143000"/>
            </a:xfrm>
            <a:prstGeom prst="curvedConnector3">
              <a:avLst>
                <a:gd name="adj1" fmla="val 20993394"/>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3" name="Curved Connector 262"/>
            <p:cNvCxnSpPr>
              <a:stCxn id="125" idx="1"/>
              <a:endCxn id="126" idx="1"/>
            </p:cNvCxnSpPr>
            <p:nvPr/>
          </p:nvCxnSpPr>
          <p:spPr>
            <a:xfrm rot="10800000" flipV="1">
              <a:off x="1600200" y="3505200"/>
              <a:ext cx="1588" cy="6096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5" name="Curved Connector 264"/>
            <p:cNvCxnSpPr>
              <a:stCxn id="126" idx="1"/>
              <a:endCxn id="129" idx="1"/>
            </p:cNvCxnSpPr>
            <p:nvPr/>
          </p:nvCxnSpPr>
          <p:spPr>
            <a:xfrm rot="10800000" flipV="1">
              <a:off x="1600200" y="4114800"/>
              <a:ext cx="1588" cy="5334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7" name="Curved Connector 266"/>
            <p:cNvCxnSpPr>
              <a:stCxn id="129" idx="1"/>
              <a:endCxn id="128" idx="1"/>
            </p:cNvCxnSpPr>
            <p:nvPr/>
          </p:nvCxnSpPr>
          <p:spPr>
            <a:xfrm rot="10800000" flipV="1">
              <a:off x="1600200" y="4648200"/>
              <a:ext cx="1588" cy="4572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9" name="Curved Connector 268"/>
            <p:cNvCxnSpPr>
              <a:stCxn id="125" idx="1"/>
              <a:endCxn id="129" idx="1"/>
            </p:cNvCxnSpPr>
            <p:nvPr/>
          </p:nvCxnSpPr>
          <p:spPr>
            <a:xfrm rot="10800000" flipV="1">
              <a:off x="1600200" y="3505200"/>
              <a:ext cx="1588" cy="1143000"/>
            </a:xfrm>
            <a:prstGeom prst="curvedConnector3">
              <a:avLst>
                <a:gd name="adj1" fmla="val 22193017"/>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5" name="Group 291"/>
            <p:cNvGrpSpPr/>
            <p:nvPr/>
          </p:nvGrpSpPr>
          <p:grpSpPr>
            <a:xfrm>
              <a:off x="1143000" y="3429000"/>
              <a:ext cx="304800" cy="1676400"/>
              <a:chOff x="6934200" y="2819400"/>
              <a:chExt cx="304800" cy="1676400"/>
            </a:xfrm>
          </p:grpSpPr>
          <p:cxnSp>
            <p:nvCxnSpPr>
              <p:cNvPr id="311" name="Straight Connector 310"/>
              <p:cNvCxnSpPr/>
              <p:nvPr/>
            </p:nvCxnSpPr>
            <p:spPr>
              <a:xfrm rot="5400000">
                <a:off x="6134100" y="3619500"/>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a:off x="6934200" y="34290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a:off x="6934200" y="28194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a:off x="6934200" y="39624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a:off x="6934200" y="4419600"/>
                <a:ext cx="30480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310" name="Straight Connector 309"/>
            <p:cNvCxnSpPr/>
            <p:nvPr/>
          </p:nvCxnSpPr>
          <p:spPr>
            <a:xfrm rot="5400000">
              <a:off x="419100" y="2781300"/>
              <a:ext cx="1447800" cy="0"/>
            </a:xfrm>
            <a:prstGeom prst="line">
              <a:avLst/>
            </a:prstGeom>
            <a:ln w="19050">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6" name="Rectangle 315"/>
            <p:cNvSpPr/>
            <p:nvPr/>
          </p:nvSpPr>
          <p:spPr>
            <a:xfrm>
              <a:off x="4800600" y="1295400"/>
              <a:ext cx="3810000" cy="762000"/>
            </a:xfrm>
            <a:prstGeom prst="rect">
              <a:avLst/>
            </a:prstGeom>
            <a:noFill/>
            <a:ln w="1587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914400" y="1295400"/>
              <a:ext cx="3505200" cy="762000"/>
            </a:xfrm>
            <a:prstGeom prst="rect">
              <a:avLst/>
            </a:prstGeom>
            <a:noFill/>
            <a:ln w="1587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p:cNvSpPr/>
            <p:nvPr/>
          </p:nvSpPr>
          <p:spPr>
            <a:xfrm>
              <a:off x="1447800" y="3200400"/>
              <a:ext cx="838200" cy="2209800"/>
            </a:xfrm>
            <a:prstGeom prst="rect">
              <a:avLst/>
            </a:prstGeom>
            <a:noFill/>
            <a:ln w="1587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7239000" y="3200400"/>
              <a:ext cx="838200" cy="2209800"/>
            </a:xfrm>
            <a:prstGeom prst="rect">
              <a:avLst/>
            </a:prstGeom>
            <a:noFill/>
            <a:ln w="1587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p:cNvGrpSpPr/>
            <p:nvPr/>
          </p:nvGrpSpPr>
          <p:grpSpPr>
            <a:xfrm>
              <a:off x="2286000" y="5943600"/>
              <a:ext cx="4724400" cy="304800"/>
              <a:chOff x="2133600" y="5715000"/>
              <a:chExt cx="4724400" cy="304800"/>
            </a:xfrm>
          </p:grpSpPr>
          <p:sp>
            <p:nvSpPr>
              <p:cNvPr id="326" name="Rectangle 325"/>
              <p:cNvSpPr/>
              <p:nvPr/>
            </p:nvSpPr>
            <p:spPr>
              <a:xfrm>
                <a:off x="2133600" y="5715000"/>
                <a:ext cx="9906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人口流动</a:t>
                </a:r>
                <a:endParaRPr lang="en-US" sz="1400" dirty="0">
                  <a:solidFill>
                    <a:schemeClr val="tx1"/>
                  </a:solidFill>
                </a:endParaRPr>
              </a:p>
            </p:txBody>
          </p:sp>
          <p:sp>
            <p:nvSpPr>
              <p:cNvPr id="327" name="Rectangle 326"/>
              <p:cNvSpPr/>
              <p:nvPr/>
            </p:nvSpPr>
            <p:spPr>
              <a:xfrm>
                <a:off x="3238500" y="5715000"/>
                <a:ext cx="9906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政策变动</a:t>
                </a:r>
                <a:endParaRPr lang="en-US" sz="1400" dirty="0">
                  <a:solidFill>
                    <a:schemeClr val="tx1"/>
                  </a:solidFill>
                </a:endParaRPr>
              </a:p>
            </p:txBody>
          </p:sp>
          <p:sp>
            <p:nvSpPr>
              <p:cNvPr id="328" name="Rectangle 327"/>
              <p:cNvSpPr/>
              <p:nvPr/>
            </p:nvSpPr>
            <p:spPr>
              <a:xfrm>
                <a:off x="4343400" y="5715000"/>
                <a:ext cx="914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体制改革</a:t>
                </a:r>
                <a:endParaRPr lang="en-US" sz="1400" dirty="0">
                  <a:solidFill>
                    <a:schemeClr val="tx1"/>
                  </a:solidFill>
                </a:endParaRPr>
              </a:p>
            </p:txBody>
          </p:sp>
          <p:sp>
            <p:nvSpPr>
              <p:cNvPr id="329" name="Rectangle 328"/>
              <p:cNvSpPr/>
              <p:nvPr/>
            </p:nvSpPr>
            <p:spPr>
              <a:xfrm>
                <a:off x="5372100" y="5715000"/>
                <a:ext cx="914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市场变更</a:t>
                </a:r>
                <a:endParaRPr lang="en-US" sz="1400" dirty="0">
                  <a:solidFill>
                    <a:schemeClr val="tx1"/>
                  </a:solidFill>
                </a:endParaRPr>
              </a:p>
            </p:txBody>
          </p:sp>
          <p:sp>
            <p:nvSpPr>
              <p:cNvPr id="330" name="Rectangle 329"/>
              <p:cNvSpPr/>
              <p:nvPr/>
            </p:nvSpPr>
            <p:spPr>
              <a:xfrm>
                <a:off x="6400800" y="5715000"/>
                <a:ext cx="4572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grpSp>
        <p:sp>
          <p:nvSpPr>
            <p:cNvPr id="416" name="Oval 415"/>
            <p:cNvSpPr/>
            <p:nvPr/>
          </p:nvSpPr>
          <p:spPr>
            <a:xfrm>
              <a:off x="4470607" y="4382294"/>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δ</a:t>
              </a:r>
              <a:endParaRPr lang="en-US" dirty="0">
                <a:solidFill>
                  <a:schemeClr val="tx1"/>
                </a:solidFill>
              </a:endParaRPr>
            </a:p>
          </p:txBody>
        </p:sp>
        <p:cxnSp>
          <p:nvCxnSpPr>
            <p:cNvPr id="418" name="Straight Arrow Connector 417"/>
            <p:cNvCxnSpPr>
              <a:stCxn id="317" idx="3"/>
            </p:cNvCxnSpPr>
            <p:nvPr/>
          </p:nvCxnSpPr>
          <p:spPr>
            <a:xfrm>
              <a:off x="4419600" y="1676400"/>
              <a:ext cx="381000" cy="1588"/>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20" name="TextBox 419"/>
            <p:cNvSpPr txBox="1"/>
            <p:nvPr/>
          </p:nvSpPr>
          <p:spPr>
            <a:xfrm>
              <a:off x="1380382" y="2971800"/>
              <a:ext cx="800219" cy="276999"/>
            </a:xfrm>
            <a:prstGeom prst="rect">
              <a:avLst/>
            </a:prstGeom>
            <a:noFill/>
          </p:spPr>
          <p:txBody>
            <a:bodyPr wrap="none" rtlCol="0">
              <a:spAutoFit/>
            </a:bodyPr>
            <a:lstStyle/>
            <a:p>
              <a:r>
                <a:rPr lang="zh-CN" altLang="en-US" sz="1200" i="1" dirty="0">
                  <a:latin typeface="Times New Roman" pitchFamily="18" charset="0"/>
                  <a:cs typeface="Times New Roman" pitchFamily="18" charset="0"/>
                </a:rPr>
                <a:t>人</a:t>
              </a:r>
              <a:r>
                <a:rPr lang="zh-CN" altLang="en-US" sz="1200" i="1" dirty="0" smtClean="0">
                  <a:latin typeface="Times New Roman" pitchFamily="18" charset="0"/>
                  <a:cs typeface="Times New Roman" pitchFamily="18" charset="0"/>
                </a:rPr>
                <a:t>文系统</a:t>
              </a:r>
              <a:endParaRPr lang="en-US" sz="1200" i="1" dirty="0">
                <a:latin typeface="Times New Roman" pitchFamily="18" charset="0"/>
                <a:cs typeface="Times New Roman" pitchFamily="18" charset="0"/>
              </a:endParaRPr>
            </a:p>
          </p:txBody>
        </p:sp>
        <p:sp>
          <p:nvSpPr>
            <p:cNvPr id="421" name="TextBox 420"/>
            <p:cNvSpPr txBox="1"/>
            <p:nvPr/>
          </p:nvSpPr>
          <p:spPr>
            <a:xfrm>
              <a:off x="7255133" y="2971799"/>
              <a:ext cx="800219" cy="276999"/>
            </a:xfrm>
            <a:prstGeom prst="rect">
              <a:avLst/>
            </a:prstGeom>
            <a:noFill/>
          </p:spPr>
          <p:txBody>
            <a:bodyPr wrap="none" rtlCol="0">
              <a:spAutoFit/>
            </a:bodyPr>
            <a:lstStyle/>
            <a:p>
              <a:r>
                <a:rPr lang="zh-CN" altLang="en-US" sz="1200" i="1" dirty="0">
                  <a:latin typeface="Times New Roman" pitchFamily="18" charset="0"/>
                  <a:cs typeface="Times New Roman" pitchFamily="18" charset="0"/>
                </a:rPr>
                <a:t>自</a:t>
              </a:r>
              <a:r>
                <a:rPr lang="zh-CN" altLang="en-US" sz="1200" i="1" dirty="0" smtClean="0">
                  <a:latin typeface="Times New Roman" pitchFamily="18" charset="0"/>
                  <a:cs typeface="Times New Roman" pitchFamily="18" charset="0"/>
                </a:rPr>
                <a:t>然系统</a:t>
              </a:r>
              <a:endParaRPr lang="en-US" sz="1200" i="1" dirty="0">
                <a:latin typeface="Times New Roman" pitchFamily="18" charset="0"/>
                <a:cs typeface="Times New Roman" pitchFamily="18" charset="0"/>
              </a:endParaRPr>
            </a:p>
          </p:txBody>
        </p:sp>
        <p:sp>
          <p:nvSpPr>
            <p:cNvPr id="422" name="TextBox 421"/>
            <p:cNvSpPr txBox="1"/>
            <p:nvPr/>
          </p:nvSpPr>
          <p:spPr>
            <a:xfrm>
              <a:off x="6340895" y="5638800"/>
              <a:ext cx="800219" cy="276999"/>
            </a:xfrm>
            <a:prstGeom prst="rect">
              <a:avLst/>
            </a:prstGeom>
            <a:noFill/>
            <a:ln>
              <a:noFill/>
              <a:headEnd type="arrow"/>
              <a:tailEnd type="none"/>
            </a:ln>
          </p:spPr>
          <p:txBody>
            <a:bodyPr wrap="none" rtlCol="0">
              <a:spAutoFit/>
            </a:bodyPr>
            <a:lstStyle/>
            <a:p>
              <a:r>
                <a:rPr lang="zh-CN" altLang="en-US" sz="1200" i="1" dirty="0" smtClean="0">
                  <a:latin typeface="Times New Roman" pitchFamily="18" charset="0"/>
                  <a:cs typeface="Times New Roman" pitchFamily="18" charset="0"/>
                </a:rPr>
                <a:t>社会变化</a:t>
              </a:r>
              <a:endParaRPr lang="en-US" sz="1200" i="1" dirty="0">
                <a:latin typeface="Times New Roman" pitchFamily="18" charset="0"/>
                <a:cs typeface="Times New Roman" pitchFamily="18" charset="0"/>
              </a:endParaRPr>
            </a:p>
          </p:txBody>
        </p:sp>
        <p:sp>
          <p:nvSpPr>
            <p:cNvPr id="423" name="TextBox 422"/>
            <p:cNvSpPr txBox="1"/>
            <p:nvPr/>
          </p:nvSpPr>
          <p:spPr>
            <a:xfrm>
              <a:off x="838200" y="1066800"/>
              <a:ext cx="800219" cy="276999"/>
            </a:xfrm>
            <a:prstGeom prst="rect">
              <a:avLst/>
            </a:prstGeom>
            <a:noFill/>
          </p:spPr>
          <p:txBody>
            <a:bodyPr wrap="none" rtlCol="0">
              <a:spAutoFit/>
            </a:bodyPr>
            <a:lstStyle/>
            <a:p>
              <a:r>
                <a:rPr lang="zh-CN" altLang="en-US" sz="1200" i="1" dirty="0" smtClean="0">
                  <a:latin typeface="Times New Roman" pitchFamily="18" charset="0"/>
                  <a:cs typeface="Times New Roman" pitchFamily="18" charset="0"/>
                </a:rPr>
                <a:t>经济变化</a:t>
              </a:r>
              <a:endParaRPr lang="en-US" sz="1200" i="1" dirty="0">
                <a:latin typeface="Times New Roman" pitchFamily="18" charset="0"/>
                <a:cs typeface="Times New Roman" pitchFamily="18" charset="0"/>
              </a:endParaRPr>
            </a:p>
          </p:txBody>
        </p:sp>
        <p:sp>
          <p:nvSpPr>
            <p:cNvPr id="424" name="TextBox 423"/>
            <p:cNvSpPr txBox="1"/>
            <p:nvPr/>
          </p:nvSpPr>
          <p:spPr>
            <a:xfrm>
              <a:off x="7809505" y="1045233"/>
              <a:ext cx="800219" cy="276999"/>
            </a:xfrm>
            <a:prstGeom prst="rect">
              <a:avLst/>
            </a:prstGeom>
            <a:noFill/>
          </p:spPr>
          <p:txBody>
            <a:bodyPr wrap="none" rtlCol="0">
              <a:spAutoFit/>
            </a:bodyPr>
            <a:lstStyle/>
            <a:p>
              <a:r>
                <a:rPr lang="zh-CN" altLang="en-US" sz="1200" i="1" dirty="0">
                  <a:latin typeface="Times New Roman" pitchFamily="18" charset="0"/>
                  <a:cs typeface="Times New Roman" pitchFamily="18" charset="0"/>
                </a:rPr>
                <a:t>气</a:t>
              </a:r>
              <a:r>
                <a:rPr lang="zh-CN" altLang="en-US" sz="1200" i="1" dirty="0" smtClean="0">
                  <a:latin typeface="Times New Roman" pitchFamily="18" charset="0"/>
                  <a:cs typeface="Times New Roman" pitchFamily="18" charset="0"/>
                </a:rPr>
                <a:t>候变化</a:t>
              </a:r>
              <a:endParaRPr lang="en-US" sz="1200" i="1" dirty="0">
                <a:latin typeface="Times New Roman" pitchFamily="18" charset="0"/>
                <a:cs typeface="Times New Roman" pitchFamily="18" charset="0"/>
              </a:endParaRPr>
            </a:p>
          </p:txBody>
        </p:sp>
        <p:sp>
          <p:nvSpPr>
            <p:cNvPr id="168" name="Rectangle 167"/>
            <p:cNvSpPr/>
            <p:nvPr/>
          </p:nvSpPr>
          <p:spPr>
            <a:xfrm>
              <a:off x="1981201" y="2362200"/>
              <a:ext cx="2895599" cy="457200"/>
            </a:xfrm>
            <a:prstGeom prst="rect">
              <a:avLst/>
            </a:prstGeom>
            <a:noFill/>
            <a:ln w="1587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2095501" y="2438400"/>
              <a:ext cx="952499"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Δ(</a:t>
              </a:r>
              <a:r>
                <a:rPr lang="zh-CN" altLang="en-US" sz="1400" dirty="0" smtClean="0">
                  <a:solidFill>
                    <a:schemeClr val="tx1"/>
                  </a:solidFill>
                </a:rPr>
                <a:t>市区</a:t>
              </a:r>
              <a:r>
                <a:rPr lang="en-US" sz="1400" dirty="0" smtClean="0">
                  <a:solidFill>
                    <a:schemeClr val="tx1"/>
                  </a:solidFill>
                </a:rPr>
                <a:t>)</a:t>
              </a:r>
              <a:endParaRPr lang="en-US" sz="1400" dirty="0">
                <a:solidFill>
                  <a:schemeClr val="tx1"/>
                </a:solidFill>
              </a:endParaRPr>
            </a:p>
          </p:txBody>
        </p:sp>
        <p:sp>
          <p:nvSpPr>
            <p:cNvPr id="171" name="Rectangle 170"/>
            <p:cNvSpPr/>
            <p:nvPr/>
          </p:nvSpPr>
          <p:spPr>
            <a:xfrm>
              <a:off x="3200400" y="2438400"/>
              <a:ext cx="9144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Δ(</a:t>
              </a:r>
              <a:r>
                <a:rPr lang="zh-CN" altLang="en-US" sz="1400" dirty="0" smtClean="0">
                  <a:solidFill>
                    <a:schemeClr val="tx1"/>
                  </a:solidFill>
                </a:rPr>
                <a:t>绿地</a:t>
              </a:r>
              <a:r>
                <a:rPr lang="en-US" sz="1400" dirty="0" smtClean="0">
                  <a:solidFill>
                    <a:schemeClr val="tx1"/>
                  </a:solidFill>
                </a:rPr>
                <a:t>)</a:t>
              </a:r>
              <a:endParaRPr lang="en-US" sz="1400" dirty="0">
                <a:solidFill>
                  <a:schemeClr val="tx1"/>
                </a:solidFill>
              </a:endParaRPr>
            </a:p>
          </p:txBody>
        </p:sp>
        <p:sp>
          <p:nvSpPr>
            <p:cNvPr id="174" name="Rectangle 173"/>
            <p:cNvSpPr/>
            <p:nvPr/>
          </p:nvSpPr>
          <p:spPr>
            <a:xfrm>
              <a:off x="4267200" y="2438400"/>
              <a:ext cx="533399"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Δ(…)</a:t>
              </a:r>
            </a:p>
          </p:txBody>
        </p:sp>
        <p:sp>
          <p:nvSpPr>
            <p:cNvPr id="229" name="Rectangle 228"/>
            <p:cNvSpPr/>
            <p:nvPr/>
          </p:nvSpPr>
          <p:spPr>
            <a:xfrm>
              <a:off x="3048000" y="3505200"/>
              <a:ext cx="3352800" cy="1905000"/>
            </a:xfrm>
            <a:prstGeom prst="rect">
              <a:avLst/>
            </a:prstGeom>
            <a:noFill/>
            <a:ln w="1587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p:cNvSpPr txBox="1"/>
            <p:nvPr/>
          </p:nvSpPr>
          <p:spPr>
            <a:xfrm>
              <a:off x="2039790" y="2133600"/>
              <a:ext cx="1107996" cy="276999"/>
            </a:xfrm>
            <a:prstGeom prst="rect">
              <a:avLst/>
            </a:prstGeom>
            <a:noFill/>
          </p:spPr>
          <p:txBody>
            <a:bodyPr wrap="none" rtlCol="0">
              <a:spAutoFit/>
            </a:bodyPr>
            <a:lstStyle/>
            <a:p>
              <a:r>
                <a:rPr lang="zh-CN" altLang="en-US" sz="1200" i="1" dirty="0" smtClean="0">
                  <a:latin typeface="Times New Roman" pitchFamily="18" charset="0"/>
                  <a:cs typeface="Times New Roman" pitchFamily="18" charset="0"/>
                </a:rPr>
                <a:t>土地类型变化</a:t>
              </a:r>
              <a:endParaRPr lang="en-US" sz="1200" i="1" dirty="0">
                <a:latin typeface="Times New Roman" pitchFamily="18" charset="0"/>
                <a:cs typeface="Times New Roman" pitchFamily="18" charset="0"/>
              </a:endParaRPr>
            </a:p>
          </p:txBody>
        </p:sp>
        <p:cxnSp>
          <p:nvCxnSpPr>
            <p:cNvPr id="300" name="Straight Arrow Connector 299"/>
            <p:cNvCxnSpPr>
              <a:stCxn id="109" idx="0"/>
              <a:endCxn id="170" idx="2"/>
            </p:cNvCxnSpPr>
            <p:nvPr/>
          </p:nvCxnSpPr>
          <p:spPr>
            <a:xfrm flipH="1" flipV="1">
              <a:off x="2571751" y="2743200"/>
              <a:ext cx="2064164" cy="722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a:stCxn id="109" idx="0"/>
              <a:endCxn id="171" idx="2"/>
            </p:cNvCxnSpPr>
            <p:nvPr/>
          </p:nvCxnSpPr>
          <p:spPr>
            <a:xfrm flipH="1" flipV="1">
              <a:off x="3657600" y="2743200"/>
              <a:ext cx="978315" cy="722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a:stCxn id="109" idx="0"/>
              <a:endCxn id="174" idx="2"/>
            </p:cNvCxnSpPr>
            <p:nvPr/>
          </p:nvCxnSpPr>
          <p:spPr>
            <a:xfrm flipH="1" flipV="1">
              <a:off x="4533900" y="2743200"/>
              <a:ext cx="102015" cy="722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a:stCxn id="109" idx="0"/>
              <a:endCxn id="248" idx="2"/>
            </p:cNvCxnSpPr>
            <p:nvPr/>
          </p:nvCxnSpPr>
          <p:spPr>
            <a:xfrm flipV="1">
              <a:off x="4635915" y="2743200"/>
              <a:ext cx="888585" cy="722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3" name="Curved Connector 352"/>
            <p:cNvCxnSpPr/>
            <p:nvPr/>
          </p:nvCxnSpPr>
          <p:spPr>
            <a:xfrm rot="16200000" flipH="1">
              <a:off x="3333750" y="5695950"/>
              <a:ext cx="1588" cy="11049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5" name="Curved Connector 354"/>
            <p:cNvCxnSpPr/>
            <p:nvPr/>
          </p:nvCxnSpPr>
          <p:spPr>
            <a:xfrm rot="16200000" flipH="1">
              <a:off x="4419600" y="5715000"/>
              <a:ext cx="1588" cy="10668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7" name="Curved Connector 356"/>
            <p:cNvCxnSpPr/>
            <p:nvPr/>
          </p:nvCxnSpPr>
          <p:spPr>
            <a:xfrm rot="16200000" flipH="1">
              <a:off x="5467350" y="5734050"/>
              <a:ext cx="1588" cy="10287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9" name="Curved Connector 358"/>
            <p:cNvCxnSpPr/>
            <p:nvPr/>
          </p:nvCxnSpPr>
          <p:spPr>
            <a:xfrm rot="16200000" flipH="1">
              <a:off x="6381750" y="5848350"/>
              <a:ext cx="1588" cy="8001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1" name="Curved Connector 360"/>
            <p:cNvCxnSpPr/>
            <p:nvPr/>
          </p:nvCxnSpPr>
          <p:spPr>
            <a:xfrm rot="16200000" flipH="1">
              <a:off x="3867150" y="5162550"/>
              <a:ext cx="1588" cy="21717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3" name="Curved Connector 362"/>
            <p:cNvCxnSpPr/>
            <p:nvPr/>
          </p:nvCxnSpPr>
          <p:spPr>
            <a:xfrm rot="16200000" flipH="1">
              <a:off x="4933950" y="5200650"/>
              <a:ext cx="1588" cy="20955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73" name="Curved Connector 372"/>
            <p:cNvCxnSpPr/>
            <p:nvPr/>
          </p:nvCxnSpPr>
          <p:spPr>
            <a:xfrm rot="16200000" flipH="1">
              <a:off x="5867400" y="5334000"/>
              <a:ext cx="1588" cy="18288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77" name="Curved Connector 376"/>
            <p:cNvCxnSpPr/>
            <p:nvPr/>
          </p:nvCxnSpPr>
          <p:spPr>
            <a:xfrm rot="16200000" flipH="1">
              <a:off x="4381500" y="4648200"/>
              <a:ext cx="1588" cy="3200400"/>
            </a:xfrm>
            <a:prstGeom prst="curvedConnector3">
              <a:avLst>
                <a:gd name="adj1" fmla="val 22073055"/>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83" name="Curved Connector 382"/>
            <p:cNvCxnSpPr/>
            <p:nvPr/>
          </p:nvCxnSpPr>
          <p:spPr>
            <a:xfrm rot="16200000" flipH="1">
              <a:off x="5334000" y="4800600"/>
              <a:ext cx="1588" cy="2895600"/>
            </a:xfrm>
            <a:prstGeom prst="curvedConnector3">
              <a:avLst>
                <a:gd name="adj1" fmla="val 23169844"/>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93" name="Straight Arrow Connector 392"/>
            <p:cNvCxnSpPr>
              <a:stCxn id="92" idx="4"/>
            </p:cNvCxnSpPr>
            <p:nvPr/>
          </p:nvCxnSpPr>
          <p:spPr>
            <a:xfrm flipH="1">
              <a:off x="2697164" y="5219700"/>
              <a:ext cx="1114424"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5" name="Straight Arrow Connector 394"/>
            <p:cNvCxnSpPr>
              <a:stCxn id="92" idx="4"/>
            </p:cNvCxnSpPr>
            <p:nvPr/>
          </p:nvCxnSpPr>
          <p:spPr>
            <a:xfrm flipH="1">
              <a:off x="3802064" y="5219700"/>
              <a:ext cx="9524"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7" name="Straight Arrow Connector 396"/>
            <p:cNvCxnSpPr>
              <a:stCxn id="92" idx="4"/>
            </p:cNvCxnSpPr>
            <p:nvPr/>
          </p:nvCxnSpPr>
          <p:spPr>
            <a:xfrm>
              <a:off x="3811588" y="5219700"/>
              <a:ext cx="1057275"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9" name="Straight Arrow Connector 398"/>
            <p:cNvCxnSpPr>
              <a:stCxn id="92" idx="4"/>
            </p:cNvCxnSpPr>
            <p:nvPr/>
          </p:nvCxnSpPr>
          <p:spPr>
            <a:xfrm>
              <a:off x="3811588" y="5219700"/>
              <a:ext cx="2085975"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1" name="Straight Arrow Connector 400"/>
            <p:cNvCxnSpPr>
              <a:stCxn id="92" idx="4"/>
            </p:cNvCxnSpPr>
            <p:nvPr/>
          </p:nvCxnSpPr>
          <p:spPr>
            <a:xfrm>
              <a:off x="3811588" y="5219700"/>
              <a:ext cx="2886075"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2" name="Shape 431"/>
            <p:cNvCxnSpPr>
              <a:stCxn id="109" idx="2"/>
            </p:cNvCxnSpPr>
            <p:nvPr/>
          </p:nvCxnSpPr>
          <p:spPr>
            <a:xfrm rot="10800000" flipV="1">
              <a:off x="3390109" y="3770194"/>
              <a:ext cx="598106" cy="967280"/>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34" name="Shape 433"/>
            <p:cNvCxnSpPr>
              <a:stCxn id="109" idx="6"/>
            </p:cNvCxnSpPr>
            <p:nvPr/>
          </p:nvCxnSpPr>
          <p:spPr>
            <a:xfrm>
              <a:off x="5283615" y="3770194"/>
              <a:ext cx="687719" cy="967280"/>
            </a:xfrm>
            <a:prstGeom prst="curved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37" name="Straight Arrow Connector 436"/>
            <p:cNvCxnSpPr/>
            <p:nvPr/>
          </p:nvCxnSpPr>
          <p:spPr>
            <a:xfrm rot="5400000" flipH="1" flipV="1">
              <a:off x="1904603" y="2209403"/>
              <a:ext cx="304800" cy="794"/>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42" name="Oval 441"/>
            <p:cNvSpPr/>
            <p:nvPr/>
          </p:nvSpPr>
          <p:spPr>
            <a:xfrm>
              <a:off x="5334000" y="4114800"/>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δ</a:t>
              </a:r>
              <a:endParaRPr lang="en-US" dirty="0">
                <a:solidFill>
                  <a:schemeClr val="tx1"/>
                </a:solidFill>
              </a:endParaRPr>
            </a:p>
          </p:txBody>
        </p:sp>
        <p:sp>
          <p:nvSpPr>
            <p:cNvPr id="443" name="Oval 442"/>
            <p:cNvSpPr/>
            <p:nvPr/>
          </p:nvSpPr>
          <p:spPr>
            <a:xfrm>
              <a:off x="3657600" y="4114800"/>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δ</a:t>
              </a:r>
              <a:endParaRPr lang="en-US" dirty="0">
                <a:solidFill>
                  <a:schemeClr val="tx1"/>
                </a:solidFill>
              </a:endParaRPr>
            </a:p>
          </p:txBody>
        </p:sp>
        <p:cxnSp>
          <p:nvCxnSpPr>
            <p:cNvPr id="447" name="Straight Arrow Connector 446"/>
            <p:cNvCxnSpPr/>
            <p:nvPr/>
          </p:nvCxnSpPr>
          <p:spPr>
            <a:xfrm>
              <a:off x="4495800" y="4953000"/>
              <a:ext cx="304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49" name="Straight Arrow Connector 448"/>
            <p:cNvCxnSpPr>
              <a:stCxn id="109" idx="4"/>
              <a:endCxn id="416" idx="0"/>
            </p:cNvCxnSpPr>
            <p:nvPr/>
          </p:nvCxnSpPr>
          <p:spPr>
            <a:xfrm flipH="1">
              <a:off x="4623007" y="4074994"/>
              <a:ext cx="12908" cy="30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3" name="Straight Arrow Connector 452"/>
            <p:cNvCxnSpPr>
              <a:endCxn id="442" idx="4"/>
            </p:cNvCxnSpPr>
            <p:nvPr/>
          </p:nvCxnSpPr>
          <p:spPr>
            <a:xfrm rot="5400000" flipH="1" flipV="1">
              <a:off x="5372100" y="45339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7" name="Straight Arrow Connector 456"/>
            <p:cNvCxnSpPr/>
            <p:nvPr/>
          </p:nvCxnSpPr>
          <p:spPr>
            <a:xfrm rot="5400000" flipH="1" flipV="1">
              <a:off x="3696494" y="4533106"/>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8" name="Oval 457"/>
            <p:cNvSpPr/>
            <p:nvPr/>
          </p:nvSpPr>
          <p:spPr>
            <a:xfrm>
              <a:off x="1295400" y="2361406"/>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ε</a:t>
              </a:r>
              <a:endParaRPr lang="en-US" dirty="0">
                <a:solidFill>
                  <a:schemeClr val="tx1"/>
                </a:solidFill>
              </a:endParaRPr>
            </a:p>
          </p:txBody>
        </p:sp>
        <p:cxnSp>
          <p:nvCxnSpPr>
            <p:cNvPr id="460" name="Straight Arrow Connector 459"/>
            <p:cNvCxnSpPr>
              <a:endCxn id="94" idx="0"/>
            </p:cNvCxnSpPr>
            <p:nvPr/>
          </p:nvCxnSpPr>
          <p:spPr>
            <a:xfrm rot="5400000">
              <a:off x="7696200" y="22090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2" name="Straight Arrow Connector 461"/>
            <p:cNvCxnSpPr>
              <a:endCxn id="458" idx="0"/>
            </p:cNvCxnSpPr>
            <p:nvPr/>
          </p:nvCxnSpPr>
          <p:spPr>
            <a:xfrm rot="5400000">
              <a:off x="1295400" y="2209006"/>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3" name="Oval 462"/>
            <p:cNvSpPr/>
            <p:nvPr/>
          </p:nvSpPr>
          <p:spPr>
            <a:xfrm>
              <a:off x="7696200" y="5943600"/>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ε</a:t>
              </a:r>
              <a:endParaRPr lang="en-US" dirty="0">
                <a:solidFill>
                  <a:schemeClr val="tx1"/>
                </a:solidFill>
              </a:endParaRPr>
            </a:p>
          </p:txBody>
        </p:sp>
        <p:sp>
          <p:nvSpPr>
            <p:cNvPr id="464" name="Oval 463"/>
            <p:cNvSpPr/>
            <p:nvPr/>
          </p:nvSpPr>
          <p:spPr>
            <a:xfrm>
              <a:off x="1524000" y="5943600"/>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ε</a:t>
              </a:r>
              <a:endParaRPr lang="en-US" dirty="0">
                <a:solidFill>
                  <a:schemeClr val="tx1"/>
                </a:solidFill>
              </a:endParaRPr>
            </a:p>
          </p:txBody>
        </p:sp>
        <p:cxnSp>
          <p:nvCxnSpPr>
            <p:cNvPr id="466" name="Straight Arrow Connector 465"/>
            <p:cNvCxnSpPr>
              <a:endCxn id="463" idx="0"/>
            </p:cNvCxnSpPr>
            <p:nvPr/>
          </p:nvCxnSpPr>
          <p:spPr>
            <a:xfrm rot="5400000">
              <a:off x="7581900" y="56769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8" name="Straight Arrow Connector 467"/>
            <p:cNvCxnSpPr>
              <a:endCxn id="464" idx="0"/>
            </p:cNvCxnSpPr>
            <p:nvPr/>
          </p:nvCxnSpPr>
          <p:spPr>
            <a:xfrm rot="5400000">
              <a:off x="1409700" y="56769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9" name="Oval 468"/>
            <p:cNvSpPr/>
            <p:nvPr/>
          </p:nvSpPr>
          <p:spPr>
            <a:xfrm>
              <a:off x="7391400" y="5943600"/>
              <a:ext cx="304800" cy="3048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ε</a:t>
              </a:r>
              <a:endParaRPr lang="en-US" dirty="0">
                <a:solidFill>
                  <a:schemeClr val="tx1"/>
                </a:solidFill>
              </a:endParaRPr>
            </a:p>
          </p:txBody>
        </p:sp>
        <p:cxnSp>
          <p:nvCxnSpPr>
            <p:cNvPr id="472" name="Straight Arrow Connector 471"/>
            <p:cNvCxnSpPr>
              <a:stCxn id="104" idx="3"/>
              <a:endCxn id="469" idx="2"/>
            </p:cNvCxnSpPr>
            <p:nvPr/>
          </p:nvCxnSpPr>
          <p:spPr>
            <a:xfrm>
              <a:off x="7124700" y="6096000"/>
              <a:ext cx="2667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7" name="Curved Connector 506"/>
            <p:cNvCxnSpPr>
              <a:stCxn id="197" idx="0"/>
              <a:endCxn id="203" idx="0"/>
            </p:cNvCxnSpPr>
            <p:nvPr/>
          </p:nvCxnSpPr>
          <p:spPr>
            <a:xfrm rot="5400000" flipH="1" flipV="1">
              <a:off x="3009900" y="647700"/>
              <a:ext cx="1588" cy="19050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09" name="Curved Connector 508"/>
            <p:cNvCxnSpPr>
              <a:stCxn id="126" idx="1"/>
              <a:endCxn id="128" idx="1"/>
            </p:cNvCxnSpPr>
            <p:nvPr/>
          </p:nvCxnSpPr>
          <p:spPr>
            <a:xfrm rot="10800000" flipV="1">
              <a:off x="1600200" y="4114800"/>
              <a:ext cx="1588" cy="990600"/>
            </a:xfrm>
            <a:prstGeom prst="curvedConnector3">
              <a:avLst>
                <a:gd name="adj1" fmla="val 20427903"/>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65" name="Group 291"/>
            <p:cNvGrpSpPr/>
            <p:nvPr/>
          </p:nvGrpSpPr>
          <p:grpSpPr>
            <a:xfrm flipH="1">
              <a:off x="7924800" y="3429000"/>
              <a:ext cx="304800" cy="1676400"/>
              <a:chOff x="6934200" y="2819400"/>
              <a:chExt cx="304800" cy="1676400"/>
            </a:xfrm>
          </p:grpSpPr>
          <p:cxnSp>
            <p:nvCxnSpPr>
              <p:cNvPr id="179" name="Straight Connector 178"/>
              <p:cNvCxnSpPr/>
              <p:nvPr/>
            </p:nvCxnSpPr>
            <p:spPr>
              <a:xfrm rot="5400000">
                <a:off x="6134100" y="3619500"/>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6934200" y="34290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6934200" y="28194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6934200" y="3962400"/>
                <a:ext cx="28575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6934200" y="4419600"/>
                <a:ext cx="30480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rot="5400000">
              <a:off x="7505700" y="2781300"/>
              <a:ext cx="1447800" cy="0"/>
            </a:xfrm>
            <a:prstGeom prst="line">
              <a:avLst/>
            </a:prstGeom>
            <a:ln w="19050">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a:off x="4953000" y="2362200"/>
              <a:ext cx="2514600" cy="457200"/>
            </a:xfrm>
            <a:prstGeom prst="rect">
              <a:avLst/>
            </a:prstGeom>
            <a:noFill/>
            <a:ln w="1587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Arrow Connector 245"/>
            <p:cNvCxnSpPr/>
            <p:nvPr/>
          </p:nvCxnSpPr>
          <p:spPr>
            <a:xfrm rot="5400000" flipH="1" flipV="1">
              <a:off x="7010797" y="2209403"/>
              <a:ext cx="304800" cy="794"/>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48" name="Rectangle 247"/>
            <p:cNvSpPr/>
            <p:nvPr/>
          </p:nvSpPr>
          <p:spPr>
            <a:xfrm>
              <a:off x="5029200" y="2438400"/>
              <a:ext cx="9906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Δ</a:t>
              </a:r>
              <a:r>
                <a:rPr lang="zh-CN" altLang="en-US" sz="1400" dirty="0" smtClean="0">
                  <a:solidFill>
                    <a:schemeClr val="tx1"/>
                  </a:solidFill>
                </a:rPr>
                <a:t>物</a:t>
              </a:r>
              <a:r>
                <a:rPr lang="zh-CN" altLang="en-US" sz="1400" dirty="0">
                  <a:solidFill>
                    <a:schemeClr val="tx1"/>
                  </a:solidFill>
                </a:rPr>
                <a:t>候</a:t>
              </a:r>
              <a:endParaRPr lang="en-US" sz="1400" dirty="0" smtClean="0">
                <a:solidFill>
                  <a:schemeClr val="tx1"/>
                </a:solidFill>
              </a:endParaRPr>
            </a:p>
          </p:txBody>
        </p:sp>
        <p:sp>
          <p:nvSpPr>
            <p:cNvPr id="256" name="Rectangle 255"/>
            <p:cNvSpPr/>
            <p:nvPr/>
          </p:nvSpPr>
          <p:spPr>
            <a:xfrm>
              <a:off x="6858000" y="2438400"/>
              <a:ext cx="533399"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p>
          </p:txBody>
        </p:sp>
        <p:cxnSp>
          <p:nvCxnSpPr>
            <p:cNvPr id="266" name="Curved Connector 265"/>
            <p:cNvCxnSpPr>
              <a:stCxn id="248" idx="0"/>
              <a:endCxn id="256" idx="0"/>
            </p:cNvCxnSpPr>
            <p:nvPr/>
          </p:nvCxnSpPr>
          <p:spPr>
            <a:xfrm rot="5400000" flipH="1" flipV="1">
              <a:off x="6324600" y="1638300"/>
              <a:ext cx="1588" cy="1600200"/>
            </a:xfrm>
            <a:prstGeom prst="curvedConnector3">
              <a:avLst>
                <a:gd name="adj1" fmla="val 1933105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8" name="TextBox 267"/>
            <p:cNvSpPr txBox="1"/>
            <p:nvPr/>
          </p:nvSpPr>
          <p:spPr>
            <a:xfrm>
              <a:off x="7162800" y="2133600"/>
              <a:ext cx="492443" cy="276999"/>
            </a:xfrm>
            <a:prstGeom prst="rect">
              <a:avLst/>
            </a:prstGeom>
            <a:noFill/>
          </p:spPr>
          <p:txBody>
            <a:bodyPr wrap="none" rtlCol="0">
              <a:spAutoFit/>
            </a:bodyPr>
            <a:lstStyle/>
            <a:p>
              <a:r>
                <a:rPr lang="zh-CN" altLang="en-US" sz="1200" i="1" dirty="0">
                  <a:latin typeface="Times New Roman" pitchFamily="18" charset="0"/>
                  <a:cs typeface="Times New Roman" pitchFamily="18" charset="0"/>
                </a:rPr>
                <a:t>遥</a:t>
              </a:r>
              <a:r>
                <a:rPr lang="zh-CN" altLang="en-US" sz="1200" i="1" dirty="0" smtClean="0">
                  <a:latin typeface="Times New Roman" pitchFamily="18" charset="0"/>
                  <a:cs typeface="Times New Roman" pitchFamily="18" charset="0"/>
                </a:rPr>
                <a:t>感</a:t>
              </a:r>
              <a:endParaRPr lang="en-US" sz="1200" i="1" dirty="0">
                <a:latin typeface="Times New Roman" pitchFamily="18" charset="0"/>
                <a:cs typeface="Times New Roman" pitchFamily="18" charset="0"/>
              </a:endParaRPr>
            </a:p>
          </p:txBody>
        </p:sp>
        <p:sp>
          <p:nvSpPr>
            <p:cNvPr id="271" name="Rectangle 270"/>
            <p:cNvSpPr/>
            <p:nvPr/>
          </p:nvSpPr>
          <p:spPr>
            <a:xfrm>
              <a:off x="6096000" y="2438400"/>
              <a:ext cx="685799"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Δ</a:t>
              </a:r>
              <a:r>
                <a:rPr lang="zh-CN" altLang="en-US" sz="1400" dirty="0" smtClean="0">
                  <a:solidFill>
                    <a:schemeClr val="tx1"/>
                  </a:solidFill>
                </a:rPr>
                <a:t>水源</a:t>
              </a:r>
              <a:endParaRPr lang="en-US" sz="1400" dirty="0" smtClean="0">
                <a:solidFill>
                  <a:schemeClr val="tx1"/>
                </a:solidFill>
              </a:endParaRPr>
            </a:p>
          </p:txBody>
        </p:sp>
        <p:cxnSp>
          <p:nvCxnSpPr>
            <p:cNvPr id="274" name="Curved Connector 273"/>
            <p:cNvCxnSpPr>
              <a:stCxn id="271" idx="0"/>
              <a:endCxn id="248" idx="0"/>
            </p:cNvCxnSpPr>
            <p:nvPr/>
          </p:nvCxnSpPr>
          <p:spPr>
            <a:xfrm rot="16200000" flipV="1">
              <a:off x="5981700" y="1981200"/>
              <a:ext cx="1588" cy="9144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6" name="Curved Connector 275"/>
            <p:cNvCxnSpPr>
              <a:stCxn id="271" idx="0"/>
              <a:endCxn id="256" idx="0"/>
            </p:cNvCxnSpPr>
            <p:nvPr/>
          </p:nvCxnSpPr>
          <p:spPr>
            <a:xfrm rot="5400000" flipH="1" flipV="1">
              <a:off x="6781800" y="2095500"/>
              <a:ext cx="1588" cy="6858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a:stCxn id="109" idx="0"/>
              <a:endCxn id="271" idx="2"/>
            </p:cNvCxnSpPr>
            <p:nvPr/>
          </p:nvCxnSpPr>
          <p:spPr>
            <a:xfrm flipV="1">
              <a:off x="4635915" y="2743200"/>
              <a:ext cx="1802985" cy="722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a:stCxn id="109" idx="0"/>
              <a:endCxn id="256" idx="2"/>
            </p:cNvCxnSpPr>
            <p:nvPr/>
          </p:nvCxnSpPr>
          <p:spPr>
            <a:xfrm flipV="1">
              <a:off x="4635915" y="2743200"/>
              <a:ext cx="2488785" cy="722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4" name="Curved Connector 293"/>
            <p:cNvCxnSpPr/>
            <p:nvPr/>
          </p:nvCxnSpPr>
          <p:spPr>
            <a:xfrm rot="5400000" flipH="1" flipV="1">
              <a:off x="4990306" y="2020094"/>
              <a:ext cx="1588" cy="685800"/>
            </a:xfrm>
            <a:prstGeom prst="curvedConnector3">
              <a:avLst>
                <a:gd name="adj1" fmla="val 14395466"/>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8" name="Curved Connector 297"/>
            <p:cNvCxnSpPr>
              <a:stCxn id="171" idx="0"/>
              <a:endCxn id="174" idx="0"/>
            </p:cNvCxnSpPr>
            <p:nvPr/>
          </p:nvCxnSpPr>
          <p:spPr>
            <a:xfrm rot="5400000" flipH="1" flipV="1">
              <a:off x="4095750" y="2000250"/>
              <a:ext cx="1588" cy="876300"/>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03" name="Curved Connector 302"/>
            <p:cNvCxnSpPr>
              <a:stCxn id="171" idx="0"/>
              <a:endCxn id="170" idx="0"/>
            </p:cNvCxnSpPr>
            <p:nvPr/>
          </p:nvCxnSpPr>
          <p:spPr>
            <a:xfrm rot="16200000" flipV="1">
              <a:off x="3114676" y="1895475"/>
              <a:ext cx="1588" cy="1085849"/>
            </a:xfrm>
            <a:prstGeom prst="curvedConnector3">
              <a:avLst>
                <a:gd name="adj1" fmla="val 14395466"/>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05" name="Curved Connector 304"/>
            <p:cNvCxnSpPr>
              <a:stCxn id="170" idx="0"/>
              <a:endCxn id="174" idx="0"/>
            </p:cNvCxnSpPr>
            <p:nvPr/>
          </p:nvCxnSpPr>
          <p:spPr>
            <a:xfrm rot="5400000" flipH="1" flipV="1">
              <a:off x="3552825" y="1457326"/>
              <a:ext cx="1588" cy="1962149"/>
            </a:xfrm>
            <a:prstGeom prst="curvedConnector3">
              <a:avLst>
                <a:gd name="adj1" fmla="val 19879477"/>
              </a:avLst>
            </a:prstGeom>
            <a:ln>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157" name="Picture 2" descr="National Science Foundation - Where Discoveries Begin"/>
          <p:cNvPicPr>
            <a:picLocks noChangeAspect="1" noChangeArrowheads="1"/>
          </p:cNvPicPr>
          <p:nvPr/>
        </p:nvPicPr>
        <p:blipFill rotWithShape="1">
          <a:blip r:embed="rId2">
            <a:extLst>
              <a:ext uri="{28A0092B-C50C-407E-A947-70E740481C1C}">
                <a14:useLocalDpi xmlns:a14="http://schemas.microsoft.com/office/drawing/2010/main" val="0"/>
              </a:ext>
            </a:extLst>
          </a:blip>
          <a:srcRect r="78452"/>
          <a:stretch/>
        </p:blipFill>
        <p:spPr bwMode="auto">
          <a:xfrm>
            <a:off x="15240" y="30480"/>
            <a:ext cx="804545" cy="6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365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can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140" y="2286000"/>
            <a:ext cx="7624334"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15240" y="304800"/>
            <a:ext cx="9144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2800" dirty="0" smtClean="0">
                <a:latin typeface="Calibri" pitchFamily="34" charset="0"/>
              </a:rPr>
              <a:t>Forest fragmentation is one </a:t>
            </a:r>
            <a:r>
              <a:rPr lang="en-US" sz="2800" dirty="0">
                <a:latin typeface="Calibri" pitchFamily="34" charset="0"/>
              </a:rPr>
              <a:t>of the greatest environmental issues worldwide because of its significant impacts on biological diversity, disrupts the integrity of stream network (e.g., water quality), etc.</a:t>
            </a:r>
            <a:endParaRPr lang="en-US" sz="2800" b="1" dirty="0">
              <a:latin typeface="Calibri" pitchFamily="34" charset="0"/>
            </a:endParaRPr>
          </a:p>
        </p:txBody>
      </p:sp>
    </p:spTree>
    <p:extLst>
      <p:ext uri="{BB962C8B-B14F-4D97-AF65-F5344CB8AC3E}">
        <p14:creationId xmlns:p14="http://schemas.microsoft.com/office/powerpoint/2010/main" val="2835361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Calibri" pitchFamily="34" charset="0"/>
                <a:cs typeface="Calibri" pitchFamily="34" charset="0"/>
              </a:rPr>
              <a:t>Degree of fragmentation of major river basins of the world</a:t>
            </a:r>
            <a:endParaRPr lang="en-US" sz="2800" dirty="0"/>
          </a:p>
        </p:txBody>
      </p:sp>
      <p:pic>
        <p:nvPicPr>
          <p:cNvPr id="16386" name="Picture 4" descr="pcb3e-case-07-02-fig-a-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070"/>
          <a:stretch/>
        </p:blipFill>
        <p:spPr bwMode="auto">
          <a:xfrm>
            <a:off x="279400" y="1165609"/>
            <a:ext cx="8531225" cy="569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689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hanghai_construction"/>
          <p:cNvPicPr>
            <a:picLocks noChangeAspect="1" noChangeArrowheads="1"/>
          </p:cNvPicPr>
          <p:nvPr/>
        </p:nvPicPr>
        <p:blipFill>
          <a:blip r:embed="rId3" cstate="print"/>
          <a:srcRect l="1170" t="1559" r="1170" b="1559"/>
          <a:stretch>
            <a:fillRect/>
          </a:stretch>
        </p:blipFill>
        <p:spPr bwMode="auto">
          <a:xfrm>
            <a:off x="628021" y="510557"/>
            <a:ext cx="7785284" cy="5795902"/>
          </a:xfrm>
          <a:prstGeom prst="rect">
            <a:avLst/>
          </a:prstGeom>
          <a:noFill/>
          <a:ln w="9525">
            <a:noFill/>
            <a:miter lim="800000"/>
            <a:headEnd/>
            <a:tailEnd/>
          </a:ln>
        </p:spPr>
      </p:pic>
      <p:pic>
        <p:nvPicPr>
          <p:cNvPr id="125954" name="Picture 2"/>
          <p:cNvPicPr>
            <a:picLocks noChangeAspect="1" noChangeArrowheads="1"/>
          </p:cNvPicPr>
          <p:nvPr/>
        </p:nvPicPr>
        <p:blipFill>
          <a:blip r:embed="rId4" cstate="print"/>
          <a:srcRect/>
          <a:stretch>
            <a:fillRect/>
          </a:stretch>
        </p:blipFill>
        <p:spPr bwMode="auto">
          <a:xfrm>
            <a:off x="0" y="0"/>
            <a:ext cx="9041326" cy="6817016"/>
          </a:xfrm>
          <a:prstGeom prst="rect">
            <a:avLst/>
          </a:prstGeom>
          <a:noFill/>
          <a:ln w="9525">
            <a:noFill/>
            <a:miter lim="800000"/>
            <a:headEnd/>
            <a:tailEnd/>
          </a:ln>
        </p:spPr>
      </p:pic>
    </p:spTree>
    <p:extLst>
      <p:ext uri="{BB962C8B-B14F-4D97-AF65-F5344CB8AC3E}">
        <p14:creationId xmlns:p14="http://schemas.microsoft.com/office/powerpoint/2010/main" val="33109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28600" y="228600"/>
            <a:ext cx="8686800" cy="1569660"/>
          </a:xfrm>
          <a:prstGeom prst="rect">
            <a:avLst/>
          </a:prstGeom>
          <a:noFill/>
        </p:spPr>
        <p:txBody>
          <a:bodyPr wrap="square" rtlCol="0">
            <a:spAutoFit/>
          </a:bodyPr>
          <a:lstStyle/>
          <a:p>
            <a:r>
              <a:rPr lang="en-US" sz="2800" dirty="0" smtClean="0">
                <a:solidFill>
                  <a:srgbClr val="0000FF"/>
                </a:solidFill>
                <a:latin typeface="Calibri" pitchFamily="34" charset="0"/>
                <a:cs typeface="Calibri" pitchFamily="34" charset="0"/>
              </a:rPr>
              <a:t>Urban heat island in 4 coastal cities in Southern China</a:t>
            </a:r>
          </a:p>
          <a:p>
            <a:endParaRPr lang="en-US" sz="3200" dirty="0">
              <a:solidFill>
                <a:srgbClr val="0000FF"/>
              </a:solidFill>
              <a:latin typeface="Calibri" pitchFamily="34" charset="0"/>
              <a:cs typeface="Calibri" pitchFamily="34" charset="0"/>
            </a:endParaRPr>
          </a:p>
          <a:p>
            <a:pPr algn="ctr"/>
            <a:r>
              <a:rPr lang="en-US" sz="36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Case Study From ShenZhen</a:t>
            </a:r>
            <a:endParaRPr lang="en-US" sz="3600"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539333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149" y="381000"/>
            <a:ext cx="8534400" cy="954107"/>
          </a:xfrm>
          <a:prstGeom prst="rect">
            <a:avLst/>
          </a:prstGeom>
          <a:noFill/>
        </p:spPr>
        <p:txBody>
          <a:bodyPr wrap="square" rtlCol="0">
            <a:spAutoFit/>
          </a:bodyPr>
          <a:lstStyle/>
          <a:p>
            <a:r>
              <a:rPr lang="en-US" sz="2800" dirty="0" smtClean="0">
                <a:latin typeface="Calibri" pitchFamily="34" charset="0"/>
              </a:rPr>
              <a:t>Connecting nature, land use change (LCC), economy, and population in Shenzhen (Tian et al.  In preparation).</a:t>
            </a:r>
            <a:endParaRPr lang="en-US" sz="2800" dirty="0">
              <a:latin typeface="Calibri" pitchFamily="34" charset="0"/>
            </a:endParaRPr>
          </a:p>
        </p:txBody>
      </p:sp>
      <p:sp>
        <p:nvSpPr>
          <p:cNvPr id="2" name="Rectangle 6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3" name="Group 1"/>
          <p:cNvGrpSpPr>
            <a:grpSpLocks noChangeAspect="1"/>
          </p:cNvGrpSpPr>
          <p:nvPr/>
        </p:nvGrpSpPr>
        <p:grpSpPr bwMode="auto">
          <a:xfrm>
            <a:off x="645604" y="1874979"/>
            <a:ext cx="7721489" cy="4210413"/>
            <a:chOff x="1447" y="1524"/>
            <a:chExt cx="9384" cy="5117"/>
          </a:xfrm>
        </p:grpSpPr>
        <p:sp>
          <p:nvSpPr>
            <p:cNvPr id="7" name="AutoShape 67"/>
            <p:cNvSpPr>
              <a:spLocks noChangeAspect="1" noChangeArrowheads="1" noTextEdit="1"/>
            </p:cNvSpPr>
            <p:nvPr/>
          </p:nvSpPr>
          <p:spPr bwMode="auto">
            <a:xfrm>
              <a:off x="1447" y="1524"/>
              <a:ext cx="9384" cy="5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3"/>
            <p:cNvSpPr>
              <a:spLocks noChangeArrowheads="1"/>
            </p:cNvSpPr>
            <p:nvPr/>
          </p:nvSpPr>
          <p:spPr bwMode="auto">
            <a:xfrm>
              <a:off x="1447" y="3026"/>
              <a:ext cx="1513" cy="505"/>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Build 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Oval 19"/>
            <p:cNvSpPr>
              <a:spLocks noChangeArrowheads="1"/>
            </p:cNvSpPr>
            <p:nvPr/>
          </p:nvSpPr>
          <p:spPr bwMode="auto">
            <a:xfrm>
              <a:off x="5210" y="5149"/>
              <a:ext cx="1695" cy="895"/>
            </a:xfrm>
            <a:prstGeom prst="ellipse">
              <a:avLst/>
            </a:prstGeom>
            <a:solidFill>
              <a:srgbClr val="B6DDE7"/>
            </a:solidFill>
            <a:ln w="9525">
              <a:solidFill>
                <a:srgbClr val="7F7F7F"/>
              </a:solidFill>
              <a:round/>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ea typeface="SimSun" pitchFamily="2" charset="-122"/>
                  <a:cs typeface="Calibri" pitchFamily="34" charset="0"/>
                </a:rPr>
                <a:t>Population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Oval 23"/>
            <p:cNvSpPr>
              <a:spLocks noChangeArrowheads="1"/>
            </p:cNvSpPr>
            <p:nvPr/>
          </p:nvSpPr>
          <p:spPr bwMode="auto">
            <a:xfrm>
              <a:off x="3469" y="3863"/>
              <a:ext cx="1597" cy="895"/>
            </a:xfrm>
            <a:prstGeom prst="ellipse">
              <a:avLst/>
            </a:prstGeom>
            <a:solidFill>
              <a:srgbClr val="B6DDE7"/>
            </a:solidFill>
            <a:ln w="9525">
              <a:solidFill>
                <a:srgbClr val="7F7F7F"/>
              </a:solidFill>
              <a:round/>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ea typeface="SimSun" pitchFamily="2" charset="-122"/>
                  <a:cs typeface="Calibri" pitchFamily="34" charset="0"/>
                </a:rPr>
                <a:t>LCC</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Oval 25"/>
            <p:cNvSpPr>
              <a:spLocks noChangeArrowheads="1"/>
            </p:cNvSpPr>
            <p:nvPr/>
          </p:nvSpPr>
          <p:spPr bwMode="auto">
            <a:xfrm>
              <a:off x="5305" y="2390"/>
              <a:ext cx="1597" cy="895"/>
            </a:xfrm>
            <a:prstGeom prst="ellipse">
              <a:avLst/>
            </a:prstGeom>
            <a:solidFill>
              <a:srgbClr val="B6DDE7"/>
            </a:solidFill>
            <a:ln w="9525">
              <a:solidFill>
                <a:srgbClr val="7F7F7F"/>
              </a:solidFill>
              <a:round/>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ea typeface="SimSun" pitchFamily="2" charset="-122"/>
                  <a:cs typeface="Calibri" pitchFamily="34" charset="0"/>
                </a:rPr>
                <a:t>Economy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27"/>
            <p:cNvSpPr>
              <a:spLocks noChangeArrowheads="1"/>
            </p:cNvSpPr>
            <p:nvPr/>
          </p:nvSpPr>
          <p:spPr bwMode="auto">
            <a:xfrm>
              <a:off x="1447" y="4058"/>
              <a:ext cx="1513" cy="505"/>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UV Land</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4" name="Group 58"/>
            <p:cNvGrpSpPr>
              <a:grpSpLocks/>
            </p:cNvGrpSpPr>
            <p:nvPr/>
          </p:nvGrpSpPr>
          <p:grpSpPr bwMode="auto">
            <a:xfrm>
              <a:off x="7888" y="1707"/>
              <a:ext cx="1630" cy="2259"/>
              <a:chOff x="0" y="0"/>
              <a:chExt cx="13716" cy="20458"/>
            </a:xfrm>
          </p:grpSpPr>
          <p:sp>
            <p:nvSpPr>
              <p:cNvPr id="70" name="Rectangle 26"/>
              <p:cNvSpPr>
                <a:spLocks noChangeArrowheads="1"/>
              </p:cNvSpPr>
              <p:nvPr/>
            </p:nvSpPr>
            <p:spPr bwMode="auto">
              <a:xfrm>
                <a:off x="0" y="7943"/>
                <a:ext cx="13716" cy="4572"/>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Secondary II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29"/>
              <p:cNvSpPr>
                <a:spLocks noChangeArrowheads="1"/>
              </p:cNvSpPr>
              <p:nvPr/>
            </p:nvSpPr>
            <p:spPr bwMode="auto">
              <a:xfrm>
                <a:off x="0" y="15886"/>
                <a:ext cx="13716" cy="4572"/>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Tertiary 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0"/>
              <p:cNvSpPr>
                <a:spLocks noChangeArrowheads="1"/>
              </p:cNvSpPr>
              <p:nvPr/>
            </p:nvSpPr>
            <p:spPr bwMode="auto">
              <a:xfrm>
                <a:off x="0" y="0"/>
                <a:ext cx="13716" cy="4572"/>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Primary 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6" name="Group 55"/>
            <p:cNvGrpSpPr>
              <a:grpSpLocks/>
            </p:cNvGrpSpPr>
            <p:nvPr/>
          </p:nvGrpSpPr>
          <p:grpSpPr bwMode="auto">
            <a:xfrm>
              <a:off x="7893" y="4758"/>
              <a:ext cx="1539" cy="1651"/>
              <a:chOff x="0" y="0"/>
              <a:chExt cx="13961" cy="14946"/>
            </a:xfrm>
          </p:grpSpPr>
          <p:sp>
            <p:nvSpPr>
              <p:cNvPr id="68" name="Rectangle 31"/>
              <p:cNvSpPr>
                <a:spLocks noChangeArrowheads="1"/>
              </p:cNvSpPr>
              <p:nvPr/>
            </p:nvSpPr>
            <p:spPr bwMode="auto">
              <a:xfrm>
                <a:off x="245" y="0"/>
                <a:ext cx="13716" cy="4572"/>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Regular Pop</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2"/>
              <p:cNvSpPr>
                <a:spLocks noChangeArrowheads="1"/>
              </p:cNvSpPr>
              <p:nvPr/>
            </p:nvSpPr>
            <p:spPr bwMode="auto">
              <a:xfrm>
                <a:off x="0" y="10374"/>
                <a:ext cx="13716" cy="4572"/>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Float Pop</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5" name="Rectangle 33"/>
            <p:cNvSpPr>
              <a:spLocks noChangeArrowheads="1"/>
            </p:cNvSpPr>
            <p:nvPr/>
          </p:nvSpPr>
          <p:spPr bwMode="auto">
            <a:xfrm>
              <a:off x="1447" y="5167"/>
              <a:ext cx="1513" cy="504"/>
            </a:xfrm>
            <a:prstGeom prst="rect">
              <a:avLst/>
            </a:prstGeom>
            <a:solidFill>
              <a:srgbClr val="F2F2F2"/>
            </a:solidFill>
            <a:ln w="3175">
              <a:solidFill>
                <a:srgbClr val="000000"/>
              </a:solidFill>
              <a:miter lim="800000"/>
              <a:headEnd/>
              <a:tailEnd/>
            </a:ln>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SimSun" pitchFamily="2" charset="-122"/>
                  <a:cs typeface="Calibri" pitchFamily="34" charset="0"/>
                </a:rPr>
                <a:t>Road 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Curved Connector 2"/>
            <p:cNvSpPr>
              <a:spLocks noChangeShapeType="1"/>
            </p:cNvSpPr>
            <p:nvPr/>
          </p:nvSpPr>
          <p:spPr bwMode="auto">
            <a:xfrm rot="10800000" flipV="1">
              <a:off x="4268" y="2838"/>
              <a:ext cx="1037" cy="1025"/>
            </a:xfrm>
            <a:prstGeom prst="curvedConnector2">
              <a:avLst/>
            </a:prstGeom>
            <a:noFill/>
            <a:ln w="9525">
              <a:solidFill>
                <a:srgbClr val="4F81BD"/>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Curved Connector 12"/>
            <p:cNvSpPr>
              <a:spLocks noChangeShapeType="1"/>
            </p:cNvSpPr>
            <p:nvPr/>
          </p:nvSpPr>
          <p:spPr bwMode="auto">
            <a:xfrm rot="16200000" flipH="1">
              <a:off x="4368" y="4658"/>
              <a:ext cx="839" cy="1039"/>
            </a:xfrm>
            <a:prstGeom prst="curvedConnector2">
              <a:avLst/>
            </a:prstGeom>
            <a:noFill/>
            <a:ln w="9525">
              <a:solidFill>
                <a:srgbClr val="4F81BD"/>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Straight Arrow Connector 43"/>
            <p:cNvSpPr>
              <a:spLocks noChangeShapeType="1"/>
            </p:cNvSpPr>
            <p:nvPr/>
          </p:nvSpPr>
          <p:spPr bwMode="auto">
            <a:xfrm flipH="1" flipV="1">
              <a:off x="2960" y="3279"/>
              <a:ext cx="509" cy="1032"/>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Straight Arrow Connector 45"/>
            <p:cNvSpPr>
              <a:spLocks noChangeShapeType="1"/>
            </p:cNvSpPr>
            <p:nvPr/>
          </p:nvSpPr>
          <p:spPr bwMode="auto">
            <a:xfrm flipH="1">
              <a:off x="2960" y="4311"/>
              <a:ext cx="509" cy="0"/>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Straight Arrow Connector 47"/>
            <p:cNvSpPr>
              <a:spLocks noChangeShapeType="1"/>
            </p:cNvSpPr>
            <p:nvPr/>
          </p:nvSpPr>
          <p:spPr bwMode="auto">
            <a:xfrm flipH="1">
              <a:off x="2960" y="4311"/>
              <a:ext cx="509" cy="1108"/>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Straight Arrow Connector 56"/>
            <p:cNvSpPr>
              <a:spLocks noChangeShapeType="1"/>
            </p:cNvSpPr>
            <p:nvPr/>
          </p:nvSpPr>
          <p:spPr bwMode="auto">
            <a:xfrm flipV="1">
              <a:off x="6902" y="1960"/>
              <a:ext cx="986" cy="878"/>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Straight Arrow Connector 58"/>
            <p:cNvSpPr>
              <a:spLocks noChangeShapeType="1"/>
            </p:cNvSpPr>
            <p:nvPr/>
          </p:nvSpPr>
          <p:spPr bwMode="auto">
            <a:xfrm flipV="1">
              <a:off x="6902" y="2837"/>
              <a:ext cx="986" cy="1"/>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Straight Arrow Connector 60"/>
            <p:cNvSpPr>
              <a:spLocks noChangeShapeType="1"/>
            </p:cNvSpPr>
            <p:nvPr/>
          </p:nvSpPr>
          <p:spPr bwMode="auto">
            <a:xfrm>
              <a:off x="6902" y="2838"/>
              <a:ext cx="986" cy="876"/>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Straight Arrow Connector 62"/>
            <p:cNvSpPr>
              <a:spLocks noChangeShapeType="1"/>
            </p:cNvSpPr>
            <p:nvPr/>
          </p:nvSpPr>
          <p:spPr bwMode="auto">
            <a:xfrm>
              <a:off x="6098" y="3285"/>
              <a:ext cx="42" cy="1864"/>
            </a:xfrm>
            <a:prstGeom prst="straightConnector1">
              <a:avLst/>
            </a:prstGeom>
            <a:noFill/>
            <a:ln w="9525">
              <a:solidFill>
                <a:srgbClr val="4F81BD"/>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Straight Arrow Connector 64"/>
            <p:cNvSpPr>
              <a:spLocks noChangeShapeType="1"/>
            </p:cNvSpPr>
            <p:nvPr/>
          </p:nvSpPr>
          <p:spPr bwMode="auto">
            <a:xfrm flipV="1">
              <a:off x="6905" y="5011"/>
              <a:ext cx="1015" cy="586"/>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Straight Arrow Connector 66"/>
            <p:cNvSpPr>
              <a:spLocks noChangeShapeType="1"/>
            </p:cNvSpPr>
            <p:nvPr/>
          </p:nvSpPr>
          <p:spPr bwMode="auto">
            <a:xfrm>
              <a:off x="6905" y="5597"/>
              <a:ext cx="988" cy="560"/>
            </a:xfrm>
            <a:prstGeom prst="straightConnector1">
              <a:avLst/>
            </a:prstGeom>
            <a:noFill/>
            <a:ln w="9525">
              <a:solidFill>
                <a:srgbClr val="4F81BD"/>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Elbow Connector 69"/>
            <p:cNvSpPr>
              <a:spLocks noChangeShapeType="1"/>
            </p:cNvSpPr>
            <p:nvPr/>
          </p:nvSpPr>
          <p:spPr bwMode="auto">
            <a:xfrm rot="16200000" flipV="1">
              <a:off x="5058" y="2817"/>
              <a:ext cx="738" cy="6445"/>
            </a:xfrm>
            <a:prstGeom prst="bentConnector3">
              <a:avLst>
                <a:gd name="adj1" fmla="val -48644"/>
              </a:avLst>
            </a:prstGeom>
            <a:noFill/>
            <a:ln w="9525">
              <a:solidFill>
                <a:srgbClr val="4F81BD"/>
              </a:solidFill>
              <a:miter lim="800000"/>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Elbow Connector 75"/>
            <p:cNvSpPr>
              <a:spLocks noChangeShapeType="1"/>
            </p:cNvSpPr>
            <p:nvPr/>
          </p:nvSpPr>
          <p:spPr bwMode="auto">
            <a:xfrm rot="16200000" flipH="1" flipV="1">
              <a:off x="4794" y="-883"/>
              <a:ext cx="1319" cy="6499"/>
            </a:xfrm>
            <a:prstGeom prst="bentConnector3">
              <a:avLst>
                <a:gd name="adj1" fmla="val -27292"/>
              </a:avLst>
            </a:prstGeom>
            <a:noFill/>
            <a:ln w="9525">
              <a:solidFill>
                <a:srgbClr val="4F81BD"/>
              </a:solidFill>
              <a:miter lim="800000"/>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Curved Connector 77"/>
            <p:cNvSpPr>
              <a:spLocks noChangeShapeType="1"/>
            </p:cNvSpPr>
            <p:nvPr/>
          </p:nvSpPr>
          <p:spPr bwMode="auto">
            <a:xfrm flipV="1">
              <a:off x="10042" y="1942"/>
              <a:ext cx="14" cy="3053"/>
            </a:xfrm>
            <a:prstGeom prst="curvedConnector3">
              <a:avLst>
                <a:gd name="adj1" fmla="val 6400000"/>
              </a:avLst>
            </a:prstGeom>
            <a:noFill/>
            <a:ln w="9525">
              <a:solidFill>
                <a:srgbClr val="4F81BD"/>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Curved Connector 79"/>
            <p:cNvSpPr>
              <a:spLocks noChangeShapeType="1"/>
            </p:cNvSpPr>
            <p:nvPr/>
          </p:nvSpPr>
          <p:spPr bwMode="auto">
            <a:xfrm flipV="1">
              <a:off x="10064" y="2855"/>
              <a:ext cx="27" cy="3318"/>
            </a:xfrm>
            <a:prstGeom prst="curvedConnector3">
              <a:avLst>
                <a:gd name="adj1" fmla="val 3189958"/>
              </a:avLst>
            </a:prstGeom>
            <a:noFill/>
            <a:ln w="9525">
              <a:solidFill>
                <a:srgbClr val="4F81BD"/>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Curved Connector 84"/>
            <p:cNvSpPr>
              <a:spLocks noChangeShapeType="1"/>
            </p:cNvSpPr>
            <p:nvPr/>
          </p:nvSpPr>
          <p:spPr bwMode="auto">
            <a:xfrm flipV="1">
              <a:off x="10055" y="3721"/>
              <a:ext cx="25" cy="2442"/>
            </a:xfrm>
            <a:prstGeom prst="curvedConnector3">
              <a:avLst>
                <a:gd name="adj1" fmla="val 1809972"/>
              </a:avLst>
            </a:prstGeom>
            <a:noFill/>
            <a:ln w="9525">
              <a:solidFill>
                <a:srgbClr val="4F81BD"/>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37"/>
            <p:cNvSpPr>
              <a:spLocks noChangeArrowheads="1"/>
            </p:cNvSpPr>
            <p:nvPr/>
          </p:nvSpPr>
          <p:spPr bwMode="auto">
            <a:xfrm>
              <a:off x="5869" y="1733"/>
              <a:ext cx="472" cy="317"/>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e1</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Oval 36"/>
            <p:cNvSpPr>
              <a:spLocks noChangeArrowheads="1"/>
            </p:cNvSpPr>
            <p:nvPr/>
          </p:nvSpPr>
          <p:spPr bwMode="auto">
            <a:xfrm>
              <a:off x="3822" y="3240"/>
              <a:ext cx="472" cy="319"/>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e3</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Oval 35"/>
            <p:cNvSpPr>
              <a:spLocks noChangeArrowheads="1"/>
            </p:cNvSpPr>
            <p:nvPr/>
          </p:nvSpPr>
          <p:spPr bwMode="auto">
            <a:xfrm>
              <a:off x="5872" y="6276"/>
              <a:ext cx="472" cy="319"/>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e2</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AutoShape 34"/>
            <p:cNvSpPr>
              <a:spLocks noChangeShapeType="1"/>
            </p:cNvSpPr>
            <p:nvPr/>
          </p:nvSpPr>
          <p:spPr bwMode="auto">
            <a:xfrm flipH="1">
              <a:off x="6104" y="2050"/>
              <a:ext cx="1" cy="34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33"/>
            <p:cNvSpPr>
              <a:spLocks noChangeArrowheads="1"/>
            </p:cNvSpPr>
            <p:nvPr/>
          </p:nvSpPr>
          <p:spPr bwMode="auto">
            <a:xfrm>
              <a:off x="10392" y="2645"/>
              <a:ext cx="427"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.36</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Rectangle 32"/>
            <p:cNvSpPr>
              <a:spLocks noChangeArrowheads="1"/>
            </p:cNvSpPr>
            <p:nvPr/>
          </p:nvSpPr>
          <p:spPr bwMode="auto">
            <a:xfrm>
              <a:off x="10233" y="3241"/>
              <a:ext cx="427"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.62</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31"/>
            <p:cNvSpPr>
              <a:spLocks noChangeArrowheads="1"/>
            </p:cNvSpPr>
            <p:nvPr/>
          </p:nvSpPr>
          <p:spPr bwMode="auto">
            <a:xfrm>
              <a:off x="10076" y="4234"/>
              <a:ext cx="427"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.67</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30"/>
            <p:cNvSpPr>
              <a:spLocks noChangeArrowheads="1"/>
            </p:cNvSpPr>
            <p:nvPr/>
          </p:nvSpPr>
          <p:spPr bwMode="auto">
            <a:xfrm>
              <a:off x="5011" y="1524"/>
              <a:ext cx="532"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.69</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Rectangle 29"/>
            <p:cNvSpPr>
              <a:spLocks noChangeArrowheads="1"/>
            </p:cNvSpPr>
            <p:nvPr/>
          </p:nvSpPr>
          <p:spPr bwMode="auto">
            <a:xfrm>
              <a:off x="4783" y="6274"/>
              <a:ext cx="427" cy="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.49</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Rectangle 28"/>
            <p:cNvSpPr>
              <a:spLocks noChangeArrowheads="1"/>
            </p:cNvSpPr>
            <p:nvPr/>
          </p:nvSpPr>
          <p:spPr bwMode="auto">
            <a:xfrm>
              <a:off x="6134" y="3860"/>
              <a:ext cx="427" cy="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.68</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27"/>
            <p:cNvSpPr>
              <a:spLocks noChangeArrowheads="1"/>
            </p:cNvSpPr>
            <p:nvPr/>
          </p:nvSpPr>
          <p:spPr bwMode="auto">
            <a:xfrm>
              <a:off x="4405" y="2747"/>
              <a:ext cx="472"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.78</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26"/>
            <p:cNvSpPr>
              <a:spLocks noChangeArrowheads="1"/>
            </p:cNvSpPr>
            <p:nvPr/>
          </p:nvSpPr>
          <p:spPr bwMode="auto">
            <a:xfrm>
              <a:off x="4553" y="5042"/>
              <a:ext cx="472"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.59</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25"/>
            <p:cNvSpPr>
              <a:spLocks noChangeArrowheads="1"/>
            </p:cNvSpPr>
            <p:nvPr/>
          </p:nvSpPr>
          <p:spPr bwMode="auto">
            <a:xfrm>
              <a:off x="3569" y="3552"/>
              <a:ext cx="649" cy="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.29</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24"/>
            <p:cNvSpPr>
              <a:spLocks noChangeArrowheads="1"/>
            </p:cNvSpPr>
            <p:nvPr/>
          </p:nvSpPr>
          <p:spPr bwMode="auto">
            <a:xfrm>
              <a:off x="6180" y="6023"/>
              <a:ext cx="427" cy="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.34</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23"/>
            <p:cNvSpPr>
              <a:spLocks noChangeArrowheads="1"/>
            </p:cNvSpPr>
            <p:nvPr/>
          </p:nvSpPr>
          <p:spPr bwMode="auto">
            <a:xfrm>
              <a:off x="3194" y="3402"/>
              <a:ext cx="472"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.69</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 name="Rectangle 22"/>
            <p:cNvSpPr>
              <a:spLocks noChangeArrowheads="1"/>
            </p:cNvSpPr>
            <p:nvPr/>
          </p:nvSpPr>
          <p:spPr bwMode="auto">
            <a:xfrm>
              <a:off x="3164" y="4783"/>
              <a:ext cx="472" cy="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.62</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Rectangle 21"/>
            <p:cNvSpPr>
              <a:spLocks noChangeArrowheads="1"/>
            </p:cNvSpPr>
            <p:nvPr/>
          </p:nvSpPr>
          <p:spPr bwMode="auto">
            <a:xfrm>
              <a:off x="2994" y="4047"/>
              <a:ext cx="532"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.20</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 name="Oval 20"/>
            <p:cNvSpPr>
              <a:spLocks noChangeArrowheads="1"/>
            </p:cNvSpPr>
            <p:nvPr/>
          </p:nvSpPr>
          <p:spPr bwMode="auto">
            <a:xfrm>
              <a:off x="9765" y="2685"/>
              <a:ext cx="472" cy="319"/>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e2</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0" name="Oval 19"/>
            <p:cNvSpPr>
              <a:spLocks noChangeArrowheads="1"/>
            </p:cNvSpPr>
            <p:nvPr/>
          </p:nvSpPr>
          <p:spPr bwMode="auto">
            <a:xfrm>
              <a:off x="9717" y="1811"/>
              <a:ext cx="472" cy="319"/>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e1</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Oval 18"/>
            <p:cNvSpPr>
              <a:spLocks noChangeArrowheads="1"/>
            </p:cNvSpPr>
            <p:nvPr/>
          </p:nvSpPr>
          <p:spPr bwMode="auto">
            <a:xfrm>
              <a:off x="9742" y="3560"/>
              <a:ext cx="472" cy="317"/>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e1</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Oval 17"/>
            <p:cNvSpPr>
              <a:spLocks noChangeArrowheads="1"/>
            </p:cNvSpPr>
            <p:nvPr/>
          </p:nvSpPr>
          <p:spPr bwMode="auto">
            <a:xfrm>
              <a:off x="9725" y="4825"/>
              <a:ext cx="472" cy="316"/>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e1</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Oval 16"/>
            <p:cNvSpPr>
              <a:spLocks noChangeArrowheads="1"/>
            </p:cNvSpPr>
            <p:nvPr/>
          </p:nvSpPr>
          <p:spPr bwMode="auto">
            <a:xfrm>
              <a:off x="9725" y="6023"/>
              <a:ext cx="472" cy="316"/>
            </a:xfrm>
            <a:prstGeom prst="ellipse">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e1</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AutoShape 15"/>
            <p:cNvSpPr>
              <a:spLocks noChangeShapeType="1"/>
            </p:cNvSpPr>
            <p:nvPr/>
          </p:nvSpPr>
          <p:spPr bwMode="auto">
            <a:xfrm flipH="1" flipV="1">
              <a:off x="9518" y="1960"/>
              <a:ext cx="199" cy="11"/>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55" name="AutoShape 14"/>
            <p:cNvSpPr>
              <a:spLocks noChangeShapeType="1"/>
            </p:cNvSpPr>
            <p:nvPr/>
          </p:nvSpPr>
          <p:spPr bwMode="auto">
            <a:xfrm flipH="1" flipV="1">
              <a:off x="9518" y="2837"/>
              <a:ext cx="247" cy="8"/>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56" name="AutoShape 13"/>
            <p:cNvSpPr>
              <a:spLocks noChangeShapeType="1"/>
            </p:cNvSpPr>
            <p:nvPr/>
          </p:nvSpPr>
          <p:spPr bwMode="auto">
            <a:xfrm flipH="1" flipV="1">
              <a:off x="9518" y="3714"/>
              <a:ext cx="224" cy="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57" name="AutoShape 12"/>
            <p:cNvSpPr>
              <a:spLocks noChangeShapeType="1"/>
            </p:cNvSpPr>
            <p:nvPr/>
          </p:nvSpPr>
          <p:spPr bwMode="auto">
            <a:xfrm flipH="1">
              <a:off x="9432" y="4983"/>
              <a:ext cx="293" cy="28"/>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58" name="AutoShape 11"/>
            <p:cNvSpPr>
              <a:spLocks noChangeShapeType="1"/>
            </p:cNvSpPr>
            <p:nvPr/>
          </p:nvSpPr>
          <p:spPr bwMode="auto">
            <a:xfrm flipH="1" flipV="1">
              <a:off x="9405" y="6157"/>
              <a:ext cx="320" cy="24"/>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10"/>
            <p:cNvSpPr>
              <a:spLocks noChangeArrowheads="1"/>
            </p:cNvSpPr>
            <p:nvPr/>
          </p:nvSpPr>
          <p:spPr bwMode="auto">
            <a:xfrm>
              <a:off x="7253" y="1930"/>
              <a:ext cx="532" cy="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.12</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0" name="Rectangle 9"/>
            <p:cNvSpPr>
              <a:spLocks noChangeArrowheads="1"/>
            </p:cNvSpPr>
            <p:nvPr/>
          </p:nvSpPr>
          <p:spPr bwMode="auto">
            <a:xfrm>
              <a:off x="7372" y="2486"/>
              <a:ext cx="427" cy="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.69</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 name="Rectangle 8"/>
            <p:cNvSpPr>
              <a:spLocks noChangeArrowheads="1"/>
            </p:cNvSpPr>
            <p:nvPr/>
          </p:nvSpPr>
          <p:spPr bwMode="auto">
            <a:xfrm>
              <a:off x="7253" y="3360"/>
              <a:ext cx="427"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.54</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 name="Rectangle 7"/>
            <p:cNvSpPr>
              <a:spLocks noChangeArrowheads="1"/>
            </p:cNvSpPr>
            <p:nvPr/>
          </p:nvSpPr>
          <p:spPr bwMode="auto">
            <a:xfrm>
              <a:off x="7134" y="4792"/>
              <a:ext cx="427" cy="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.53</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3" name="Rectangle 6"/>
            <p:cNvSpPr>
              <a:spLocks noChangeArrowheads="1"/>
            </p:cNvSpPr>
            <p:nvPr/>
          </p:nvSpPr>
          <p:spPr bwMode="auto">
            <a:xfrm>
              <a:off x="7452" y="5585"/>
              <a:ext cx="472"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64008" tIns="32004" rIns="64008" bIns="320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.64</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 name="AutoShape 5"/>
            <p:cNvSpPr>
              <a:spLocks noChangeShapeType="1"/>
            </p:cNvSpPr>
            <p:nvPr/>
          </p:nvSpPr>
          <p:spPr bwMode="auto">
            <a:xfrm flipH="1" flipV="1">
              <a:off x="6106" y="6044"/>
              <a:ext cx="2" cy="232"/>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5" name="AutoShape 4"/>
            <p:cNvSpPr>
              <a:spLocks noChangeShapeType="1"/>
            </p:cNvSpPr>
            <p:nvPr/>
          </p:nvSpPr>
          <p:spPr bwMode="auto">
            <a:xfrm>
              <a:off x="4058" y="3559"/>
              <a:ext cx="175" cy="326"/>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6" name="Rectangle 3"/>
            <p:cNvSpPr>
              <a:spLocks noChangeArrowheads="1"/>
            </p:cNvSpPr>
            <p:nvPr/>
          </p:nvSpPr>
          <p:spPr bwMode="auto">
            <a:xfrm>
              <a:off x="2326" y="1532"/>
              <a:ext cx="1841" cy="103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Chi-square = 4.98(4df)</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P = 0.474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2"/>
            <p:cNvSpPr>
              <a:spLocks noChangeArrowheads="1"/>
            </p:cNvSpPr>
            <p:nvPr/>
          </p:nvSpPr>
          <p:spPr bwMode="auto">
            <a:xfrm>
              <a:off x="5929" y="1992"/>
              <a:ext cx="666" cy="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a:t>
              </a:r>
              <a:r>
                <a:rPr kumimoji="0" lang="en-US" altLang="zh-CN" sz="7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.28</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3" name="Group 95"/>
          <p:cNvGrpSpPr/>
          <p:nvPr/>
        </p:nvGrpSpPr>
        <p:grpSpPr>
          <a:xfrm>
            <a:off x="7900546" y="3565864"/>
            <a:ext cx="258370" cy="1161011"/>
            <a:chOff x="7900546" y="3565864"/>
            <a:chExt cx="258370" cy="1161011"/>
          </a:xfrm>
        </p:grpSpPr>
        <p:cxnSp>
          <p:nvCxnSpPr>
            <p:cNvPr id="74" name="Straight Arrow Connector 73"/>
            <p:cNvCxnSpPr/>
            <p:nvPr/>
          </p:nvCxnSpPr>
          <p:spPr>
            <a:xfrm flipH="1" flipV="1">
              <a:off x="8029731" y="3565864"/>
              <a:ext cx="129185" cy="35793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7900546" y="4368944"/>
              <a:ext cx="129185" cy="35793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86"/>
          <p:cNvGrpSpPr/>
          <p:nvPr/>
        </p:nvGrpSpPr>
        <p:grpSpPr>
          <a:xfrm>
            <a:off x="3263456" y="3127723"/>
            <a:ext cx="657033" cy="1723427"/>
            <a:chOff x="3263456" y="3127723"/>
            <a:chExt cx="657033" cy="1723427"/>
          </a:xfrm>
        </p:grpSpPr>
        <p:cxnSp>
          <p:nvCxnSpPr>
            <p:cNvPr id="77" name="Straight Arrow Connector 76"/>
            <p:cNvCxnSpPr/>
            <p:nvPr/>
          </p:nvCxnSpPr>
          <p:spPr>
            <a:xfrm flipH="1" flipV="1">
              <a:off x="3263456" y="3127723"/>
              <a:ext cx="657033" cy="963133"/>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3467930" y="4090856"/>
              <a:ext cx="452559" cy="76029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p:cNvCxnSpPr/>
          <p:nvPr/>
        </p:nvCxnSpPr>
        <p:spPr>
          <a:xfrm>
            <a:off x="5325070" y="2011568"/>
            <a:ext cx="251271" cy="29621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3" name="Group 94"/>
          <p:cNvGrpSpPr/>
          <p:nvPr/>
        </p:nvGrpSpPr>
        <p:grpSpPr>
          <a:xfrm>
            <a:off x="2037248" y="3282888"/>
            <a:ext cx="319032" cy="1789602"/>
            <a:chOff x="2037248" y="3282888"/>
            <a:chExt cx="319032" cy="1789602"/>
          </a:xfrm>
        </p:grpSpPr>
        <p:cxnSp>
          <p:nvCxnSpPr>
            <p:cNvPr id="78" name="Straight Arrow Connector 77"/>
            <p:cNvCxnSpPr/>
            <p:nvPr/>
          </p:nvCxnSpPr>
          <p:spPr>
            <a:xfrm flipV="1">
              <a:off x="2037248" y="4162244"/>
              <a:ext cx="118718" cy="30875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2227917" y="3282888"/>
              <a:ext cx="24685" cy="23615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2278058" y="4773396"/>
              <a:ext cx="78222" cy="29909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54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990600"/>
            <a:ext cx="8305800" cy="3046988"/>
          </a:xfrm>
          <a:prstGeom prst="rect">
            <a:avLst/>
          </a:prstGeom>
          <a:noFill/>
        </p:spPr>
        <p:txBody>
          <a:bodyPr wrap="square" rtlCol="0">
            <a:spAutoFit/>
          </a:bodyPr>
          <a:lstStyle/>
          <a:p>
            <a:r>
              <a:rPr lang="en-US" sz="3200" dirty="0" smtClean="0">
                <a:latin typeface="Calibri" pitchFamily="34" charset="0"/>
                <a:cs typeface="Calibri" pitchFamily="34" charset="0"/>
              </a:rPr>
              <a:t>Do we have the lands for these bioenergy systems?</a:t>
            </a:r>
          </a:p>
          <a:p>
            <a:endParaRPr lang="en-US" sz="3200" dirty="0">
              <a:latin typeface="Calibri" pitchFamily="34" charset="0"/>
              <a:cs typeface="Calibri" pitchFamily="34" charset="0"/>
            </a:endParaRPr>
          </a:p>
          <a:p>
            <a:r>
              <a:rPr lang="en-US" sz="3200" dirty="0" smtClean="0">
                <a:latin typeface="Calibri" pitchFamily="34" charset="0"/>
                <a:cs typeface="Calibri" pitchFamily="34" charset="0"/>
              </a:rPr>
              <a:t>Is it sound to convert forests or other types of land into biofuel systems?</a:t>
            </a:r>
          </a:p>
          <a:p>
            <a:endParaRPr lang="en-US" sz="3200" dirty="0">
              <a:latin typeface="Calibri" pitchFamily="34" charset="0"/>
              <a:cs typeface="Calibri" pitchFamily="34" charset="0"/>
            </a:endParaRPr>
          </a:p>
        </p:txBody>
      </p:sp>
    </p:spTree>
    <p:extLst>
      <p:ext uri="{BB962C8B-B14F-4D97-AF65-F5344CB8AC3E}">
        <p14:creationId xmlns:p14="http://schemas.microsoft.com/office/powerpoint/2010/main" val="203494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9" name="Text Box 11"/>
          <p:cNvSpPr txBox="1">
            <a:spLocks noChangeArrowheads="1"/>
          </p:cNvSpPr>
          <p:nvPr/>
        </p:nvSpPr>
        <p:spPr bwMode="auto">
          <a:xfrm>
            <a:off x="358775" y="15875"/>
            <a:ext cx="8512175" cy="519113"/>
          </a:xfrm>
          <a:prstGeom prst="rect">
            <a:avLst/>
          </a:prstGeom>
          <a:noFill/>
          <a:ln w="9525">
            <a:noFill/>
            <a:miter lim="800000"/>
            <a:headEnd/>
            <a:tailEnd/>
          </a:ln>
          <a:effectLst/>
        </p:spPr>
        <p:txBody>
          <a:bodyPr wrap="none">
            <a:spAutoFit/>
          </a:bodyPr>
          <a:lstStyle/>
          <a:p>
            <a:r>
              <a:rPr lang="en-AU" sz="2800" dirty="0">
                <a:solidFill>
                  <a:schemeClr val="bg1"/>
                </a:solidFill>
                <a:latin typeface="Arial Narrow" pitchFamily="34" charset="0"/>
              </a:rPr>
              <a:t>Artist Impression of the Human Perturbation of the Carbon Cycle</a:t>
            </a:r>
          </a:p>
        </p:txBody>
      </p:sp>
      <p:pic>
        <p:nvPicPr>
          <p:cNvPr id="595981" name="Picture 13"/>
          <p:cNvPicPr>
            <a:picLocks noChangeAspect="1" noChangeArrowheads="1"/>
          </p:cNvPicPr>
          <p:nvPr/>
        </p:nvPicPr>
        <p:blipFill>
          <a:blip r:embed="rId3" cstate="print"/>
          <a:srcRect/>
          <a:stretch>
            <a:fillRect/>
          </a:stretch>
        </p:blipFill>
        <p:spPr bwMode="auto">
          <a:xfrm>
            <a:off x="533400" y="787134"/>
            <a:ext cx="8153400" cy="6085153"/>
          </a:xfrm>
          <a:prstGeom prst="rect">
            <a:avLst/>
          </a:prstGeom>
          <a:noFill/>
          <a:ln w="9525">
            <a:noFill/>
            <a:miter lim="800000"/>
            <a:headEnd/>
            <a:tailEnd/>
          </a:ln>
          <a:effectLst/>
        </p:spPr>
      </p:pic>
      <p:sp>
        <p:nvSpPr>
          <p:cNvPr id="5" name="Rectangle 4"/>
          <p:cNvSpPr/>
          <p:nvPr/>
        </p:nvSpPr>
        <p:spPr>
          <a:xfrm>
            <a:off x="0" y="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Calibri" pitchFamily="34" charset="0"/>
                <a:cs typeface="Calibri" pitchFamily="34" charset="0"/>
              </a:rPr>
              <a:t>Increasing in emission of GHG and air pollution</a:t>
            </a:r>
            <a:endParaRPr lang="en-US" sz="3200" dirty="0">
              <a:solidFill>
                <a:schemeClr val="tx1"/>
              </a:solidFill>
            </a:endParaRPr>
          </a:p>
        </p:txBody>
      </p:sp>
    </p:spTree>
    <p:extLst>
      <p:ext uri="{BB962C8B-B14F-4D97-AF65-F5344CB8AC3E}">
        <p14:creationId xmlns:p14="http://schemas.microsoft.com/office/powerpoint/2010/main" val="4125390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32206"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upload.wikimedia.org/wikipedia/commons/1/16/World_GDP_per_capita_1500_to_20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295400"/>
            <a:ext cx="5922666" cy="4442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c2es.org/docUploads/international-co2-hig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5661" y="2590800"/>
            <a:ext cx="5943363" cy="430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24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660" name="AutoShape 4"/>
          <p:cNvCxnSpPr>
            <a:cxnSpLocks noChangeShapeType="1"/>
          </p:cNvCxnSpPr>
          <p:nvPr/>
        </p:nvCxnSpPr>
        <p:spPr bwMode="auto">
          <a:xfrm rot="16200000" flipH="1">
            <a:off x="4572000" y="6858000"/>
            <a:ext cx="1588" cy="1588"/>
          </a:xfrm>
          <a:prstGeom prst="curvedConnector3">
            <a:avLst>
              <a:gd name="adj1" fmla="val 14400000"/>
            </a:avLst>
          </a:prstGeom>
          <a:noFill/>
          <a:ln w="9525">
            <a:solidFill>
              <a:schemeClr val="tx1"/>
            </a:solidFill>
            <a:round/>
            <a:headEnd/>
            <a:tailEnd type="triangle" w="med" len="med"/>
          </a:ln>
          <a:effectLst/>
        </p:spPr>
      </p:cxnSp>
      <p:sp>
        <p:nvSpPr>
          <p:cNvPr id="70661" name="Text Box 5"/>
          <p:cNvSpPr txBox="1">
            <a:spLocks noChangeArrowheads="1"/>
          </p:cNvSpPr>
          <p:nvPr/>
        </p:nvSpPr>
        <p:spPr bwMode="auto">
          <a:xfrm>
            <a:off x="152400" y="152400"/>
            <a:ext cx="8763000" cy="1569660"/>
          </a:xfrm>
          <a:prstGeom prst="rect">
            <a:avLst/>
          </a:prstGeom>
          <a:noFill/>
          <a:ln w="9525">
            <a:noFill/>
            <a:miter lim="800000"/>
            <a:headEnd/>
            <a:tailEnd/>
          </a:ln>
          <a:effectLst/>
        </p:spPr>
        <p:txBody>
          <a:bodyPr wrap="square">
            <a:spAutoFit/>
          </a:bodyPr>
          <a:lstStyle/>
          <a:p>
            <a:pPr algn="ctr"/>
            <a:r>
              <a:rPr lang="en-US" sz="4000" dirty="0" smtClean="0">
                <a:solidFill>
                  <a:srgbClr val="0000FF"/>
                </a:solidFill>
                <a:effectLst>
                  <a:outerShdw blurRad="38100" dist="38100" dir="2700000" algn="tl">
                    <a:srgbClr val="000000">
                      <a:alpha val="43137"/>
                    </a:srgbClr>
                  </a:outerShdw>
                </a:effectLst>
                <a:latin typeface="Calibri" pitchFamily="34" charset="0"/>
              </a:rPr>
              <a:t>What to do?</a:t>
            </a:r>
          </a:p>
          <a:p>
            <a:pPr algn="ctr"/>
            <a:endParaRPr lang="en-US" sz="2800" dirty="0">
              <a:solidFill>
                <a:srgbClr val="0000FF"/>
              </a:solidFill>
              <a:latin typeface="Calibri" pitchFamily="34" charset="0"/>
            </a:endParaRPr>
          </a:p>
          <a:p>
            <a:pPr algn="ctr"/>
            <a:r>
              <a:rPr lang="en-US" sz="2800" dirty="0">
                <a:latin typeface="Calibri" pitchFamily="34" charset="0"/>
              </a:rPr>
              <a:t>Ecosystem Management </a:t>
            </a:r>
            <a:r>
              <a:rPr lang="en-US" sz="2800" dirty="0" smtClean="0">
                <a:latin typeface="Calibri" pitchFamily="34" charset="0"/>
              </a:rPr>
              <a:t>for Maximizing the Services</a:t>
            </a:r>
            <a:endParaRPr lang="en-US" sz="2800" dirty="0">
              <a:latin typeface="Calibri" pitchFamily="34" charset="0"/>
            </a:endParaRPr>
          </a:p>
        </p:txBody>
      </p:sp>
      <p:pic>
        <p:nvPicPr>
          <p:cNvPr id="6" name="Picture 2" descr="clear_cut"/>
          <p:cNvPicPr>
            <a:picLocks noChangeAspect="1" noChangeArrowheads="1"/>
          </p:cNvPicPr>
          <p:nvPr/>
        </p:nvPicPr>
        <p:blipFill>
          <a:blip r:embed="rId3" cstate="print"/>
          <a:srcRect r="6816" b="10085"/>
          <a:stretch>
            <a:fillRect/>
          </a:stretch>
        </p:blipFill>
        <p:spPr bwMode="auto">
          <a:xfrm>
            <a:off x="2057400" y="1941844"/>
            <a:ext cx="5562600" cy="4446846"/>
          </a:xfrm>
          <a:prstGeom prst="rect">
            <a:avLst/>
          </a:prstGeom>
          <a:noFill/>
          <a:ln w="9525">
            <a:solidFill>
              <a:schemeClr val="bg2"/>
            </a:solidFill>
            <a:miter lim="800000"/>
            <a:headEnd/>
            <a:tailEnd/>
          </a:ln>
        </p:spPr>
      </p:pic>
    </p:spTree>
    <p:extLst>
      <p:ext uri="{BB962C8B-B14F-4D97-AF65-F5344CB8AC3E}">
        <p14:creationId xmlns:p14="http://schemas.microsoft.com/office/powerpoint/2010/main" val="624373352"/>
      </p:ext>
    </p:extLst>
  </p:cSld>
  <p:clrMapOvr>
    <a:masterClrMapping/>
  </p:clrMapOvr>
  <p:transition>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ckinley grove"/>
          <p:cNvPicPr>
            <a:picLocks noChangeAspect="1" noChangeArrowheads="1"/>
          </p:cNvPicPr>
          <p:nvPr/>
        </p:nvPicPr>
        <p:blipFill>
          <a:blip r:embed="rId2" cstate="print"/>
          <a:srcRect/>
          <a:stretch>
            <a:fillRect/>
          </a:stretch>
        </p:blipFill>
        <p:spPr bwMode="auto">
          <a:xfrm>
            <a:off x="0" y="0"/>
            <a:ext cx="7010400" cy="4733925"/>
          </a:xfrm>
          <a:prstGeom prst="rect">
            <a:avLst/>
          </a:prstGeom>
          <a:noFill/>
          <a:ln w="3175">
            <a:solidFill>
              <a:schemeClr val="bg2"/>
            </a:solidFill>
            <a:miter lim="800000"/>
            <a:headEnd/>
            <a:tailEnd/>
          </a:ln>
        </p:spPr>
      </p:pic>
      <p:pic>
        <p:nvPicPr>
          <p:cNvPr id="67587" name="Picture 3" descr="slide0033_image084"/>
          <p:cNvPicPr>
            <a:picLocks noChangeAspect="1" noChangeArrowheads="1"/>
          </p:cNvPicPr>
          <p:nvPr/>
        </p:nvPicPr>
        <p:blipFill>
          <a:blip r:embed="rId3" cstate="print"/>
          <a:srcRect/>
          <a:stretch>
            <a:fillRect/>
          </a:stretch>
        </p:blipFill>
        <p:spPr bwMode="auto">
          <a:xfrm>
            <a:off x="838200" y="771525"/>
            <a:ext cx="7086600" cy="5314950"/>
          </a:xfrm>
          <a:prstGeom prst="rect">
            <a:avLst/>
          </a:prstGeom>
          <a:noFill/>
          <a:ln w="3175">
            <a:solidFill>
              <a:schemeClr val="bg2"/>
            </a:solidFill>
            <a:miter lim="800000"/>
            <a:headEnd/>
            <a:tailEnd/>
          </a:ln>
        </p:spPr>
      </p:pic>
      <p:pic>
        <p:nvPicPr>
          <p:cNvPr id="67588" name="Picture 4" descr="DSCN0007(14)"/>
          <p:cNvPicPr>
            <a:picLocks noChangeAspect="1" noChangeArrowheads="1"/>
          </p:cNvPicPr>
          <p:nvPr/>
        </p:nvPicPr>
        <p:blipFill>
          <a:blip r:embed="rId4" cstate="print"/>
          <a:srcRect/>
          <a:stretch>
            <a:fillRect/>
          </a:stretch>
        </p:blipFill>
        <p:spPr bwMode="auto">
          <a:xfrm>
            <a:off x="2438400" y="1828800"/>
            <a:ext cx="6705600" cy="5029200"/>
          </a:xfrm>
          <a:prstGeom prst="rect">
            <a:avLst/>
          </a:prstGeom>
          <a:noFill/>
          <a:ln w="3175">
            <a:solidFill>
              <a:schemeClr val="bg2"/>
            </a:solidFill>
            <a:miter lim="800000"/>
            <a:headEnd/>
            <a:tailEnd/>
          </a:ln>
        </p:spPr>
      </p:pic>
      <p:sp>
        <p:nvSpPr>
          <p:cNvPr id="67589" name="Text Box 5"/>
          <p:cNvSpPr txBox="1">
            <a:spLocks noChangeArrowheads="1"/>
          </p:cNvSpPr>
          <p:nvPr/>
        </p:nvSpPr>
        <p:spPr bwMode="auto">
          <a:xfrm>
            <a:off x="6070198" y="0"/>
            <a:ext cx="2845202" cy="523220"/>
          </a:xfrm>
          <a:prstGeom prst="rect">
            <a:avLst/>
          </a:prstGeom>
          <a:noFill/>
          <a:ln w="9525">
            <a:noFill/>
            <a:miter lim="800000"/>
            <a:headEnd/>
            <a:tailEnd/>
          </a:ln>
          <a:effectLst/>
        </p:spPr>
        <p:txBody>
          <a:bodyPr wrap="none">
            <a:spAutoFit/>
          </a:bodyPr>
          <a:lstStyle/>
          <a:p>
            <a:r>
              <a:rPr lang="en-US" sz="2800" dirty="0">
                <a:solidFill>
                  <a:srgbClr val="FFFF00"/>
                </a:solidFill>
                <a:effectLst>
                  <a:outerShdw blurRad="38100" dist="38100" dir="2700000" algn="tl">
                    <a:srgbClr val="000000">
                      <a:alpha val="43137"/>
                    </a:srgbClr>
                  </a:outerShdw>
                </a:effectLst>
                <a:latin typeface="Calibri" pitchFamily="34" charset="0"/>
              </a:rPr>
              <a:t>Sierra</a:t>
            </a:r>
            <a:r>
              <a:rPr lang="en-US" sz="2800" dirty="0">
                <a:solidFill>
                  <a:srgbClr val="006600"/>
                </a:solidFill>
                <a:effectLst>
                  <a:outerShdw blurRad="38100" dist="38100" dir="2700000" algn="tl">
                    <a:srgbClr val="000000">
                      <a:alpha val="43137"/>
                    </a:srgbClr>
                  </a:outerShdw>
                </a:effectLst>
                <a:latin typeface="Calibri" pitchFamily="34" charset="0"/>
              </a:rPr>
              <a:t> Nevada, CA</a:t>
            </a:r>
          </a:p>
        </p:txBody>
      </p:sp>
    </p:spTree>
    <p:extLst>
      <p:ext uri="{BB962C8B-B14F-4D97-AF65-F5344CB8AC3E}">
        <p14:creationId xmlns:p14="http://schemas.microsoft.com/office/powerpoint/2010/main" val="338683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75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gradFill rotWithShape="1">
            <a:gsLst>
              <a:gs pos="0">
                <a:srgbClr val="008080"/>
              </a:gs>
              <a:gs pos="50000">
                <a:srgbClr val="333333"/>
              </a:gs>
              <a:gs pos="100000">
                <a:srgbClr val="008080"/>
              </a:gs>
            </a:gsLst>
            <a:lin ang="0" scaled="1"/>
          </a:gradFill>
          <a:ln w="0" algn="in">
            <a:solidFill>
              <a:schemeClr val="bg2"/>
            </a:solidFill>
            <a:miter lim="800000"/>
            <a:headEnd/>
            <a:tailEnd/>
          </a:ln>
          <a:effectLst/>
        </p:spPr>
      </p:pic>
    </p:spTree>
    <p:extLst>
      <p:ext uri="{BB962C8B-B14F-4D97-AF65-F5344CB8AC3E}">
        <p14:creationId xmlns:p14="http://schemas.microsoft.com/office/powerpoint/2010/main" val="22827497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010" name="Picture 2" descr="C:\work\EEES\Teaching\EEES4760\photos\L8-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90588"/>
            <a:ext cx="9144000"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3"/>
          <p:cNvSpPr txBox="1">
            <a:spLocks noChangeArrowheads="1"/>
          </p:cNvSpPr>
          <p:nvPr/>
        </p:nvSpPr>
        <p:spPr bwMode="auto">
          <a:xfrm>
            <a:off x="1371600" y="6350"/>
            <a:ext cx="5719763" cy="584200"/>
          </a:xfrm>
          <a:prstGeom prst="rect">
            <a:avLst/>
          </a:prstGeom>
          <a:noFill/>
          <a:ln w="9525">
            <a:noFill/>
            <a:miter lim="800000"/>
            <a:headEnd/>
            <a:tailEnd/>
          </a:ln>
          <a:effectLst/>
        </p:spPr>
        <p:txBody>
          <a:bodyPr wrap="none">
            <a:spAutoFit/>
          </a:bodyPr>
          <a:lstStyle/>
          <a:p>
            <a:pPr>
              <a:defRPr/>
            </a:pPr>
            <a:r>
              <a:rPr lang="en-US" sz="3200" dirty="0">
                <a:solidFill>
                  <a:srgbClr val="0000FF"/>
                </a:solidFill>
                <a:latin typeface="Calibri" pitchFamily="34" charset="0"/>
              </a:rPr>
              <a:t>An agricultural landscape pattern</a:t>
            </a:r>
          </a:p>
        </p:txBody>
      </p:sp>
    </p:spTree>
    <p:extLst>
      <p:ext uri="{BB962C8B-B14F-4D97-AF65-F5344CB8AC3E}">
        <p14:creationId xmlns:p14="http://schemas.microsoft.com/office/powerpoint/2010/main" val="2493776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359229" y="1752600"/>
            <a:ext cx="8534400" cy="4401205"/>
          </a:xfrm>
          <a:prstGeom prst="rect">
            <a:avLst/>
          </a:prstGeom>
          <a:noFill/>
          <a:ln w="9525">
            <a:noFill/>
            <a:miter lim="800000"/>
            <a:headEnd/>
            <a:tailEnd/>
          </a:ln>
          <a:effectLst/>
        </p:spPr>
        <p:txBody>
          <a:bodyPr>
            <a:spAutoFit/>
          </a:bodyPr>
          <a:lstStyle/>
          <a:p>
            <a:pPr marL="457200" indent="-457200"/>
            <a:r>
              <a:rPr lang="en-US" sz="2800" b="1" dirty="0">
                <a:latin typeface="Calibri" pitchFamily="34" charset="0"/>
              </a:rPr>
              <a:t>Each management option is accompanied with some expectations and many </a:t>
            </a:r>
            <a:r>
              <a:rPr lang="en-US" sz="2800" b="1" dirty="0" smtClean="0">
                <a:latin typeface="Calibri" pitchFamily="34" charset="0"/>
              </a:rPr>
              <a:t>surprises</a:t>
            </a:r>
          </a:p>
          <a:p>
            <a:pPr marL="457200" indent="-457200"/>
            <a:endParaRPr lang="en-US" sz="2800" b="1" dirty="0">
              <a:latin typeface="Calibri" pitchFamily="34" charset="0"/>
            </a:endParaRPr>
          </a:p>
          <a:p>
            <a:pPr marL="457200" indent="-457200"/>
            <a:r>
              <a:rPr lang="en-US" sz="2800" b="1" dirty="0">
                <a:latin typeface="Corbel" pitchFamily="34" charset="0"/>
              </a:rPr>
              <a:t>Lacks of theoretical and empirical bases remain frustrations for landscape managers</a:t>
            </a:r>
          </a:p>
          <a:p>
            <a:pPr marL="457200" indent="-457200"/>
            <a:endParaRPr lang="en-US" sz="2800" dirty="0">
              <a:solidFill>
                <a:srgbClr val="FF3300"/>
              </a:solidFill>
              <a:effectLst>
                <a:outerShdw blurRad="38100" dist="38100" dir="2700000" algn="tl">
                  <a:srgbClr val="C0C0C0"/>
                </a:outerShdw>
              </a:effectLst>
              <a:latin typeface="Corbel" pitchFamily="34" charset="0"/>
            </a:endParaRPr>
          </a:p>
          <a:p>
            <a:r>
              <a:rPr lang="en-US" sz="2800" u="sng" dirty="0">
                <a:latin typeface="Corbel" pitchFamily="34" charset="0"/>
              </a:rPr>
              <a:t>Managers need “cook books”</a:t>
            </a:r>
            <a:r>
              <a:rPr lang="en-US" sz="2800" dirty="0">
                <a:latin typeface="Corbel" pitchFamily="34" charset="0"/>
              </a:rPr>
              <a:t>: available information is too abstractive, not specific.  Products need to be simple, straightforward.</a:t>
            </a:r>
          </a:p>
          <a:p>
            <a:pPr marL="457200" indent="-457200"/>
            <a:endParaRPr lang="en-US" sz="2800" dirty="0">
              <a:solidFill>
                <a:srgbClr val="0000FF"/>
              </a:solidFill>
              <a:effectLst>
                <a:outerShdw blurRad="38100" dist="38100" dir="2700000" algn="tl">
                  <a:srgbClr val="000000">
                    <a:alpha val="43137"/>
                  </a:srgbClr>
                </a:outerShdw>
              </a:effectLst>
              <a:latin typeface="Calibri" pitchFamily="34" charset="0"/>
            </a:endParaRPr>
          </a:p>
        </p:txBody>
      </p:sp>
      <p:sp>
        <p:nvSpPr>
          <p:cNvPr id="3" name="Rectangle 2"/>
          <p:cNvSpPr/>
          <p:nvPr/>
        </p:nvSpPr>
        <p:spPr>
          <a:xfrm>
            <a:off x="0" y="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FF"/>
                </a:solidFill>
                <a:latin typeface="Calibri" pitchFamily="34" charset="0"/>
                <a:cs typeface="Calibri" pitchFamily="34" charset="0"/>
              </a:rPr>
              <a:t>Needs from managers and policy makers</a:t>
            </a:r>
            <a:endParaRPr lang="en-US" sz="3200" dirty="0"/>
          </a:p>
        </p:txBody>
      </p:sp>
    </p:spTree>
    <p:extLst>
      <p:ext uri="{BB962C8B-B14F-4D97-AF65-F5344CB8AC3E}">
        <p14:creationId xmlns:p14="http://schemas.microsoft.com/office/powerpoint/2010/main" val="1517498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Box 3"/>
          <p:cNvSpPr txBox="1">
            <a:spLocks noChangeArrowheads="1"/>
          </p:cNvSpPr>
          <p:nvPr/>
        </p:nvSpPr>
        <p:spPr bwMode="auto">
          <a:xfrm>
            <a:off x="1143000" y="88612"/>
            <a:ext cx="6484276" cy="584775"/>
          </a:xfrm>
          <a:prstGeom prst="rect">
            <a:avLst/>
          </a:prstGeom>
          <a:noFill/>
          <a:ln w="9525">
            <a:noFill/>
            <a:miter lim="800000"/>
            <a:headEnd/>
            <a:tailEnd/>
          </a:ln>
          <a:effectLst/>
        </p:spPr>
        <p:txBody>
          <a:bodyPr wrap="none">
            <a:spAutoFit/>
          </a:bodyPr>
          <a:lstStyle/>
          <a:p>
            <a:pPr>
              <a:defRPr/>
            </a:pPr>
            <a:r>
              <a:rPr lang="en-US" sz="3200" dirty="0" smtClean="0">
                <a:solidFill>
                  <a:srgbClr val="0000FF"/>
                </a:solidFill>
                <a:latin typeface="Calibri" pitchFamily="34" charset="0"/>
              </a:rPr>
              <a:t>Education holds the key for tomorrow</a:t>
            </a:r>
            <a:endParaRPr lang="en-US" sz="3200" dirty="0">
              <a:solidFill>
                <a:srgbClr val="0000FF"/>
              </a:solidFill>
              <a:latin typeface="Calibri"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91" b="6489"/>
          <a:stretch/>
        </p:blipFill>
        <p:spPr bwMode="auto">
          <a:xfrm>
            <a:off x="914400" y="2242457"/>
            <a:ext cx="4572000" cy="429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0810" y="737175"/>
            <a:ext cx="8458200" cy="1384995"/>
          </a:xfrm>
          <a:prstGeom prst="rect">
            <a:avLst/>
          </a:prstGeom>
          <a:noFill/>
        </p:spPr>
        <p:txBody>
          <a:bodyPr wrap="square" rtlCol="0">
            <a:spAutoFit/>
          </a:bodyPr>
          <a:lstStyle/>
          <a:p>
            <a:pPr marL="514350" indent="-514350">
              <a:buFont typeface="Arial" pitchFamily="34" charset="0"/>
              <a:buChar char="•"/>
            </a:pPr>
            <a:r>
              <a:rPr lang="en-US" sz="2800" dirty="0" smtClean="0">
                <a:latin typeface="Calibri" pitchFamily="34" charset="0"/>
                <a:cs typeface="Calibri" pitchFamily="34" charset="0"/>
              </a:rPr>
              <a:t>Students decides the landscapes of future cities</a:t>
            </a:r>
          </a:p>
          <a:p>
            <a:pPr marL="514350" indent="-514350">
              <a:buFont typeface="Arial" pitchFamily="34" charset="0"/>
              <a:buChar char="•"/>
            </a:pPr>
            <a:r>
              <a:rPr lang="en-US" sz="2800" dirty="0" smtClean="0">
                <a:latin typeface="Calibri" pitchFamily="34" charset="0"/>
                <a:cs typeface="Calibri" pitchFamily="34" charset="0"/>
              </a:rPr>
              <a:t>Explored </a:t>
            </a:r>
            <a:r>
              <a:rPr lang="en-US" sz="2800" dirty="0">
                <a:latin typeface="Calibri" pitchFamily="34" charset="0"/>
                <a:cs typeface="Calibri" pitchFamily="34" charset="0"/>
              </a:rPr>
              <a:t>students’ preferences toward natural and wild versus clean and neat residential </a:t>
            </a:r>
            <a:r>
              <a:rPr lang="en-US" sz="2800" dirty="0" smtClean="0">
                <a:latin typeface="Calibri" pitchFamily="34" charset="0"/>
                <a:cs typeface="Calibri" pitchFamily="34" charset="0"/>
              </a:rPr>
              <a:t>landscapes.  </a:t>
            </a:r>
            <a:endParaRPr lang="en-US" sz="2800" dirty="0">
              <a:latin typeface="Calibri" pitchFamily="34" charset="0"/>
              <a:cs typeface="Calibri" pitchFamily="34" charset="0"/>
            </a:endParaRPr>
          </a:p>
        </p:txBody>
      </p:sp>
      <p:sp>
        <p:nvSpPr>
          <p:cNvPr id="5" name="TextBox 4"/>
          <p:cNvSpPr txBox="1"/>
          <p:nvPr/>
        </p:nvSpPr>
        <p:spPr>
          <a:xfrm>
            <a:off x="5988819" y="4953000"/>
            <a:ext cx="2971800" cy="1477328"/>
          </a:xfrm>
          <a:prstGeom prst="rect">
            <a:avLst/>
          </a:prstGeom>
          <a:noFill/>
        </p:spPr>
        <p:txBody>
          <a:bodyPr wrap="square" rtlCol="0">
            <a:spAutoFit/>
          </a:bodyPr>
          <a:lstStyle/>
          <a:p>
            <a:r>
              <a:rPr lang="en-US" sz="1800" dirty="0" smtClean="0">
                <a:latin typeface="Calibri" pitchFamily="34" charset="0"/>
                <a:cs typeface="Calibri" pitchFamily="34" charset="0"/>
              </a:rPr>
              <a:t>Zheng</a:t>
            </a:r>
            <a:r>
              <a:rPr lang="en-US" sz="1800" dirty="0">
                <a:latin typeface="Calibri" pitchFamily="34" charset="0"/>
                <a:cs typeface="Calibri" pitchFamily="34" charset="0"/>
              </a:rPr>
              <a:t>, B., Y. Zhang, and J. Chen.  2011.  Preference to home landscape: wilderness or neatness?  </a:t>
            </a:r>
            <a:r>
              <a:rPr lang="en-US" sz="1800" i="1" dirty="0">
                <a:latin typeface="Calibri" pitchFamily="34" charset="0"/>
                <a:cs typeface="Calibri" pitchFamily="34" charset="0"/>
              </a:rPr>
              <a:t>Landscape and Urban Planning</a:t>
            </a:r>
            <a:r>
              <a:rPr lang="en-US" sz="1800" dirty="0">
                <a:latin typeface="Calibri" pitchFamily="34" charset="0"/>
                <a:cs typeface="Calibri" pitchFamily="34" charset="0"/>
              </a:rPr>
              <a:t> 99:1-8.</a:t>
            </a:r>
          </a:p>
        </p:txBody>
      </p:sp>
    </p:spTree>
    <p:extLst>
      <p:ext uri="{BB962C8B-B14F-4D97-AF65-F5344CB8AC3E}">
        <p14:creationId xmlns:p14="http://schemas.microsoft.com/office/powerpoint/2010/main" val="37566006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age.shutterstock.com/display_pic_with_logo/5774/5774,1216590027,1/stock-photo-earth-globe-between-two-hands-environmental-protection-concept-151452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78" b="8055"/>
          <a:stretch/>
        </p:blipFill>
        <p:spPr bwMode="auto">
          <a:xfrm>
            <a:off x="2120089" y="1784388"/>
            <a:ext cx="5202483" cy="50736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590800" y="56230"/>
            <a:ext cx="3962400" cy="1616542"/>
            <a:chOff x="2590800" y="0"/>
            <a:chExt cx="3810000" cy="1846659"/>
          </a:xfrm>
        </p:grpSpPr>
        <p:sp>
          <p:nvSpPr>
            <p:cNvPr id="13" name="TextBox 12"/>
            <p:cNvSpPr txBox="1"/>
            <p:nvPr/>
          </p:nvSpPr>
          <p:spPr>
            <a:xfrm>
              <a:off x="2590800" y="0"/>
              <a:ext cx="3810000" cy="1077218"/>
            </a:xfrm>
            <a:prstGeom prst="rect">
              <a:avLst/>
            </a:prstGeom>
            <a:noFill/>
          </p:spPr>
          <p:txBody>
            <a:bodyPr>
              <a:spAutoFit/>
            </a:bodyPr>
            <a:lstStyle/>
            <a:p>
              <a:pPr algn="ctr">
                <a:defRPr/>
              </a:pPr>
              <a:r>
                <a:rPr lang="en-US" sz="2800" dirty="0">
                  <a:effectLst>
                    <a:outerShdw blurRad="38100" dist="38100" dir="2700000" algn="tl">
                      <a:srgbClr val="000000">
                        <a:alpha val="43137"/>
                      </a:srgbClr>
                    </a:outerShdw>
                  </a:effectLst>
                  <a:latin typeface="Calibri" pitchFamily="34" charset="0"/>
                </a:rPr>
                <a:t>LEES Lab</a:t>
              </a:r>
            </a:p>
            <a:p>
              <a:pPr algn="ctr">
                <a:defRPr/>
              </a:pPr>
              <a:r>
                <a:rPr lang="en-US" sz="1200" dirty="0">
                  <a:effectLst>
                    <a:outerShdw blurRad="38100" dist="38100" dir="2700000" algn="tl">
                      <a:srgbClr val="000000">
                        <a:alpha val="43137"/>
                      </a:srgbClr>
                    </a:outerShdw>
                  </a:effectLst>
                  <a:latin typeface="Calibri" pitchFamily="34" charset="0"/>
                </a:rPr>
                <a:t>http://research.eeescience.utoledo.edu/lees/index.html</a:t>
              </a:r>
            </a:p>
            <a:p>
              <a:pPr algn="ctr">
                <a:defRPr/>
              </a:pPr>
              <a:endParaRPr lang="en-US" dirty="0">
                <a:effectLst>
                  <a:outerShdw blurRad="38100" dist="38100" dir="2700000" algn="tl">
                    <a:srgbClr val="FFFFFF"/>
                  </a:outerShdw>
                </a:effectLst>
                <a:latin typeface="Calibri" pitchFamily="34" charset="0"/>
              </a:endParaRPr>
            </a:p>
          </p:txBody>
        </p:sp>
        <p:sp>
          <p:nvSpPr>
            <p:cNvPr id="19" name="TextBox 18"/>
            <p:cNvSpPr txBox="1"/>
            <p:nvPr/>
          </p:nvSpPr>
          <p:spPr>
            <a:xfrm>
              <a:off x="3119429" y="1077218"/>
              <a:ext cx="2752741" cy="769441"/>
            </a:xfrm>
            <a:prstGeom prst="rect">
              <a:avLst/>
            </a:prstGeom>
            <a:noFill/>
          </p:spPr>
          <p:txBody>
            <a:bodyPr wrap="none" rtlCol="0">
              <a:spAutoFit/>
            </a:bodyPr>
            <a:lstStyle/>
            <a:p>
              <a:r>
                <a:rPr lang="en-US" sz="44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Questions?</a:t>
              </a:r>
              <a:endParaRPr lang="en-US" sz="4400"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grpSp>
    </p:spTree>
    <p:extLst>
      <p:ext uri="{BB962C8B-B14F-4D97-AF65-F5344CB8AC3E}">
        <p14:creationId xmlns:p14="http://schemas.microsoft.com/office/powerpoint/2010/main" val="614263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28600" y="304800"/>
            <a:ext cx="8610600" cy="646113"/>
          </a:xfrm>
          <a:prstGeom prst="rect">
            <a:avLst/>
          </a:prstGeom>
          <a:noFill/>
          <a:ln w="9525">
            <a:noFill/>
            <a:miter lim="800000"/>
            <a:headEnd/>
            <a:tailEnd/>
          </a:ln>
          <a:effectLst/>
        </p:spPr>
        <p:txBody>
          <a:bodyPr>
            <a:spAutoFit/>
          </a:bodyPr>
          <a:lstStyle/>
          <a:p>
            <a:pPr algn="ctr">
              <a:defRPr/>
            </a:pPr>
            <a:r>
              <a:rPr lang="en-US" sz="3600" dirty="0">
                <a:solidFill>
                  <a:srgbClr val="006600"/>
                </a:solidFill>
                <a:effectLst>
                  <a:outerShdw blurRad="38100" dist="38100" dir="2700000" algn="tl">
                    <a:srgbClr val="C0C0C0"/>
                  </a:outerShdw>
                </a:effectLst>
                <a:latin typeface="Calibri" pitchFamily="34" charset="0"/>
                <a:cs typeface="Calibri" pitchFamily="34" charset="0"/>
              </a:rPr>
              <a:t>Clean Energy: Biofuels</a:t>
            </a:r>
          </a:p>
        </p:txBody>
      </p:sp>
      <p:grpSp>
        <p:nvGrpSpPr>
          <p:cNvPr id="3" name="Group 3"/>
          <p:cNvGrpSpPr>
            <a:grpSpLocks/>
          </p:cNvGrpSpPr>
          <p:nvPr/>
        </p:nvGrpSpPr>
        <p:grpSpPr bwMode="auto">
          <a:xfrm>
            <a:off x="0" y="1066800"/>
            <a:ext cx="9067800" cy="5638800"/>
            <a:chOff x="-76200" y="609600"/>
            <a:chExt cx="9067800" cy="5638800"/>
          </a:xfrm>
        </p:grpSpPr>
        <p:sp>
          <p:nvSpPr>
            <p:cNvPr id="11268" name="TextBox 6"/>
            <p:cNvSpPr txBox="1">
              <a:spLocks noChangeArrowheads="1"/>
            </p:cNvSpPr>
            <p:nvPr/>
          </p:nvSpPr>
          <p:spPr bwMode="auto">
            <a:xfrm>
              <a:off x="0" y="609600"/>
              <a:ext cx="8991600" cy="461963"/>
            </a:xfrm>
            <a:prstGeom prst="rect">
              <a:avLst/>
            </a:prstGeom>
            <a:noFill/>
            <a:ln w="9525">
              <a:noFill/>
              <a:miter lim="800000"/>
              <a:headEnd/>
              <a:tailEnd/>
            </a:ln>
          </p:spPr>
          <p:txBody>
            <a:bodyPr>
              <a:spAutoFit/>
            </a:bodyPr>
            <a:lstStyle/>
            <a:p>
              <a:r>
                <a:rPr lang="en-US" sz="2400" b="1" dirty="0">
                  <a:solidFill>
                    <a:srgbClr val="0070C0"/>
                  </a:solidFill>
                  <a:latin typeface="Calibri" pitchFamily="34" charset="0"/>
                </a:rPr>
                <a:t>         </a:t>
              </a:r>
              <a:r>
                <a:rPr lang="en-US" sz="2400" b="1" dirty="0">
                  <a:solidFill>
                    <a:srgbClr val="002060"/>
                  </a:solidFill>
                  <a:latin typeface="Calibri" pitchFamily="34" charset="0"/>
                </a:rPr>
                <a:t>Experimental design </a:t>
              </a:r>
            </a:p>
          </p:txBody>
        </p:sp>
        <p:sp>
          <p:nvSpPr>
            <p:cNvPr id="11269" name="Text Box 4"/>
            <p:cNvSpPr txBox="1">
              <a:spLocks noChangeArrowheads="1"/>
            </p:cNvSpPr>
            <p:nvPr/>
          </p:nvSpPr>
          <p:spPr bwMode="auto">
            <a:xfrm>
              <a:off x="0" y="1306513"/>
              <a:ext cx="5334000" cy="369887"/>
            </a:xfrm>
            <a:prstGeom prst="rect">
              <a:avLst/>
            </a:prstGeom>
            <a:solidFill>
              <a:srgbClr val="FFFFFF"/>
            </a:solidFill>
            <a:ln w="9525">
              <a:noFill/>
              <a:miter lim="800000"/>
              <a:headEnd/>
              <a:tailEnd/>
            </a:ln>
          </p:spPr>
          <p:txBody>
            <a:bodyPr>
              <a:spAutoFit/>
            </a:bodyPr>
            <a:lstStyle/>
            <a:p>
              <a:pPr>
                <a:spcAft>
                  <a:spcPts val="1000"/>
                </a:spcAft>
              </a:pPr>
              <a:r>
                <a:rPr lang="en-US" b="1" dirty="0">
                  <a:latin typeface="Calibri" pitchFamily="34" charset="0"/>
                </a:rPr>
                <a:t>              Baseline               2009                         2010</a:t>
              </a:r>
              <a:endParaRPr lang="en-US" b="1" dirty="0"/>
            </a:p>
          </p:txBody>
        </p:sp>
        <p:graphicFrame>
          <p:nvGraphicFramePr>
            <p:cNvPr id="7" name="Diagram 6"/>
            <p:cNvGraphicFramePr/>
            <p:nvPr/>
          </p:nvGraphicFramePr>
          <p:xfrm>
            <a:off x="152400" y="1905000"/>
            <a:ext cx="4800600"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71" name="Picture 3" descr="C:\Documents and Settings\tzenone\My Documents\2010 pictures\151CANON\IMG_5151.JPG"/>
            <p:cNvPicPr>
              <a:picLocks noChangeAspect="1" noChangeArrowheads="1"/>
            </p:cNvPicPr>
            <p:nvPr/>
          </p:nvPicPr>
          <p:blipFill>
            <a:blip r:embed="rId7" cstate="print"/>
            <a:srcRect/>
            <a:stretch>
              <a:fillRect/>
            </a:stretch>
          </p:blipFill>
          <p:spPr bwMode="auto">
            <a:xfrm>
              <a:off x="5638800" y="1828800"/>
              <a:ext cx="3200400" cy="2103438"/>
            </a:xfrm>
            <a:prstGeom prst="rect">
              <a:avLst/>
            </a:prstGeom>
            <a:noFill/>
            <a:ln w="9525">
              <a:noFill/>
              <a:miter lim="800000"/>
              <a:headEnd/>
              <a:tailEnd/>
            </a:ln>
          </p:spPr>
        </p:pic>
        <p:sp>
          <p:nvSpPr>
            <p:cNvPr id="9" name="TextBox 8"/>
            <p:cNvSpPr txBox="1"/>
            <p:nvPr/>
          </p:nvSpPr>
          <p:spPr>
            <a:xfrm>
              <a:off x="5638800" y="1319213"/>
              <a:ext cx="3200400" cy="369887"/>
            </a:xfrm>
            <a:prstGeom prst="rect">
              <a:avLst/>
            </a:prstGeom>
            <a:noFill/>
          </p:spPr>
          <p:txBody>
            <a:bodyPr>
              <a:spAutoFit/>
            </a:bodyPr>
            <a:lstStyle/>
            <a:p>
              <a:pPr>
                <a:defRPr/>
              </a:pPr>
              <a:r>
                <a:rPr lang="en-US" b="1" dirty="0">
                  <a:latin typeface="+mn-lt"/>
                </a:rPr>
                <a:t>CRP Grassland reference site</a:t>
              </a:r>
            </a:p>
          </p:txBody>
        </p:sp>
        <p:graphicFrame>
          <p:nvGraphicFramePr>
            <p:cNvPr id="10" name="Diagram 9"/>
            <p:cNvGraphicFramePr/>
            <p:nvPr/>
          </p:nvGraphicFramePr>
          <p:xfrm>
            <a:off x="-76200" y="4114800"/>
            <a:ext cx="5334000" cy="1600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274" name="Picture 9" descr="IMG_3920.JPG"/>
            <p:cNvPicPr>
              <a:picLocks noChangeAspect="1"/>
            </p:cNvPicPr>
            <p:nvPr/>
          </p:nvPicPr>
          <p:blipFill>
            <a:blip r:embed="rId13" cstate="print"/>
            <a:srcRect/>
            <a:stretch>
              <a:fillRect/>
            </a:stretch>
          </p:blipFill>
          <p:spPr bwMode="auto">
            <a:xfrm>
              <a:off x="5638800" y="4114800"/>
              <a:ext cx="3200400" cy="2133600"/>
            </a:xfrm>
            <a:prstGeom prst="rect">
              <a:avLst/>
            </a:prstGeom>
            <a:noFill/>
            <a:ln w="9525">
              <a:noFill/>
              <a:miter lim="800000"/>
              <a:headEnd/>
              <a:tailEnd/>
            </a:ln>
          </p:spPr>
        </p:pic>
      </p:grpSp>
      <p:grpSp>
        <p:nvGrpSpPr>
          <p:cNvPr id="11" name="Group 8"/>
          <p:cNvGrpSpPr>
            <a:grpSpLocks/>
          </p:cNvGrpSpPr>
          <p:nvPr/>
        </p:nvGrpSpPr>
        <p:grpSpPr bwMode="auto">
          <a:xfrm>
            <a:off x="0" y="0"/>
            <a:ext cx="9144000" cy="1001614"/>
            <a:chOff x="0" y="-1"/>
            <a:chExt cx="9753600" cy="1068389"/>
          </a:xfrm>
        </p:grpSpPr>
        <p:cxnSp>
          <p:nvCxnSpPr>
            <p:cNvPr id="12" name="Straight Connector 11"/>
            <p:cNvCxnSpPr/>
            <p:nvPr/>
          </p:nvCxnSpPr>
          <p:spPr>
            <a:xfrm>
              <a:off x="0" y="1066800"/>
              <a:ext cx="9753600" cy="1588"/>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pic>
          <p:nvPicPr>
            <p:cNvPr id="13" name="Picture 4" descr="GLBRC new logo PNG.png"/>
            <p:cNvPicPr>
              <a:picLocks noChangeAspect="1"/>
            </p:cNvPicPr>
            <p:nvPr/>
          </p:nvPicPr>
          <p:blipFill>
            <a:blip r:embed="rId14" cstate="print"/>
            <a:srcRect/>
            <a:stretch>
              <a:fillRect/>
            </a:stretch>
          </p:blipFill>
          <p:spPr bwMode="auto">
            <a:xfrm>
              <a:off x="0" y="-1"/>
              <a:ext cx="1981200" cy="104157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1001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8"/>
          <p:cNvGrpSpPr>
            <a:grpSpLocks/>
          </p:cNvGrpSpPr>
          <p:nvPr/>
        </p:nvGrpSpPr>
        <p:grpSpPr bwMode="auto">
          <a:xfrm>
            <a:off x="0" y="0"/>
            <a:ext cx="9144000" cy="1001614"/>
            <a:chOff x="0" y="-1"/>
            <a:chExt cx="9753600" cy="1068389"/>
          </a:xfrm>
        </p:grpSpPr>
        <p:cxnSp>
          <p:nvCxnSpPr>
            <p:cNvPr id="4" name="Straight Connector 3"/>
            <p:cNvCxnSpPr/>
            <p:nvPr/>
          </p:nvCxnSpPr>
          <p:spPr>
            <a:xfrm>
              <a:off x="0" y="1066800"/>
              <a:ext cx="9753600" cy="1588"/>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pic>
          <p:nvPicPr>
            <p:cNvPr id="12357" name="Picture 4" descr="GLBRC new logo PNG.png"/>
            <p:cNvPicPr>
              <a:picLocks noChangeAspect="1"/>
            </p:cNvPicPr>
            <p:nvPr/>
          </p:nvPicPr>
          <p:blipFill>
            <a:blip r:embed="rId2" cstate="print"/>
            <a:srcRect/>
            <a:stretch>
              <a:fillRect/>
            </a:stretch>
          </p:blipFill>
          <p:spPr bwMode="auto">
            <a:xfrm>
              <a:off x="0" y="-1"/>
              <a:ext cx="1981200" cy="1041573"/>
            </a:xfrm>
            <a:prstGeom prst="rect">
              <a:avLst/>
            </a:prstGeom>
            <a:noFill/>
            <a:ln w="9525">
              <a:noFill/>
              <a:miter lim="800000"/>
              <a:headEnd/>
              <a:tailEnd/>
            </a:ln>
          </p:spPr>
        </p:pic>
      </p:grpSp>
      <p:sp>
        <p:nvSpPr>
          <p:cNvPr id="6" name="TextBox 9"/>
          <p:cNvSpPr txBox="1">
            <a:spLocks noChangeArrowheads="1"/>
          </p:cNvSpPr>
          <p:nvPr/>
        </p:nvSpPr>
        <p:spPr bwMode="auto">
          <a:xfrm>
            <a:off x="2143125" y="285751"/>
            <a:ext cx="6715125" cy="579002"/>
          </a:xfrm>
          <a:prstGeom prst="rect">
            <a:avLst/>
          </a:prstGeom>
          <a:noFill/>
          <a:ln w="9525">
            <a:noFill/>
            <a:miter lim="800000"/>
            <a:headEnd/>
            <a:tailEnd/>
          </a:ln>
        </p:spPr>
        <p:txBody>
          <a:bodyPr lIns="85719" tIns="42861" rIns="85719" bIns="42861">
            <a:spAutoFit/>
          </a:bodyPr>
          <a:lstStyle/>
          <a:p>
            <a:pPr>
              <a:defRPr/>
            </a:pPr>
            <a:r>
              <a:rPr lang="en-US" sz="3200" dirty="0">
                <a:solidFill>
                  <a:srgbClr val="0000CC"/>
                </a:solidFill>
                <a:effectLst>
                  <a:outerShdw blurRad="38100" dist="38100" dir="2700000" algn="tl">
                    <a:srgbClr val="000000">
                      <a:alpha val="43137"/>
                    </a:srgbClr>
                  </a:outerShdw>
                </a:effectLst>
                <a:latin typeface="Calibri" pitchFamily="34" charset="0"/>
              </a:rPr>
              <a:t>GLBRC scale up </a:t>
            </a:r>
            <a:r>
              <a:rPr lang="en-US" sz="3200" dirty="0" smtClean="0">
                <a:solidFill>
                  <a:srgbClr val="0000CC"/>
                </a:solidFill>
                <a:effectLst>
                  <a:outerShdw blurRad="38100" dist="38100" dir="2700000" algn="tl">
                    <a:srgbClr val="000000">
                      <a:alpha val="43137"/>
                    </a:srgbClr>
                  </a:outerShdw>
                </a:effectLst>
                <a:latin typeface="Calibri" pitchFamily="34" charset="0"/>
              </a:rPr>
              <a:t>fields</a:t>
            </a:r>
            <a:r>
              <a:rPr lang="en-US" sz="3200" dirty="0">
                <a:solidFill>
                  <a:srgbClr val="0000CC"/>
                </a:solidFill>
                <a:effectLst>
                  <a:outerShdw blurRad="38100" dist="38100" dir="2700000" algn="tl">
                    <a:srgbClr val="000000">
                      <a:alpha val="43137"/>
                    </a:srgbClr>
                  </a:outerShdw>
                </a:effectLst>
                <a:latin typeface="Calibri" pitchFamily="34" charset="0"/>
              </a:rPr>
              <a:t>: </a:t>
            </a:r>
            <a:r>
              <a:rPr lang="en-US" sz="3200" dirty="0" smtClean="0">
                <a:solidFill>
                  <a:srgbClr val="0000CC"/>
                </a:solidFill>
                <a:effectLst>
                  <a:outerShdw blurRad="38100" dist="38100" dir="2700000" algn="tl">
                    <a:srgbClr val="000000">
                      <a:alpha val="43137"/>
                    </a:srgbClr>
                  </a:outerShdw>
                </a:effectLst>
                <a:latin typeface="Calibri" pitchFamily="34" charset="0"/>
              </a:rPr>
              <a:t>sustainability</a:t>
            </a:r>
            <a:endParaRPr lang="en-US" sz="3200" dirty="0">
              <a:solidFill>
                <a:srgbClr val="0000CC"/>
              </a:solidFill>
              <a:effectLst>
                <a:outerShdw blurRad="38100" dist="38100" dir="2700000" algn="tl">
                  <a:srgbClr val="000000">
                    <a:alpha val="43137"/>
                  </a:srgbClr>
                </a:outerShdw>
              </a:effectLst>
              <a:latin typeface="Calibri" pitchFamily="34" charset="0"/>
            </a:endParaRPr>
          </a:p>
        </p:txBody>
      </p:sp>
      <p:sp>
        <p:nvSpPr>
          <p:cNvPr id="12349" name="TextBox 9"/>
          <p:cNvSpPr txBox="1">
            <a:spLocks noChangeArrowheads="1"/>
          </p:cNvSpPr>
          <p:nvPr/>
        </p:nvSpPr>
        <p:spPr bwMode="auto">
          <a:xfrm>
            <a:off x="3071813" y="1571625"/>
            <a:ext cx="818555" cy="255840"/>
          </a:xfrm>
          <a:prstGeom prst="rect">
            <a:avLst/>
          </a:prstGeom>
          <a:noFill/>
          <a:ln w="9525">
            <a:noFill/>
            <a:miter lim="800000"/>
            <a:headEnd/>
            <a:tailEnd/>
          </a:ln>
        </p:spPr>
        <p:txBody>
          <a:bodyPr lIns="85725" tIns="42863" rIns="85725" bIns="42863">
            <a:spAutoFit/>
          </a:bodyPr>
          <a:lstStyle/>
          <a:p>
            <a:r>
              <a:rPr lang="en-US" sz="1100" dirty="0">
                <a:solidFill>
                  <a:schemeClr val="bg1"/>
                </a:solidFill>
              </a:rPr>
              <a:t>site 1</a:t>
            </a:r>
          </a:p>
        </p:txBody>
      </p:sp>
      <p:sp>
        <p:nvSpPr>
          <p:cNvPr id="12350" name="TextBox 10"/>
          <p:cNvSpPr txBox="1">
            <a:spLocks noChangeArrowheads="1"/>
          </p:cNvSpPr>
          <p:nvPr/>
        </p:nvSpPr>
        <p:spPr bwMode="auto">
          <a:xfrm>
            <a:off x="3214688" y="2000250"/>
            <a:ext cx="818555" cy="255840"/>
          </a:xfrm>
          <a:prstGeom prst="rect">
            <a:avLst/>
          </a:prstGeom>
          <a:noFill/>
          <a:ln w="9525">
            <a:noFill/>
            <a:miter lim="800000"/>
            <a:headEnd/>
            <a:tailEnd/>
          </a:ln>
        </p:spPr>
        <p:txBody>
          <a:bodyPr lIns="85725" tIns="42863" rIns="85725" bIns="42863">
            <a:spAutoFit/>
          </a:bodyPr>
          <a:lstStyle/>
          <a:p>
            <a:r>
              <a:rPr lang="en-US" sz="1100" dirty="0">
                <a:solidFill>
                  <a:schemeClr val="bg1"/>
                </a:solidFill>
              </a:rPr>
              <a:t>site 2</a:t>
            </a:r>
          </a:p>
        </p:txBody>
      </p:sp>
      <p:sp>
        <p:nvSpPr>
          <p:cNvPr id="12351" name="TextBox 11"/>
          <p:cNvSpPr txBox="1">
            <a:spLocks noChangeArrowheads="1"/>
          </p:cNvSpPr>
          <p:nvPr/>
        </p:nvSpPr>
        <p:spPr bwMode="auto">
          <a:xfrm>
            <a:off x="714375" y="2357438"/>
            <a:ext cx="818555" cy="255840"/>
          </a:xfrm>
          <a:prstGeom prst="rect">
            <a:avLst/>
          </a:prstGeom>
          <a:noFill/>
          <a:ln w="9525">
            <a:noFill/>
            <a:miter lim="800000"/>
            <a:headEnd/>
            <a:tailEnd/>
          </a:ln>
        </p:spPr>
        <p:txBody>
          <a:bodyPr lIns="85725" tIns="42863" rIns="85725" bIns="42863">
            <a:spAutoFit/>
          </a:bodyPr>
          <a:lstStyle/>
          <a:p>
            <a:r>
              <a:rPr lang="en-US" sz="1100" dirty="0">
                <a:solidFill>
                  <a:schemeClr val="bg1"/>
                </a:solidFill>
              </a:rPr>
              <a:t>Ref</a:t>
            </a:r>
          </a:p>
        </p:txBody>
      </p:sp>
      <p:sp>
        <p:nvSpPr>
          <p:cNvPr id="12352" name="TextBox 12"/>
          <p:cNvSpPr txBox="1">
            <a:spLocks noChangeArrowheads="1"/>
          </p:cNvSpPr>
          <p:nvPr/>
        </p:nvSpPr>
        <p:spPr bwMode="auto">
          <a:xfrm>
            <a:off x="785813" y="3000375"/>
            <a:ext cx="818555" cy="258961"/>
          </a:xfrm>
          <a:prstGeom prst="rect">
            <a:avLst/>
          </a:prstGeom>
          <a:noFill/>
          <a:ln w="9525">
            <a:noFill/>
            <a:miter lim="800000"/>
            <a:headEnd/>
            <a:tailEnd/>
          </a:ln>
        </p:spPr>
        <p:txBody>
          <a:bodyPr lIns="85725" tIns="42863" rIns="85725" bIns="42863">
            <a:spAutoFit/>
          </a:bodyPr>
          <a:lstStyle/>
          <a:p>
            <a:r>
              <a:rPr lang="en-US" sz="1100" dirty="0">
                <a:solidFill>
                  <a:schemeClr val="bg1"/>
                </a:solidFill>
              </a:rPr>
              <a:t>Site 3</a:t>
            </a:r>
          </a:p>
        </p:txBody>
      </p:sp>
      <p:sp>
        <p:nvSpPr>
          <p:cNvPr id="12353" name="TextBox 13"/>
          <p:cNvSpPr txBox="1">
            <a:spLocks noChangeArrowheads="1"/>
          </p:cNvSpPr>
          <p:nvPr/>
        </p:nvSpPr>
        <p:spPr bwMode="auto">
          <a:xfrm>
            <a:off x="2120802" y="4074914"/>
            <a:ext cx="818555" cy="255840"/>
          </a:xfrm>
          <a:prstGeom prst="rect">
            <a:avLst/>
          </a:prstGeom>
          <a:noFill/>
          <a:ln w="9525">
            <a:noFill/>
            <a:miter lim="800000"/>
            <a:headEnd/>
            <a:tailEnd/>
          </a:ln>
        </p:spPr>
        <p:txBody>
          <a:bodyPr lIns="85725" tIns="42863" rIns="85725" bIns="42863">
            <a:spAutoFit/>
          </a:bodyPr>
          <a:lstStyle/>
          <a:p>
            <a:r>
              <a:rPr lang="en-US" sz="1100" dirty="0">
                <a:solidFill>
                  <a:schemeClr val="bg1"/>
                </a:solidFill>
              </a:rPr>
              <a:t>Site 4</a:t>
            </a:r>
          </a:p>
        </p:txBody>
      </p:sp>
      <p:sp>
        <p:nvSpPr>
          <p:cNvPr id="12354" name="TextBox 14"/>
          <p:cNvSpPr txBox="1">
            <a:spLocks noChangeArrowheads="1"/>
          </p:cNvSpPr>
          <p:nvPr/>
        </p:nvSpPr>
        <p:spPr bwMode="auto">
          <a:xfrm>
            <a:off x="1571625" y="5143500"/>
            <a:ext cx="818555" cy="255840"/>
          </a:xfrm>
          <a:prstGeom prst="rect">
            <a:avLst/>
          </a:prstGeom>
          <a:noFill/>
          <a:ln w="9525">
            <a:noFill/>
            <a:miter lim="800000"/>
            <a:headEnd/>
            <a:tailEnd/>
          </a:ln>
        </p:spPr>
        <p:txBody>
          <a:bodyPr lIns="85725" tIns="42863" rIns="85725" bIns="42863">
            <a:spAutoFit/>
          </a:bodyPr>
          <a:lstStyle/>
          <a:p>
            <a:r>
              <a:rPr lang="en-US" sz="1100" dirty="0">
                <a:solidFill>
                  <a:schemeClr val="bg1"/>
                </a:solidFill>
              </a:rPr>
              <a:t>Site  5</a:t>
            </a:r>
          </a:p>
        </p:txBody>
      </p:sp>
      <p:sp>
        <p:nvSpPr>
          <p:cNvPr id="12355" name="TextBox 15"/>
          <p:cNvSpPr txBox="1">
            <a:spLocks noChangeArrowheads="1"/>
          </p:cNvSpPr>
          <p:nvPr/>
        </p:nvSpPr>
        <p:spPr bwMode="auto">
          <a:xfrm>
            <a:off x="1553766" y="5781973"/>
            <a:ext cx="818555" cy="255840"/>
          </a:xfrm>
          <a:prstGeom prst="rect">
            <a:avLst/>
          </a:prstGeom>
          <a:noFill/>
          <a:ln w="9525">
            <a:noFill/>
            <a:miter lim="800000"/>
            <a:headEnd/>
            <a:tailEnd/>
          </a:ln>
        </p:spPr>
        <p:txBody>
          <a:bodyPr lIns="85725" tIns="42863" rIns="85725" bIns="42863">
            <a:spAutoFit/>
          </a:bodyPr>
          <a:lstStyle/>
          <a:p>
            <a:r>
              <a:rPr lang="en-US" sz="1100" dirty="0">
                <a:solidFill>
                  <a:schemeClr val="bg1"/>
                </a:solidFill>
              </a:rPr>
              <a:t>Site  6</a:t>
            </a:r>
          </a:p>
        </p:txBody>
      </p:sp>
      <p:pic>
        <p:nvPicPr>
          <p:cNvPr id="16" name="Picture 2"/>
          <p:cNvPicPr>
            <a:picLocks noChangeAspect="1" noChangeArrowheads="1"/>
          </p:cNvPicPr>
          <p:nvPr/>
        </p:nvPicPr>
        <p:blipFill>
          <a:blip r:embed="rId3" cstate="print"/>
          <a:srcRect/>
          <a:stretch>
            <a:fillRect/>
          </a:stretch>
        </p:blipFill>
        <p:spPr bwMode="auto">
          <a:xfrm>
            <a:off x="533400" y="1905000"/>
            <a:ext cx="3810000" cy="3810000"/>
          </a:xfrm>
          <a:prstGeom prst="rect">
            <a:avLst/>
          </a:prstGeom>
          <a:noFill/>
          <a:ln w="9525">
            <a:noFill/>
            <a:miter lim="800000"/>
            <a:headEnd/>
            <a:tailEnd/>
          </a:ln>
          <a:effectLst/>
        </p:spPr>
      </p:pic>
      <p:sp>
        <p:nvSpPr>
          <p:cNvPr id="20" name="TextBox 19"/>
          <p:cNvSpPr txBox="1"/>
          <p:nvPr/>
        </p:nvSpPr>
        <p:spPr>
          <a:xfrm>
            <a:off x="228600" y="1143000"/>
            <a:ext cx="7640874"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Calibri" pitchFamily="34" charset="0"/>
                <a:cs typeface="Calibri" pitchFamily="34" charset="0"/>
              </a:rPr>
              <a:t>A new conceptual model on multiple resource use (MRU) as</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17" name="Picture 16" descr="IMG_7633.JPG"/>
          <p:cNvPicPr>
            <a:picLocks noChangeAspect="1"/>
          </p:cNvPicPr>
          <p:nvPr/>
        </p:nvPicPr>
        <p:blipFill>
          <a:blip r:embed="rId4" cstate="print"/>
          <a:stretch>
            <a:fillRect/>
          </a:stretch>
        </p:blipFill>
        <p:spPr>
          <a:xfrm>
            <a:off x="4572000" y="3810000"/>
            <a:ext cx="4572000" cy="3048000"/>
          </a:xfrm>
          <a:prstGeom prst="rect">
            <a:avLst/>
          </a:prstGeom>
        </p:spPr>
      </p:pic>
    </p:spTree>
    <p:extLst>
      <p:ext uri="{BB962C8B-B14F-4D97-AF65-F5344CB8AC3E}">
        <p14:creationId xmlns:p14="http://schemas.microsoft.com/office/powerpoint/2010/main" val="358156243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810000"/>
            <a:ext cx="8763000" cy="2677656"/>
          </a:xfrm>
          <a:prstGeom prst="rect">
            <a:avLst/>
          </a:prstGeom>
          <a:noFill/>
        </p:spPr>
        <p:txBody>
          <a:bodyPr wrap="square" rtlCol="0">
            <a:spAutoFit/>
          </a:bodyPr>
          <a:lstStyle/>
          <a:p>
            <a:r>
              <a:rPr lang="en-US" dirty="0" smtClean="0">
                <a:solidFill>
                  <a:srgbClr val="0000FF"/>
                </a:solidFill>
                <a:latin typeface="Calibri" pitchFamily="34" charset="0"/>
                <a:cs typeface="Calibri" pitchFamily="34" charset="0"/>
              </a:rPr>
              <a:t>Carbon debt of a CRP grassland converted to bioenergy production. </a:t>
            </a:r>
            <a:r>
              <a:rPr lang="en-US" dirty="0" smtClean="0">
                <a:latin typeface="Calibri" pitchFamily="34" charset="0"/>
                <a:cs typeface="Calibri" pitchFamily="34" charset="0"/>
              </a:rPr>
              <a:t>76 yr would be required to repay a debt of 106±1 Mg CO</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e ha</a:t>
            </a:r>
            <a:r>
              <a:rPr lang="en-US" baseline="30000" dirty="0" smtClean="0">
                <a:latin typeface="Calibri" pitchFamily="34" charset="0"/>
                <a:cs typeface="Calibri" pitchFamily="34" charset="0"/>
              </a:rPr>
              <a:t>-1</a:t>
            </a:r>
            <a:r>
              <a:rPr lang="en-US" dirty="0" smtClean="0">
                <a:latin typeface="Calibri" pitchFamily="34" charset="0"/>
                <a:cs typeface="Calibri" pitchFamily="34" charset="0"/>
              </a:rPr>
              <a:t> were the subsequent system continuous corn under permanent no-till. If tilled, repayment would require ~172 yr because of additional soil carbon loss that balloons total debt to 259±55 Mg CO</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e ha</a:t>
            </a:r>
            <a:r>
              <a:rPr lang="en-US" baseline="30000" dirty="0" smtClean="0">
                <a:latin typeface="Calibri" pitchFamily="34" charset="0"/>
                <a:cs typeface="Calibri" pitchFamily="34" charset="0"/>
              </a:rPr>
              <a:t>-1</a:t>
            </a:r>
            <a:r>
              <a:rPr lang="en-US" dirty="0" smtClean="0">
                <a:latin typeface="Calibri" pitchFamily="34" charset="0"/>
                <a:cs typeface="Calibri" pitchFamily="34" charset="0"/>
              </a:rPr>
              <a:t>. Were the subsequent system corn-soybean, repayment would require 88 (permanent no-till) or 196 (tilled) yr. </a:t>
            </a:r>
          </a:p>
        </p:txBody>
      </p:sp>
      <p:sp>
        <p:nvSpPr>
          <p:cNvPr id="2252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6" name="Group 1"/>
          <p:cNvGrpSpPr>
            <a:grpSpLocks/>
          </p:cNvGrpSpPr>
          <p:nvPr/>
        </p:nvGrpSpPr>
        <p:grpSpPr bwMode="auto">
          <a:xfrm>
            <a:off x="0" y="0"/>
            <a:ext cx="9144000" cy="1001614"/>
            <a:chOff x="0" y="-1"/>
            <a:chExt cx="9753600" cy="1068389"/>
          </a:xfrm>
        </p:grpSpPr>
        <p:cxnSp>
          <p:nvCxnSpPr>
            <p:cNvPr id="7" name="Straight Connector 6"/>
            <p:cNvCxnSpPr/>
            <p:nvPr/>
          </p:nvCxnSpPr>
          <p:spPr>
            <a:xfrm>
              <a:off x="0" y="1066800"/>
              <a:ext cx="9753600" cy="1588"/>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3" descr="GLBRC new logo PNG.png"/>
            <p:cNvPicPr>
              <a:picLocks noChangeAspect="1"/>
            </p:cNvPicPr>
            <p:nvPr/>
          </p:nvPicPr>
          <p:blipFill>
            <a:blip r:embed="rId3" cstate="print"/>
            <a:srcRect/>
            <a:stretch>
              <a:fillRect/>
            </a:stretch>
          </p:blipFill>
          <p:spPr bwMode="auto">
            <a:xfrm>
              <a:off x="0" y="-1"/>
              <a:ext cx="1981200" cy="1041573"/>
            </a:xfrm>
            <a:prstGeom prst="rect">
              <a:avLst/>
            </a:prstGeom>
            <a:noFill/>
            <a:ln w="9525">
              <a:noFill/>
              <a:miter lim="800000"/>
              <a:headEnd/>
              <a:tailEnd/>
            </a:ln>
          </p:spPr>
        </p:pic>
      </p:grpSp>
      <p:pic>
        <p:nvPicPr>
          <p:cNvPr id="162817" name="Picture 1"/>
          <p:cNvPicPr>
            <a:picLocks noChangeAspect="1" noChangeArrowheads="1"/>
          </p:cNvPicPr>
          <p:nvPr/>
        </p:nvPicPr>
        <p:blipFill>
          <a:blip r:embed="rId4" cstate="print"/>
          <a:srcRect/>
          <a:stretch>
            <a:fillRect/>
          </a:stretch>
        </p:blipFill>
        <p:spPr bwMode="auto">
          <a:xfrm>
            <a:off x="3124200" y="152400"/>
            <a:ext cx="5408212" cy="3352800"/>
          </a:xfrm>
          <a:prstGeom prst="rect">
            <a:avLst/>
          </a:prstGeom>
          <a:noFill/>
          <a:ln w="9525">
            <a:noFill/>
            <a:miter lim="800000"/>
            <a:headEnd/>
            <a:tailEnd/>
          </a:ln>
        </p:spPr>
      </p:pic>
      <p:sp>
        <p:nvSpPr>
          <p:cNvPr id="9" name="TextBox 8"/>
          <p:cNvSpPr txBox="1"/>
          <p:nvPr/>
        </p:nvSpPr>
        <p:spPr>
          <a:xfrm>
            <a:off x="6390297" y="6488668"/>
            <a:ext cx="2753703" cy="369332"/>
          </a:xfrm>
          <a:prstGeom prst="rect">
            <a:avLst/>
          </a:prstGeom>
          <a:noFill/>
        </p:spPr>
        <p:txBody>
          <a:bodyPr wrap="none" rtlCol="0">
            <a:spAutoFit/>
          </a:bodyPr>
          <a:lstStyle/>
          <a:p>
            <a:r>
              <a:rPr lang="en-US" sz="1800" dirty="0" smtClean="0">
                <a:cs typeface="Times New Roman" pitchFamily="18" charset="0"/>
              </a:rPr>
              <a:t>(Gelfant et al. 2011. PNAS)</a:t>
            </a:r>
            <a:endParaRPr lang="en-US" sz="1800" dirty="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ChangeAspect="1" noChangeArrowheads="1"/>
          </p:cNvPicPr>
          <p:nvPr/>
        </p:nvPicPr>
        <p:blipFill>
          <a:blip r:embed="rId2" cstate="print"/>
          <a:srcRect/>
          <a:stretch>
            <a:fillRect/>
          </a:stretch>
        </p:blipFill>
        <p:spPr bwMode="auto">
          <a:xfrm>
            <a:off x="0" y="-19050"/>
            <a:ext cx="8321675" cy="6896100"/>
          </a:xfrm>
          <a:prstGeom prst="rect">
            <a:avLst/>
          </a:prstGeom>
          <a:noFill/>
          <a:ln w="9525">
            <a:noFill/>
            <a:miter lim="800000"/>
            <a:headEnd/>
            <a:tailEnd/>
          </a:ln>
        </p:spPr>
      </p:pic>
      <p:sp>
        <p:nvSpPr>
          <p:cNvPr id="5125" name="Text Box 5"/>
          <p:cNvSpPr txBox="1">
            <a:spLocks noChangeArrowheads="1"/>
          </p:cNvSpPr>
          <p:nvPr/>
        </p:nvSpPr>
        <p:spPr bwMode="auto">
          <a:xfrm>
            <a:off x="457200" y="762000"/>
            <a:ext cx="4800600" cy="1662113"/>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200" dirty="0">
                <a:effectLst>
                  <a:outerShdw blurRad="38100" dist="38100" dir="2700000" algn="tl">
                    <a:srgbClr val="000000">
                      <a:alpha val="43137"/>
                    </a:srgbClr>
                  </a:outerShdw>
                </a:effectLst>
                <a:latin typeface="Calibri" pitchFamily="34" charset="0"/>
                <a:ea typeface="+mn-ea"/>
              </a:rPr>
              <a:t>The Coupling Effects</a:t>
            </a:r>
          </a:p>
          <a:p>
            <a:pPr algn="ctr" fontAlgn="auto">
              <a:spcBef>
                <a:spcPct val="50000"/>
              </a:spcBef>
              <a:spcAft>
                <a:spcPts val="0"/>
              </a:spcAft>
              <a:defRPr/>
            </a:pPr>
            <a:r>
              <a:rPr lang="en-US" sz="2800" dirty="0">
                <a:effectLst>
                  <a:outerShdw blurRad="38100" dist="38100" dir="2700000" algn="tl">
                    <a:srgbClr val="000000">
                      <a:alpha val="43137"/>
                    </a:srgbClr>
                  </a:outerShdw>
                </a:effectLst>
                <a:latin typeface="Calibri" pitchFamily="34" charset="0"/>
                <a:ea typeface="+mn-ea"/>
              </a:rPr>
              <a:t>Land Use Change and Hotspots in Inner Mongolia</a:t>
            </a:r>
          </a:p>
        </p:txBody>
      </p:sp>
      <p:pic>
        <p:nvPicPr>
          <p:cNvPr id="32772" name="Picture 6"/>
          <p:cNvPicPr>
            <a:picLocks noChangeAspect="1" noChangeArrowheads="1"/>
          </p:cNvPicPr>
          <p:nvPr/>
        </p:nvPicPr>
        <p:blipFill>
          <a:blip r:embed="rId3" cstate="print"/>
          <a:srcRect/>
          <a:stretch>
            <a:fillRect/>
          </a:stretch>
        </p:blipFill>
        <p:spPr bwMode="auto">
          <a:xfrm>
            <a:off x="4648200" y="6248400"/>
            <a:ext cx="2085975" cy="285750"/>
          </a:xfrm>
          <a:prstGeom prst="rect">
            <a:avLst/>
          </a:prstGeom>
          <a:noFill/>
          <a:ln w="9525">
            <a:noFill/>
            <a:miter lim="800000"/>
            <a:headEnd/>
            <a:tailEnd/>
          </a:ln>
        </p:spPr>
      </p:pic>
      <p:grpSp>
        <p:nvGrpSpPr>
          <p:cNvPr id="2" name="Group 8"/>
          <p:cNvGrpSpPr>
            <a:grpSpLocks/>
          </p:cNvGrpSpPr>
          <p:nvPr/>
        </p:nvGrpSpPr>
        <p:grpSpPr bwMode="auto">
          <a:xfrm>
            <a:off x="8534400" y="609600"/>
            <a:ext cx="350838" cy="838200"/>
            <a:chOff x="8534400" y="609600"/>
            <a:chExt cx="351378" cy="838200"/>
          </a:xfrm>
        </p:grpSpPr>
        <p:sp>
          <p:nvSpPr>
            <p:cNvPr id="10" name="Down Arrow 9"/>
            <p:cNvSpPr/>
            <p:nvPr/>
          </p:nvSpPr>
          <p:spPr>
            <a:xfrm flipV="1">
              <a:off x="8534400" y="990600"/>
              <a:ext cx="305269" cy="45720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dirty="0">
                <a:solidFill>
                  <a:srgbClr val="FFFFFF"/>
                </a:solidFill>
              </a:endParaRPr>
            </a:p>
          </p:txBody>
        </p:sp>
        <p:sp>
          <p:nvSpPr>
            <p:cNvPr id="32785" name="TextBox 10"/>
            <p:cNvSpPr txBox="1">
              <a:spLocks noChangeArrowheads="1"/>
            </p:cNvSpPr>
            <p:nvPr/>
          </p:nvSpPr>
          <p:spPr bwMode="auto">
            <a:xfrm>
              <a:off x="8534400" y="609600"/>
              <a:ext cx="351378" cy="369332"/>
            </a:xfrm>
            <a:prstGeom prst="rect">
              <a:avLst/>
            </a:prstGeom>
            <a:noFill/>
            <a:ln w="9525">
              <a:noFill/>
              <a:miter lim="800000"/>
              <a:headEnd/>
              <a:tailEnd/>
            </a:ln>
          </p:spPr>
          <p:txBody>
            <a:bodyPr wrap="none">
              <a:spAutoFit/>
            </a:bodyPr>
            <a:lstStyle/>
            <a:p>
              <a:r>
                <a:rPr lang="en-US" altLang="zh-CN" dirty="0">
                  <a:latin typeface="Calibri" pitchFamily="34" charset="0"/>
                </a:rPr>
                <a:t>N</a:t>
              </a:r>
            </a:p>
          </p:txBody>
        </p:sp>
      </p:grpSp>
      <p:sp>
        <p:nvSpPr>
          <p:cNvPr id="12" name="Oval 11"/>
          <p:cNvSpPr/>
          <p:nvPr/>
        </p:nvSpPr>
        <p:spPr>
          <a:xfrm>
            <a:off x="4267200" y="4343400"/>
            <a:ext cx="381000" cy="381000"/>
          </a:xfrm>
          <a:prstGeom prst="ellipse">
            <a:avLst/>
          </a:prstGeom>
          <a:solidFill>
            <a:srgbClr val="FF0000">
              <a:alpha val="36000"/>
            </a:srgbClr>
          </a:solidFill>
          <a:ln>
            <a:noFil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chemeClr val="tx1"/>
                </a:solidFill>
              </a:rPr>
              <a:t>2</a:t>
            </a:r>
          </a:p>
        </p:txBody>
      </p:sp>
      <p:sp>
        <p:nvSpPr>
          <p:cNvPr id="13" name="Oval 12"/>
          <p:cNvSpPr/>
          <p:nvPr/>
        </p:nvSpPr>
        <p:spPr>
          <a:xfrm>
            <a:off x="5562600" y="3733800"/>
            <a:ext cx="381000" cy="381000"/>
          </a:xfrm>
          <a:prstGeom prst="ellipse">
            <a:avLst/>
          </a:prstGeom>
          <a:solidFill>
            <a:srgbClr val="FF0000">
              <a:alpha val="36000"/>
            </a:srgbClr>
          </a:solidFill>
          <a:ln>
            <a:noFil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chemeClr val="tx1"/>
                </a:solidFill>
              </a:rPr>
              <a:t>3</a:t>
            </a:r>
          </a:p>
        </p:txBody>
      </p:sp>
      <p:sp>
        <p:nvSpPr>
          <p:cNvPr id="14" name="Oval 13"/>
          <p:cNvSpPr/>
          <p:nvPr/>
        </p:nvSpPr>
        <p:spPr>
          <a:xfrm>
            <a:off x="3810000" y="5562600"/>
            <a:ext cx="381000" cy="381000"/>
          </a:xfrm>
          <a:prstGeom prst="ellipse">
            <a:avLst/>
          </a:prstGeom>
          <a:solidFill>
            <a:srgbClr val="FF0000">
              <a:alpha val="36000"/>
            </a:srgbClr>
          </a:solidFill>
          <a:ln>
            <a:noFil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chemeClr val="tx1"/>
                </a:solidFill>
              </a:rPr>
              <a:t>1</a:t>
            </a:r>
          </a:p>
        </p:txBody>
      </p:sp>
      <p:pic>
        <p:nvPicPr>
          <p:cNvPr id="32783" name="Picture 5" descr="logo"/>
          <p:cNvPicPr>
            <a:picLocks noChangeAspect="1" noChangeArrowheads="1"/>
          </p:cNvPicPr>
          <p:nvPr/>
        </p:nvPicPr>
        <p:blipFill>
          <a:blip r:embed="rId4" cstate="print"/>
          <a:srcRect/>
          <a:stretch>
            <a:fillRect/>
          </a:stretch>
        </p:blipFill>
        <p:spPr bwMode="auto">
          <a:xfrm>
            <a:off x="8077200" y="0"/>
            <a:ext cx="1066800" cy="762000"/>
          </a:xfrm>
          <a:prstGeom prst="rect">
            <a:avLst/>
          </a:prstGeom>
          <a:noFill/>
          <a:ln w="9525">
            <a:noFill/>
            <a:miter lim="800000"/>
            <a:headEnd/>
            <a:tailEnd/>
          </a:ln>
        </p:spPr>
      </p:pic>
      <p:sp>
        <p:nvSpPr>
          <p:cNvPr id="15" name="TextBox 14"/>
          <p:cNvSpPr txBox="1"/>
          <p:nvPr/>
        </p:nvSpPr>
        <p:spPr>
          <a:xfrm>
            <a:off x="7620000" y="6324600"/>
            <a:ext cx="1300356" cy="369332"/>
          </a:xfrm>
          <a:prstGeom prst="rect">
            <a:avLst/>
          </a:prstGeom>
          <a:noFill/>
        </p:spPr>
        <p:txBody>
          <a:bodyPr wrap="none" rtlCol="0">
            <a:spAutoFit/>
          </a:bodyPr>
          <a:lstStyle/>
          <a:p>
            <a:r>
              <a:rPr lang="en-US" i="1" dirty="0" smtClean="0"/>
              <a:t>Chen </a:t>
            </a:r>
            <a:r>
              <a:rPr lang="en-US" dirty="0" smtClean="0"/>
              <a:t>et al.</a:t>
            </a:r>
            <a:endParaRPr lang="en-US" dirty="0"/>
          </a:p>
        </p:txBody>
      </p:sp>
      <p:sp>
        <p:nvSpPr>
          <p:cNvPr id="16" name="Oval 15"/>
          <p:cNvSpPr/>
          <p:nvPr/>
        </p:nvSpPr>
        <p:spPr>
          <a:xfrm>
            <a:off x="197618" y="18422"/>
            <a:ext cx="1905000" cy="533400"/>
          </a:xfrm>
          <a:prstGeom prst="ellipse">
            <a:avLst/>
          </a:prstGeom>
          <a:solidFill>
            <a:srgbClr val="FFFFC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FF"/>
                </a:solidFill>
                <a:effectLst>
                  <a:outerShdw blurRad="38100" dist="38100" dir="2700000" algn="tl">
                    <a:srgbClr val="000000">
                      <a:alpha val="43137"/>
                    </a:srgbClr>
                  </a:outerShdw>
                </a:effectLst>
                <a:latin typeface="Calibri" pitchFamily="34" charset="0"/>
                <a:cs typeface="Calibri" pitchFamily="34" charset="0"/>
              </a:rPr>
              <a:t>Example 2</a:t>
            </a:r>
            <a:endParaRPr lang="en-US" sz="2000" dirty="0">
              <a:solidFill>
                <a:srgbClr val="0000FF"/>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9144000" cy="10588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1905000"/>
            <a:ext cx="685800" cy="685800"/>
          </a:xfrm>
          <a:prstGeom prst="ellipse">
            <a:avLst/>
          </a:prstGeom>
          <a:solidFill>
            <a:srgbClr val="FFFF99"/>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dirty="0">
              <a:solidFill>
                <a:srgbClr val="FFFFFF"/>
              </a:solidFill>
            </a:endParaRPr>
          </a:p>
        </p:txBody>
      </p:sp>
      <p:sp>
        <p:nvSpPr>
          <p:cNvPr id="10" name="Oval 9"/>
          <p:cNvSpPr/>
          <p:nvPr/>
        </p:nvSpPr>
        <p:spPr>
          <a:xfrm>
            <a:off x="6781800" y="4724400"/>
            <a:ext cx="685800" cy="685800"/>
          </a:xfrm>
          <a:prstGeom prst="ellipse">
            <a:avLst/>
          </a:prstGeom>
          <a:solidFill>
            <a:srgbClr val="FFFF99"/>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dirty="0">
              <a:solidFill>
                <a:srgbClr val="FFFFFF"/>
              </a:solidFill>
            </a:endParaRPr>
          </a:p>
        </p:txBody>
      </p:sp>
      <p:pic>
        <p:nvPicPr>
          <p:cNvPr id="33800" name="Picture 5" descr="logo"/>
          <p:cNvPicPr>
            <a:picLocks noChangeAspect="1" noChangeArrowheads="1"/>
          </p:cNvPicPr>
          <p:nvPr/>
        </p:nvPicPr>
        <p:blipFill>
          <a:blip r:embed="rId2" cstate="print"/>
          <a:srcRect/>
          <a:stretch>
            <a:fillRect/>
          </a:stretch>
        </p:blipFill>
        <p:spPr bwMode="auto">
          <a:xfrm>
            <a:off x="7661593" y="0"/>
            <a:ext cx="1482407" cy="1058862"/>
          </a:xfrm>
          <a:prstGeom prst="rect">
            <a:avLst/>
          </a:prstGeom>
          <a:noFill/>
          <a:ln w="9525">
            <a:noFill/>
            <a:miter lim="800000"/>
            <a:headEnd/>
            <a:tailEnd/>
          </a:ln>
        </p:spPr>
      </p:pic>
      <p:sp>
        <p:nvSpPr>
          <p:cNvPr id="3" name="TextBox 2"/>
          <p:cNvSpPr txBox="1"/>
          <p:nvPr/>
        </p:nvSpPr>
        <p:spPr>
          <a:xfrm>
            <a:off x="346393" y="114299"/>
            <a:ext cx="7315200" cy="830263"/>
          </a:xfrm>
          <a:prstGeom prst="rect">
            <a:avLst/>
          </a:prstGeom>
          <a:noFill/>
        </p:spPr>
        <p:txBody>
          <a:bodyPr>
            <a:spAutoFit/>
          </a:bodyPr>
          <a:lstStyle/>
          <a:p>
            <a:pPr algn="ctr" fontAlgn="auto">
              <a:spcBef>
                <a:spcPts val="0"/>
              </a:spcBef>
              <a:spcAft>
                <a:spcPts val="0"/>
              </a:spcAft>
              <a:defRPr/>
            </a:pPr>
            <a:r>
              <a:rPr lang="en-US" sz="2400" dirty="0">
                <a:solidFill>
                  <a:srgbClr val="0000FF"/>
                </a:solidFill>
                <a:effectLst>
                  <a:outerShdw blurRad="38100" dist="38100" dir="2700000" algn="tl">
                    <a:srgbClr val="000000">
                      <a:alpha val="43137"/>
                    </a:srgbClr>
                  </a:outerShdw>
                </a:effectLst>
                <a:latin typeface="Calibri" pitchFamily="34" charset="0"/>
              </a:rPr>
              <a:t>Repeated ANOVA tests:  Coupled Effects of Climate and Landuse on GPP &amp; ET</a:t>
            </a:r>
          </a:p>
        </p:txBody>
      </p:sp>
      <p:graphicFrame>
        <p:nvGraphicFramePr>
          <p:cNvPr id="4" name="Table 3"/>
          <p:cNvGraphicFramePr>
            <a:graphicFrameLocks noGrp="1"/>
          </p:cNvGraphicFramePr>
          <p:nvPr/>
        </p:nvGraphicFramePr>
        <p:xfrm>
          <a:off x="2133600" y="1752600"/>
          <a:ext cx="5181600" cy="1571625"/>
        </p:xfrm>
        <a:graphic>
          <a:graphicData uri="http://schemas.openxmlformats.org/drawingml/2006/table">
            <a:tbl>
              <a:tblPr/>
              <a:tblGrid>
                <a:gridCol w="1731963"/>
                <a:gridCol w="1341437"/>
                <a:gridCol w="1204913"/>
                <a:gridCol w="903287"/>
              </a:tblGrid>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charset="-122"/>
                        </a:rPr>
                        <a:t>SSE</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charset="-122"/>
                        </a:rPr>
                        <a:t>%</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Type</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2.8924</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Arial" charset="0"/>
                          <a:ea typeface="宋体" charset="-122"/>
                        </a:rPr>
                        <a:t>64.3</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0000FF"/>
                          </a:solidFill>
                          <a:effectLst>
                            <a:outerShdw blurRad="38100" dist="38100" dir="2700000" algn="tl">
                              <a:srgbClr val="C0C0C0"/>
                            </a:outerShdw>
                          </a:effectLst>
                          <a:latin typeface="Arial" charset="0"/>
                          <a:ea typeface="宋体" charset="-122"/>
                        </a:rPr>
                        <a:t>2.4</a:t>
                      </a:r>
                    </a:p>
                  </a:txBody>
                  <a:tcPr marL="9525" marR="9525" marT="9525" marB="0" anchor="b" horzOverflow="overflow">
                    <a:lnL>
                      <a:noFill/>
                    </a:lnL>
                    <a:lnR>
                      <a:noFill/>
                    </a:lnR>
                    <a:lnT>
                      <a:noFill/>
                    </a:lnT>
                    <a:lnB>
                      <a:noFill/>
                    </a:lnB>
                    <a:lnTlToBr>
                      <a:noFill/>
                    </a:lnTlToBr>
                    <a:lnBlToTr>
                      <a:noFill/>
                    </a:lnBlToTr>
                    <a:noFill/>
                  </a:tcPr>
                </a:tc>
              </a:tr>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Year</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1.20423</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Arial" charset="0"/>
                          <a:ea typeface="宋体" charset="-122"/>
                        </a:rPr>
                        <a:t>26.8</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Year*type</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0.40085</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Arial" charset="0"/>
                          <a:ea typeface="宋体" charset="-122"/>
                        </a:rPr>
                        <a:t>8.9</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total</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4.49748</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bl>
          </a:graphicData>
        </a:graphic>
      </p:graphicFrame>
      <p:graphicFrame>
        <p:nvGraphicFramePr>
          <p:cNvPr id="6" name="Table 5"/>
          <p:cNvGraphicFramePr>
            <a:graphicFrameLocks noGrp="1"/>
          </p:cNvGraphicFramePr>
          <p:nvPr/>
        </p:nvGraphicFramePr>
        <p:xfrm>
          <a:off x="2133600" y="4572000"/>
          <a:ext cx="5257800" cy="1581150"/>
        </p:xfrm>
        <a:graphic>
          <a:graphicData uri="http://schemas.openxmlformats.org/drawingml/2006/table">
            <a:tbl>
              <a:tblPr/>
              <a:tblGrid>
                <a:gridCol w="1757363"/>
                <a:gridCol w="1360487"/>
                <a:gridCol w="1222375"/>
                <a:gridCol w="917575"/>
              </a:tblGrid>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charset="-122"/>
                        </a:rPr>
                        <a:t>SSE</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charset="-122"/>
                        </a:rPr>
                        <a:t>%</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Type</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11425.4</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Arial" charset="0"/>
                          <a:ea typeface="宋体" charset="-122"/>
                        </a:rPr>
                        <a:t>83.6</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0000FF"/>
                          </a:solidFill>
                          <a:effectLst/>
                          <a:latin typeface="Arial" charset="0"/>
                          <a:ea typeface="宋体" charset="-122"/>
                        </a:rPr>
                        <a:t>5.77</a:t>
                      </a:r>
                    </a:p>
                  </a:txBody>
                  <a:tcPr marL="9525" marR="9525" marT="9525" marB="0" anchor="b" horzOverflow="overflow">
                    <a:lnL>
                      <a:noFill/>
                    </a:lnL>
                    <a:lnR>
                      <a:noFill/>
                    </a:lnR>
                    <a:lnT>
                      <a:noFill/>
                    </a:lnT>
                    <a:lnB>
                      <a:noFill/>
                    </a:lnB>
                    <a:lnTlToBr>
                      <a:noFill/>
                    </a:lnTlToBr>
                    <a:lnBlToTr>
                      <a:noFill/>
                    </a:lnBlToTr>
                    <a:noFill/>
                  </a:tcPr>
                </a:tc>
              </a:tr>
              <a:tr h="3238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Year</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1981.1</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Arial" charset="0"/>
                          <a:ea typeface="宋体" charset="-122"/>
                        </a:rPr>
                        <a:t>14.5</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Year*type</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257.1</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Arial" charset="0"/>
                          <a:ea typeface="宋体" charset="-122"/>
                        </a:rPr>
                        <a:t>1.9</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r h="2571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total</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charset="0"/>
                          <a:ea typeface="宋体" charset="-122"/>
                        </a:rPr>
                        <a:t>13663.6</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Arial" charset="0"/>
                        <a:ea typeface="宋体" charset="-122"/>
                      </a:endParaRPr>
                    </a:p>
                  </a:txBody>
                  <a:tcPr marL="9525" marR="9525" marT="9525" marB="0" anchor="b" horzOverflow="overflow">
                    <a:lnL>
                      <a:noFill/>
                    </a:lnL>
                    <a:lnR>
                      <a:noFill/>
                    </a:lnR>
                    <a:lnT>
                      <a:noFill/>
                    </a:lnT>
                    <a:lnB>
                      <a:noFill/>
                    </a:lnB>
                    <a:lnTlToBr>
                      <a:noFill/>
                    </a:lnTlToBr>
                    <a:lnBlToTr>
                      <a:noFill/>
                    </a:lnBlToTr>
                    <a:noFill/>
                  </a:tcPr>
                </a:tc>
              </a:tr>
            </a:tbl>
          </a:graphicData>
        </a:graphic>
      </p:graphicFrame>
      <p:sp>
        <p:nvSpPr>
          <p:cNvPr id="7" name="TextBox 6"/>
          <p:cNvSpPr txBox="1"/>
          <p:nvPr/>
        </p:nvSpPr>
        <p:spPr>
          <a:xfrm>
            <a:off x="228600" y="1371600"/>
            <a:ext cx="4549775" cy="461963"/>
          </a:xfrm>
          <a:prstGeom prst="rect">
            <a:avLst/>
          </a:prstGeom>
          <a:noFill/>
        </p:spPr>
        <p:txBody>
          <a:bodyPr wrap="none">
            <a:spAutoFit/>
          </a:bodyPr>
          <a:lstStyle/>
          <a:p>
            <a:pPr fontAlgn="auto">
              <a:spcBef>
                <a:spcPts val="0"/>
              </a:spcBef>
              <a:spcAft>
                <a:spcPts val="0"/>
              </a:spcAft>
              <a:defRPr/>
            </a:pPr>
            <a:r>
              <a:rPr lang="en-US" sz="2400" dirty="0">
                <a:solidFill>
                  <a:srgbClr val="0000FF"/>
                </a:solidFill>
                <a:effectLst>
                  <a:outerShdw blurRad="38100" dist="38100" dir="2700000" algn="tl">
                    <a:srgbClr val="000000">
                      <a:alpha val="43137"/>
                    </a:srgbClr>
                  </a:outerShdw>
                </a:effectLst>
                <a:latin typeface="Calibri" pitchFamily="34" charset="0"/>
              </a:rPr>
              <a:t>(1) Gross Primary Production (GPP)</a:t>
            </a:r>
          </a:p>
        </p:txBody>
      </p:sp>
      <p:sp>
        <p:nvSpPr>
          <p:cNvPr id="8" name="TextBox 7"/>
          <p:cNvSpPr txBox="1"/>
          <p:nvPr/>
        </p:nvSpPr>
        <p:spPr>
          <a:xfrm>
            <a:off x="304800" y="3962400"/>
            <a:ext cx="3635995" cy="461665"/>
          </a:xfrm>
          <a:prstGeom prst="rect">
            <a:avLst/>
          </a:prstGeom>
          <a:noFill/>
        </p:spPr>
        <p:txBody>
          <a:bodyPr wrap="none">
            <a:spAutoFit/>
          </a:bodyPr>
          <a:lstStyle/>
          <a:p>
            <a:pPr fontAlgn="auto">
              <a:spcBef>
                <a:spcPts val="0"/>
              </a:spcBef>
              <a:spcAft>
                <a:spcPts val="0"/>
              </a:spcAft>
              <a:defRPr/>
            </a:pPr>
            <a:r>
              <a:rPr lang="en-US" sz="2400" dirty="0">
                <a:solidFill>
                  <a:srgbClr val="0000FF"/>
                </a:solidFill>
                <a:effectLst>
                  <a:outerShdw blurRad="38100" dist="38100" dir="2700000" algn="tl">
                    <a:srgbClr val="000000">
                      <a:alpha val="43137"/>
                    </a:srgbClr>
                  </a:outerShdw>
                </a:effectLst>
                <a:latin typeface="+mn-lt"/>
                <a:ea typeface="+mn-ea"/>
              </a:rPr>
              <a:t>(2) </a:t>
            </a:r>
            <a:r>
              <a:rPr lang="en-US" sz="2400" dirty="0">
                <a:solidFill>
                  <a:srgbClr val="0000FF"/>
                </a:solidFill>
                <a:effectLst>
                  <a:outerShdw blurRad="38100" dist="38100" dir="2700000" algn="tl">
                    <a:srgbClr val="000000">
                      <a:alpha val="43137"/>
                    </a:srgbClr>
                  </a:outerShdw>
                </a:effectLst>
                <a:latin typeface="Calibri" pitchFamily="34" charset="0"/>
              </a:rPr>
              <a:t>Evapotranspiration</a:t>
            </a:r>
            <a:r>
              <a:rPr lang="en-US" sz="2400" dirty="0">
                <a:solidFill>
                  <a:srgbClr val="0000FF"/>
                </a:solidFill>
                <a:effectLst>
                  <a:outerShdw blurRad="38100" dist="38100" dir="2700000" algn="tl">
                    <a:srgbClr val="000000">
                      <a:alpha val="43137"/>
                    </a:srgbClr>
                  </a:outerShdw>
                </a:effectLst>
                <a:latin typeface="+mn-lt"/>
                <a:ea typeface="+mn-ea"/>
              </a:rPr>
              <a:t> (ET)</a:t>
            </a:r>
          </a:p>
        </p:txBody>
      </p:sp>
      <p:sp>
        <p:nvSpPr>
          <p:cNvPr id="11" name="TextBox 10"/>
          <p:cNvSpPr txBox="1"/>
          <p:nvPr/>
        </p:nvSpPr>
        <p:spPr>
          <a:xfrm>
            <a:off x="7260151" y="6488668"/>
            <a:ext cx="1883849" cy="369332"/>
          </a:xfrm>
          <a:prstGeom prst="rect">
            <a:avLst/>
          </a:prstGeom>
          <a:noFill/>
        </p:spPr>
        <p:txBody>
          <a:bodyPr wrap="none" rtlCol="0">
            <a:spAutoFit/>
          </a:bodyPr>
          <a:lstStyle/>
          <a:p>
            <a:r>
              <a:rPr lang="en-US" sz="1800" i="1" dirty="0" smtClean="0">
                <a:effectLst>
                  <a:outerShdw blurRad="38100" dist="38100" dir="2700000" algn="tl">
                    <a:srgbClr val="000000">
                      <a:alpha val="43137"/>
                    </a:srgbClr>
                  </a:outerShdw>
                </a:effectLst>
              </a:rPr>
              <a:t>Chen </a:t>
            </a:r>
            <a:r>
              <a:rPr lang="en-US" sz="1800" dirty="0" smtClean="0">
                <a:effectLst>
                  <a:outerShdw blurRad="38100" dist="38100" dir="2700000" algn="tl">
                    <a:srgbClr val="000000">
                      <a:alpha val="43137"/>
                    </a:srgbClr>
                  </a:outerShdw>
                </a:effectLst>
              </a:rPr>
              <a:t>et al. in prep</a:t>
            </a:r>
            <a:endParaRPr lang="en-US" sz="1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ou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2.bp.blogspot.com/_se7_0uMHoLg/SyrDnG5F3qI/AAAAAAAAABA/sFTnCs_5u7I/s400/mother+nature+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699" y="2209800"/>
            <a:ext cx="3429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2254" y="147935"/>
            <a:ext cx="7899086" cy="1631216"/>
          </a:xfrm>
          <a:prstGeom prst="rect">
            <a:avLst/>
          </a:prstGeom>
          <a:noFill/>
        </p:spPr>
        <p:txBody>
          <a:bodyPr wrap="none" rtlCol="0">
            <a:spAutoFit/>
          </a:bodyPr>
          <a:lstStyle/>
          <a:p>
            <a:pPr algn="ctr"/>
            <a:r>
              <a:rPr lang="en-US" sz="3200" dirty="0" smtClean="0">
                <a:solidFill>
                  <a:srgbClr val="0000FF"/>
                </a:solidFill>
                <a:latin typeface="Calibri" pitchFamily="34" charset="0"/>
                <a:cs typeface="Calibri" pitchFamily="34" charset="0"/>
              </a:rPr>
              <a:t>One Thing in Common among These </a:t>
            </a:r>
            <a:r>
              <a:rPr lang="en-US" sz="3200" dirty="0">
                <a:solidFill>
                  <a:srgbClr val="0000FF"/>
                </a:solidFill>
                <a:latin typeface="Calibri" pitchFamily="34" charset="0"/>
                <a:cs typeface="Calibri" pitchFamily="34" charset="0"/>
              </a:rPr>
              <a:t>E</a:t>
            </a:r>
            <a:r>
              <a:rPr lang="en-US" sz="3200" dirty="0" smtClean="0">
                <a:solidFill>
                  <a:srgbClr val="0000FF"/>
                </a:solidFill>
                <a:latin typeface="Calibri" pitchFamily="34" charset="0"/>
                <a:cs typeface="Calibri" pitchFamily="34" charset="0"/>
              </a:rPr>
              <a:t>xamples</a:t>
            </a:r>
          </a:p>
          <a:p>
            <a:pPr algn="ctr"/>
            <a:endParaRPr lang="en-US" dirty="0">
              <a:latin typeface="Calibri" pitchFamily="34" charset="0"/>
              <a:cs typeface="Calibri" pitchFamily="34" charset="0"/>
            </a:endParaRPr>
          </a:p>
          <a:p>
            <a:pPr algn="ctr"/>
            <a:r>
              <a:rPr lang="en-US" sz="4400" dirty="0" smtClean="0">
                <a:effectLst>
                  <a:outerShdw blurRad="38100" dist="38100" dir="2700000" algn="tl">
                    <a:srgbClr val="000000">
                      <a:alpha val="43137"/>
                    </a:srgbClr>
                  </a:outerShdw>
                </a:effectLst>
                <a:latin typeface="Calibri" pitchFamily="34" charset="0"/>
                <a:cs typeface="Calibri" pitchFamily="34" charset="0"/>
              </a:rPr>
              <a:t>People ~ Nature</a:t>
            </a:r>
            <a:endParaRPr lang="en-US" sz="4400" dirty="0">
              <a:effectLst>
                <a:outerShdw blurRad="38100" dist="38100" dir="2700000" algn="tl">
                  <a:srgbClr val="000000">
                    <a:alpha val="43137"/>
                  </a:srgbClr>
                </a:outerShdw>
              </a:effectLst>
              <a:latin typeface="Calibri" pitchFamily="34" charset="0"/>
              <a:cs typeface="Calibri" pitchFamily="34" charset="0"/>
            </a:endParaRPr>
          </a:p>
        </p:txBody>
      </p:sp>
      <p:grpSp>
        <p:nvGrpSpPr>
          <p:cNvPr id="5" name="Group 4"/>
          <p:cNvGrpSpPr/>
          <p:nvPr/>
        </p:nvGrpSpPr>
        <p:grpSpPr>
          <a:xfrm>
            <a:off x="4276411" y="2667000"/>
            <a:ext cx="4864200" cy="3124200"/>
            <a:chOff x="4276411" y="2667000"/>
            <a:chExt cx="4864200" cy="3124200"/>
          </a:xfrm>
        </p:grpSpPr>
        <p:pic>
          <p:nvPicPr>
            <p:cNvPr id="4" name="Picture 45" descr="tj2.JPG"/>
            <p:cNvPicPr>
              <a:picLocks noChangeAspect="1"/>
            </p:cNvPicPr>
            <p:nvPr/>
          </p:nvPicPr>
          <p:blipFill rotWithShape="1">
            <a:blip r:embed="rId3" cstate="print"/>
            <a:srcRect l="13920" t="19057" r="12707" b="11047"/>
            <a:stretch/>
          </p:blipFill>
          <p:spPr bwMode="auto">
            <a:xfrm>
              <a:off x="5800411" y="2667000"/>
              <a:ext cx="3340200" cy="3124200"/>
            </a:xfrm>
            <a:prstGeom prst="rect">
              <a:avLst/>
            </a:prstGeom>
            <a:noFill/>
            <a:ln w="9525">
              <a:noFill/>
              <a:miter lim="800000"/>
              <a:headEnd/>
              <a:tailEnd/>
            </a:ln>
          </p:spPr>
        </p:pic>
        <p:sp>
          <p:nvSpPr>
            <p:cNvPr id="3" name="Striped Right Arrow 2"/>
            <p:cNvSpPr/>
            <p:nvPr/>
          </p:nvSpPr>
          <p:spPr>
            <a:xfrm>
              <a:off x="4276411" y="3657600"/>
              <a:ext cx="1524000" cy="1143000"/>
            </a:xfrm>
            <a:prstGeom prst="stripedRightArrow">
              <a:avLst/>
            </a:prstGeom>
            <a:solidFill>
              <a:schemeClr val="accent5">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462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5692</TotalTime>
  <Words>1142</Words>
  <Application>Microsoft Office PowerPoint</Application>
  <PresentationFormat>On-screen Show (4:3)</PresentationFormat>
  <Paragraphs>277</Paragraphs>
  <Slides>38</Slides>
  <Notes>13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Toledo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jchen4</dc:creator>
  <cp:lastModifiedBy>Leeslab</cp:lastModifiedBy>
  <cp:revision>595</cp:revision>
  <cp:lastPrinted>2013-01-15T22:28:44Z</cp:lastPrinted>
  <dcterms:created xsi:type="dcterms:W3CDTF">2003-03-19T19:57:39Z</dcterms:created>
  <dcterms:modified xsi:type="dcterms:W3CDTF">2013-06-11T00:55:09Z</dcterms:modified>
</cp:coreProperties>
</file>