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54"/>
  </p:notesMasterIdLst>
  <p:sldIdLst>
    <p:sldId id="265" r:id="rId2"/>
    <p:sldId id="610" r:id="rId3"/>
    <p:sldId id="322" r:id="rId4"/>
    <p:sldId id="580" r:id="rId5"/>
    <p:sldId id="575" r:id="rId6"/>
    <p:sldId id="576" r:id="rId7"/>
    <p:sldId id="574" r:id="rId8"/>
    <p:sldId id="583" r:id="rId9"/>
    <p:sldId id="585" r:id="rId10"/>
    <p:sldId id="584" r:id="rId11"/>
    <p:sldId id="573" r:id="rId12"/>
    <p:sldId id="617" r:id="rId13"/>
    <p:sldId id="586" r:id="rId14"/>
    <p:sldId id="613" r:id="rId15"/>
    <p:sldId id="572" r:id="rId16"/>
    <p:sldId id="588" r:id="rId17"/>
    <p:sldId id="597" r:id="rId18"/>
    <p:sldId id="596" r:id="rId19"/>
    <p:sldId id="591" r:id="rId20"/>
    <p:sldId id="618" r:id="rId21"/>
    <p:sldId id="592" r:id="rId22"/>
    <p:sldId id="598" r:id="rId23"/>
    <p:sldId id="595" r:id="rId24"/>
    <p:sldId id="593" r:id="rId25"/>
    <p:sldId id="594" r:id="rId26"/>
    <p:sldId id="600" r:id="rId27"/>
    <p:sldId id="558" r:id="rId28"/>
    <p:sldId id="567" r:id="rId29"/>
    <p:sldId id="608" r:id="rId30"/>
    <p:sldId id="602" r:id="rId31"/>
    <p:sldId id="628" r:id="rId32"/>
    <p:sldId id="622" r:id="rId33"/>
    <p:sldId id="614" r:id="rId34"/>
    <p:sldId id="620" r:id="rId35"/>
    <p:sldId id="560" r:id="rId36"/>
    <p:sldId id="607" r:id="rId37"/>
    <p:sldId id="561" r:id="rId38"/>
    <p:sldId id="447" r:id="rId39"/>
    <p:sldId id="569" r:id="rId40"/>
    <p:sldId id="612" r:id="rId41"/>
    <p:sldId id="570" r:id="rId42"/>
    <p:sldId id="609" r:id="rId43"/>
    <p:sldId id="623" r:id="rId44"/>
    <p:sldId id="625" r:id="rId45"/>
    <p:sldId id="624" r:id="rId46"/>
    <p:sldId id="626" r:id="rId47"/>
    <p:sldId id="484" r:id="rId48"/>
    <p:sldId id="621" r:id="rId49"/>
    <p:sldId id="619" r:id="rId50"/>
    <p:sldId id="627" r:id="rId51"/>
    <p:sldId id="615" r:id="rId52"/>
    <p:sldId id="461" r:id="rId5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969696"/>
    <a:srgbClr val="990000"/>
    <a:srgbClr val="CC3300"/>
    <a:srgbClr val="FF3300"/>
    <a:srgbClr val="04622A"/>
    <a:srgbClr val="1C0264"/>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777" autoAdjust="0"/>
    <p:restoredTop sz="73429" autoAdjust="0"/>
  </p:normalViewPr>
  <p:slideViewPr>
    <p:cSldViewPr>
      <p:cViewPr>
        <p:scale>
          <a:sx n="60" d="100"/>
          <a:sy n="60" d="100"/>
        </p:scale>
        <p:origin x="-1644"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9.2827326494233309E-2"/>
          <c:y val="5.7077157634707429E-2"/>
          <c:w val="0.88918166900801554"/>
          <c:h val="0.83916859657248766"/>
        </c:manualLayout>
      </c:layout>
      <c:barChart>
        <c:barDir val="col"/>
        <c:grouping val="clustered"/>
        <c:ser>
          <c:idx val="0"/>
          <c:order val="0"/>
          <c:spPr>
            <a:solidFill>
              <a:schemeClr val="accent1"/>
            </a:solidFill>
            <a:ln w="25400" cap="flat" cmpd="sng" algn="ctr">
              <a:solidFill>
                <a:schemeClr val="accent1">
                  <a:shade val="50000"/>
                </a:schemeClr>
              </a:solidFill>
              <a:prstDash val="solid"/>
            </a:ln>
            <a:effectLst/>
          </c:spP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General</c:formatCode>
                <c:ptCount val="10"/>
                <c:pt idx="0">
                  <c:v>6</c:v>
                </c:pt>
                <c:pt idx="1">
                  <c:v>10</c:v>
                </c:pt>
                <c:pt idx="2">
                  <c:v>25</c:v>
                </c:pt>
                <c:pt idx="3">
                  <c:v>19</c:v>
                </c:pt>
                <c:pt idx="4">
                  <c:v>15</c:v>
                </c:pt>
                <c:pt idx="5">
                  <c:v>42</c:v>
                </c:pt>
                <c:pt idx="6">
                  <c:v>51</c:v>
                </c:pt>
                <c:pt idx="7">
                  <c:v>59</c:v>
                </c:pt>
                <c:pt idx="8">
                  <c:v>90</c:v>
                </c:pt>
                <c:pt idx="9">
                  <c:v>67</c:v>
                </c:pt>
              </c:numCache>
            </c:numRef>
          </c:val>
        </c:ser>
        <c:axId val="60900864"/>
        <c:axId val="61210624"/>
      </c:barChart>
      <c:catAx>
        <c:axId val="60900864"/>
        <c:scaling>
          <c:orientation val="minMax"/>
        </c:scaling>
        <c:axPos val="b"/>
        <c:numFmt formatCode="General" sourceLinked="1"/>
        <c:tickLblPos val="nextTo"/>
        <c:txPr>
          <a:bodyPr/>
          <a:lstStyle/>
          <a:p>
            <a:pPr>
              <a:defRPr lang="en-US"/>
            </a:pPr>
            <a:endParaRPr lang="zh-CN"/>
          </a:p>
        </c:txPr>
        <c:crossAx val="61210624"/>
        <c:crosses val="autoZero"/>
        <c:auto val="1"/>
        <c:lblAlgn val="ctr"/>
        <c:lblOffset val="100"/>
      </c:catAx>
      <c:valAx>
        <c:axId val="61210624"/>
        <c:scaling>
          <c:orientation val="minMax"/>
        </c:scaling>
        <c:axPos val="l"/>
        <c:majorGridlines/>
        <c:numFmt formatCode="General" sourceLinked="1"/>
        <c:tickLblPos val="nextTo"/>
        <c:txPr>
          <a:bodyPr/>
          <a:lstStyle/>
          <a:p>
            <a:pPr>
              <a:defRPr lang="en-US"/>
            </a:pPr>
            <a:endParaRPr lang="zh-CN"/>
          </a:p>
        </c:txPr>
        <c:crossAx val="60900864"/>
        <c:crosses val="autoZero"/>
        <c:crossBetween val="between"/>
      </c:valAx>
    </c:plotArea>
    <c:plotVisOnly val="1"/>
    <c:dispBlanksAs val="gap"/>
  </c:chart>
  <c:txPr>
    <a:bodyPr/>
    <a:lstStyle/>
    <a:p>
      <a:pPr>
        <a:defRPr sz="2400" b="1">
          <a:latin typeface="Times New Roman" pitchFamily="18" charset="0"/>
          <a:cs typeface="Times New Roman" pitchFamily="18" charset="0"/>
        </a:defRPr>
      </a:pPr>
      <a:endParaRPr lang="zh-CN"/>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smtClean="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smtClean="0">
                <a:latin typeface="Arial" pitchFamily="34"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22775"/>
            <a:ext cx="5619750" cy="418782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smtClean="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smtClean="0">
                <a:latin typeface="Arial" pitchFamily="34" charset="0"/>
              </a:defRPr>
            </a:lvl1pPr>
          </a:lstStyle>
          <a:p>
            <a:pPr>
              <a:defRPr/>
            </a:pPr>
            <a:fld id="{1A140BC8-B463-4FB8-9F0B-541C010721AF}" type="slidenum">
              <a:rPr lang="en-US"/>
              <a:pPr>
                <a:defRPr/>
              </a:pPr>
              <a:t>‹#›</a:t>
            </a:fld>
            <a:endParaRPr lang="en-US"/>
          </a:p>
        </p:txBody>
      </p:sp>
    </p:spTree>
    <p:extLst>
      <p:ext uri="{BB962C8B-B14F-4D97-AF65-F5344CB8AC3E}">
        <p14:creationId xmlns:p14="http://schemas.microsoft.com/office/powerpoint/2010/main" xmlns="" val="1570426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Special:BookSources/052133728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Special:BookSources/052133728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esrl.noaa.gov/gmd/index.html"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www.esrl.noaa.gov/gmd/ccgg/trends/"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5D8D1E-897A-4A15-86A2-D500AAE923F0}" type="slidenum">
              <a:rPr lang="en-US"/>
              <a:pPr/>
              <a:t>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1000" dirty="0" smtClean="0">
                <a:latin typeface="Arial" pitchFamily="34" charset="0"/>
              </a:rPr>
              <a:t>Open remark – Thank you for the invitation and the nice introduction.</a:t>
            </a:r>
          </a:p>
          <a:p>
            <a:pPr eaLnBrk="1" hangingPunct="1"/>
            <a:endParaRPr lang="en-US" sz="1000" dirty="0" smtClean="0">
              <a:latin typeface="Arial" pitchFamily="34" charset="0"/>
            </a:endParaRPr>
          </a:p>
          <a:p>
            <a:pPr eaLnBrk="1" hangingPunct="1"/>
            <a:r>
              <a:rPr lang="en-US" sz="1000" dirty="0" smtClean="0">
                <a:latin typeface="Arial" pitchFamily="34" charset="0"/>
              </a:rPr>
              <a:t>I am very glad to have this opportunity to discuss advances in restoration ecology.</a:t>
            </a:r>
            <a:r>
              <a:rPr lang="en-US" sz="1000" baseline="0" dirty="0" smtClean="0">
                <a:latin typeface="Arial" pitchFamily="34" charset="0"/>
              </a:rPr>
              <a:t>  There are two reasons for me to choose this topic.  First, restoration ecology fa</a:t>
            </a:r>
            <a:r>
              <a:rPr lang="en-US" sz="1000" dirty="0" smtClean="0">
                <a:latin typeface="Arial" pitchFamily="34" charset="0"/>
              </a:rPr>
              <a:t>ces many challenges,</a:t>
            </a:r>
            <a:r>
              <a:rPr lang="en-US" sz="1000" baseline="0" dirty="0" smtClean="0">
                <a:latin typeface="Arial" pitchFamily="34" charset="0"/>
              </a:rPr>
              <a:t> especially under global change environment (special timing)</a:t>
            </a:r>
            <a:r>
              <a:rPr lang="en-US" sz="1000" dirty="0" smtClean="0">
                <a:latin typeface="Arial" pitchFamily="34" charset="0"/>
              </a:rPr>
              <a:t>. </a:t>
            </a:r>
          </a:p>
          <a:p>
            <a:pPr eaLnBrk="1" hangingPunct="1"/>
            <a:endParaRPr lang="en-US" sz="1000" dirty="0" smtClean="0">
              <a:latin typeface="Arial" pitchFamily="34" charset="0"/>
            </a:endParaRPr>
          </a:p>
          <a:p>
            <a:pPr eaLnBrk="1" hangingPunct="1"/>
            <a:r>
              <a:rPr lang="en-US" sz="1000" dirty="0" smtClean="0">
                <a:latin typeface="Arial" pitchFamily="34" charset="0"/>
              </a:rPr>
              <a:t>Special</a:t>
            </a:r>
            <a:r>
              <a:rPr lang="en-US" sz="1000" baseline="0" dirty="0" smtClean="0">
                <a:latin typeface="Arial" pitchFamily="34" charset="0"/>
              </a:rPr>
              <a:t> location—South China Botanical Garden, CAS </a:t>
            </a:r>
            <a:endParaRPr lang="en-US" sz="1000" dirty="0" smtClean="0">
              <a:latin typeface="Arial" pitchFamily="34" charset="0"/>
            </a:endParaRPr>
          </a:p>
          <a:p>
            <a:pPr eaLnBrk="1" hangingPunct="1"/>
            <a:endParaRPr lang="en-US" sz="1000" dirty="0" smtClean="0">
              <a:latin typeface="Arial" pitchFamily="34" charset="0"/>
            </a:endParaRPr>
          </a:p>
          <a:p>
            <a:pPr eaLnBrk="1" hangingPunct="1"/>
            <a:endParaRPr lang="en-US" sz="1000" dirty="0" smtClean="0">
              <a:latin typeface="Arial" pitchFamily="34" charset="0"/>
            </a:endParaRPr>
          </a:p>
          <a:p>
            <a:pPr eaLnBrk="1" hangingPunct="1"/>
            <a:endParaRPr lang="en-US" sz="1000"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514FE34-8625-4FF6-8781-78D2A7E2A7E8}" type="slidenum">
              <a:rPr lang="en-US" smtClean="0">
                <a:latin typeface="Arial" pitchFamily="34" charset="0"/>
              </a:rPr>
              <a:pPr/>
              <a:t>10</a:t>
            </a:fld>
            <a:endParaRPr lang="en-US" dirty="0"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tLang="zh-CN" dirty="0" smtClean="0">
              <a:latin typeface="Arial" pitchFamily="34" charset="0"/>
            </a:endParaRPr>
          </a:p>
          <a:p>
            <a:pPr eaLnBrk="1" hangingPunct="1"/>
            <a:endParaRPr lang="en-US" altLang="zh-CN" dirty="0" smtClean="0">
              <a:latin typeface="Arial" pitchFamily="34" charset="0"/>
            </a:endParaRPr>
          </a:p>
          <a:p>
            <a:pPr eaLnBrk="1" hangingPunct="1"/>
            <a:r>
              <a:rPr lang="zh-CN" altLang="en-US" dirty="0" smtClean="0">
                <a:latin typeface="Arial" pitchFamily="34" charset="0"/>
              </a:rPr>
              <a:t>生态恢复是一个有目的的行动，这个目的就是启动或者促进一个生态系统恢复其健康、完整性和可持续性</a:t>
            </a:r>
            <a:r>
              <a:rPr lang="zh-CN" altLang="en-US" baseline="0" dirty="0" smtClean="0">
                <a:latin typeface="Arial" pitchFamily="34" charset="0"/>
              </a:rPr>
              <a:t> </a:t>
            </a:r>
            <a:r>
              <a:rPr lang="en-US" altLang="zh-CN" dirty="0" smtClean="0">
                <a:latin typeface="Arial" pitchFamily="34" charset="0"/>
              </a:rPr>
              <a:t>(</a:t>
            </a:r>
            <a:r>
              <a:rPr lang="zh-CN" altLang="en-US" dirty="0" smtClean="0">
                <a:latin typeface="Arial" pitchFamily="34" charset="0"/>
              </a:rPr>
              <a:t>国际生态恢复学会科学政策工作组</a:t>
            </a:r>
            <a:r>
              <a:rPr lang="en-US" altLang="zh-CN" dirty="0" smtClean="0">
                <a:latin typeface="Arial" pitchFamily="34" charset="0"/>
              </a:rPr>
              <a:t>. 2004)</a:t>
            </a:r>
            <a:r>
              <a:rPr lang="zh-CN" altLang="en-US" dirty="0" smtClean="0">
                <a:latin typeface="Arial" pitchFamily="34" charset="0"/>
              </a:rPr>
              <a:t>。</a:t>
            </a:r>
            <a:endParaRPr lang="en-US" altLang="zh-CN" dirty="0" smtClean="0">
              <a:latin typeface="Arial" pitchFamily="34" charset="0"/>
            </a:endParaRPr>
          </a:p>
          <a:p>
            <a:pPr eaLnBrk="1" hangingPunct="1"/>
            <a:endParaRPr lang="en-US"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1" dirty="0" smtClean="0">
                <a:latin typeface="Times New Roman" pitchFamily="18" charset="0"/>
              </a:rPr>
              <a:t>Introduction of native plant species into a prepared (or unprepared) site with the goal of </a:t>
            </a:r>
            <a:r>
              <a:rPr lang="en-US" sz="1200" b="1" dirty="0" smtClean="0">
                <a:latin typeface="Times New Roman" pitchFamily="18" charset="0"/>
              </a:rPr>
              <a:t>fostering</a:t>
            </a:r>
            <a:r>
              <a:rPr lang="fr-FR" sz="1200" b="1" dirty="0" smtClean="0">
                <a:latin typeface="Times New Roman" pitchFamily="18" charset="0"/>
              </a:rPr>
              <a:t> natural </a:t>
            </a:r>
            <a:r>
              <a:rPr lang="en-US" sz="1200" b="1" dirty="0" smtClean="0">
                <a:latin typeface="Times New Roman" pitchFamily="18" charset="0"/>
              </a:rPr>
              <a:t>ecosystem</a:t>
            </a:r>
            <a:r>
              <a:rPr lang="fr-FR" sz="1200" b="1" dirty="0" smtClean="0">
                <a:latin typeface="Times New Roman" pitchFamily="18" charset="0"/>
              </a:rPr>
              <a:t> processes and returning the site to a more natural condition (SER Primer 2004)</a:t>
            </a:r>
          </a:p>
          <a:p>
            <a:pPr eaLnBrk="1" hangingPunct="1"/>
            <a:endParaRPr lang="en-US"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cs typeface="Times New Roman" pitchFamily="18" charset="0"/>
              </a:rPr>
              <a:t>Note how this differs from the old 1991 definition quoted in the book “intentionally altering site to establish a defined, indigenous, historic ecosystem.”</a:t>
            </a:r>
          </a:p>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85863" y="698500"/>
            <a:ext cx="4654550" cy="3490913"/>
          </a:xfrm>
          <a:ln/>
        </p:spPr>
      </p:sp>
      <p:sp>
        <p:nvSpPr>
          <p:cNvPr id="74755" name="Rectangle 3"/>
          <p:cNvSpPr>
            <a:spLocks noGrp="1" noChangeArrowheads="1"/>
          </p:cNvSpPr>
          <p:nvPr>
            <p:ph type="body" idx="1"/>
            <p:custDataLst>
              <p:tags r:id="rId1"/>
            </p:custDataLst>
          </p:nvPr>
        </p:nvSpPr>
        <p:spPr>
          <a:noFill/>
          <a:ln/>
        </p:spPr>
        <p:txBody>
          <a:bodyPr/>
          <a:lstStyle/>
          <a:p>
            <a:r>
              <a:rPr lang="en-US" dirty="0" smtClean="0">
                <a:latin typeface="Arial" pitchFamily="34" charset="0"/>
                <a:ea typeface="ＭＳ Ｐゴシック" pitchFamily="34" charset="-128"/>
              </a:rPr>
              <a:t>pcb3e-fig-15-01-0.jpg</a:t>
            </a:r>
            <a:br>
              <a:rPr lang="en-US" dirty="0" smtClean="0">
                <a:latin typeface="Arial" pitchFamily="34" charset="0"/>
                <a:ea typeface="ＭＳ Ｐゴシック" pitchFamily="34" charset="-128"/>
              </a:rPr>
            </a:br>
            <a:endParaRPr lang="en-US" dirty="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244262-C3AA-4588-94C2-5CFB5826C230}" type="slidenum">
              <a:rPr lang="en-US" smtClean="0">
                <a:latin typeface="Arial" pitchFamily="34" charset="0"/>
              </a:rPr>
              <a:pPr/>
              <a:t>12</a:t>
            </a:fld>
            <a:endParaRPr lang="en-US" dirty="0"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effectLst/>
              </a:rPr>
              <a:t>the scientific field of "restoration ecology" was not first formally identified and coined until the late 1980s, by John Aber and William Jordan when they were at the University of Wisconsin-Madison.</a:t>
            </a:r>
          </a:p>
          <a:p>
            <a:pPr eaLnBrk="1" hangingPunct="1"/>
            <a:endParaRPr lang="en-US" dirty="0" smtClean="0">
              <a:effectLst/>
              <a:latin typeface="Arial" pitchFamily="34" charset="0"/>
            </a:endParaRPr>
          </a:p>
          <a:p>
            <a:pPr eaLnBrk="1" hangingPunct="1"/>
            <a:r>
              <a:rPr lang="en-US" dirty="0" smtClean="0">
                <a:effectLst/>
              </a:rPr>
              <a:t>Bradshaw, A.D. (1987). Restoration: the acid test for ecology. In Jordan, W.R., Gilpin, M.E. &amp; Aber, J.D. (Eds.), Restoration Ecology: A Synthetic Approach to Ecological Research, pp. 23–29. Cambridge: Cambridge University Press. </a:t>
            </a:r>
            <a:r>
              <a:rPr lang="en-US" dirty="0" smtClean="0">
                <a:effectLst/>
                <a:hlinkClick r:id="rId3" action="ppaction://hlinkfile"/>
              </a:rPr>
              <a:t>ISBN 0-521-33728-3</a:t>
            </a:r>
            <a:endParaRPr lang="fr-FR"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244262-C3AA-4588-94C2-5CFB5826C230}" type="slidenum">
              <a:rPr lang="en-US" smtClean="0">
                <a:latin typeface="Arial" pitchFamily="34" charset="0"/>
              </a:rPr>
              <a:pPr/>
              <a:t>13</a:t>
            </a:fld>
            <a:endParaRPr lang="en-US" dirty="0"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effectLst/>
              </a:rPr>
              <a:t>the scientific field of "restoration ecology" was not first formally identified and coined until the late 1980s, by John Aber and William Jordan when they were at the University of Wisconsin-Madison.</a:t>
            </a:r>
          </a:p>
          <a:p>
            <a:pPr eaLnBrk="1" hangingPunct="1"/>
            <a:endParaRPr lang="en-US" dirty="0" smtClean="0">
              <a:effectLst/>
              <a:latin typeface="Arial" pitchFamily="34" charset="0"/>
            </a:endParaRPr>
          </a:p>
          <a:p>
            <a:pPr eaLnBrk="1" hangingPunct="1"/>
            <a:r>
              <a:rPr lang="en-US" dirty="0" smtClean="0">
                <a:effectLst/>
              </a:rPr>
              <a:t>Bradshaw, A.D. (1987). Restoration: the acid test for ecology. In Jordan, W.R., Gilpin, M.E. &amp; Aber, J.D. (Eds.), Restoration Ecology: A Synthetic Approach to Ecological Research, pp. 23–29. Cambridge: Cambridge University Press. </a:t>
            </a:r>
            <a:r>
              <a:rPr lang="en-US" dirty="0" smtClean="0">
                <a:effectLst/>
                <a:hlinkClick r:id="rId3" action="ppaction://hlinkfile"/>
              </a:rPr>
              <a:t>ISBN 0-521-33728-3</a:t>
            </a:r>
            <a:endParaRPr lang="fr-FR"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9AD977-3333-4C1A-9830-DDD29FDC3F5F}" type="slidenum">
              <a:rPr lang="en-US"/>
              <a:pPr/>
              <a:t>14</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000" dirty="0" smtClean="0">
                <a:latin typeface="Arial" pitchFamily="34" charset="0"/>
              </a:rPr>
              <a:t>First of all, I will briefly</a:t>
            </a:r>
            <a:r>
              <a:rPr lang="en-US" sz="1000" baseline="0" dirty="0" smtClean="0">
                <a:latin typeface="Arial" pitchFamily="34" charset="0"/>
              </a:rPr>
              <a:t> discuss why restoration ecology is very important and the brief history of restoration ecology (</a:t>
            </a:r>
            <a:r>
              <a:rPr lang="en-US" sz="1000" b="1" dirty="0" smtClean="0">
                <a:solidFill>
                  <a:srgbClr val="C00000"/>
                </a:solidFill>
                <a:latin typeface="Times New Roman" pitchFamily="18" charset="0"/>
              </a:rPr>
              <a:t>ecosystem degradation and brief history of restoration ecology)</a:t>
            </a:r>
            <a:r>
              <a:rPr lang="en-US" sz="1000" dirty="0" smtClean="0">
                <a:latin typeface="Arial" pitchFamily="34" charset="0"/>
              </a:rPr>
              <a:t>.  </a:t>
            </a:r>
          </a:p>
          <a:p>
            <a:pPr eaLnBrk="1" hangingPunct="1"/>
            <a:endParaRPr lang="en-US" sz="1000" dirty="0" smtClean="0">
              <a:latin typeface="Arial" pitchFamily="34" charset="0"/>
            </a:endParaRPr>
          </a:p>
          <a:p>
            <a:pPr eaLnBrk="1" hangingPunct="1"/>
            <a:r>
              <a:rPr lang="en-US" sz="1000" dirty="0" smtClean="0">
                <a:latin typeface="Arial" pitchFamily="34" charset="0"/>
              </a:rPr>
              <a:t>Second, I will discuss one of most important concepts in restoration ecology—reference ecosystem (site)</a:t>
            </a:r>
          </a:p>
          <a:p>
            <a:pPr eaLnBrk="1" hangingPunct="1"/>
            <a:endParaRPr lang="en-US" sz="1000" dirty="0" smtClean="0">
              <a:latin typeface="Arial" pitchFamily="34" charset="0"/>
            </a:endParaRPr>
          </a:p>
          <a:p>
            <a:pPr eaLnBrk="1" hangingPunct="1"/>
            <a:r>
              <a:rPr lang="en-US" sz="1000" dirty="0" smtClean="0">
                <a:latin typeface="Arial" pitchFamily="34" charset="0"/>
              </a:rPr>
              <a:t>Third, I will discuss one key advance in restoration ecology is novel</a:t>
            </a:r>
            <a:r>
              <a:rPr lang="en-US" sz="1000" baseline="0" dirty="0" smtClean="0">
                <a:latin typeface="Arial" pitchFamily="34" charset="0"/>
              </a:rPr>
              <a:t> </a:t>
            </a:r>
            <a:r>
              <a:rPr lang="en-US" sz="1000" dirty="0" smtClean="0">
                <a:latin typeface="Arial" pitchFamily="34" charset="0"/>
              </a:rPr>
              <a:t>ecosystem and the implications for restoration ecology.</a:t>
            </a:r>
          </a:p>
          <a:p>
            <a:pPr eaLnBrk="1" hangingPunct="1"/>
            <a:endParaRPr lang="en-US" sz="1000" dirty="0" smtClean="0">
              <a:latin typeface="Arial" pitchFamily="34" charset="0"/>
            </a:endParaRPr>
          </a:p>
          <a:p>
            <a:pPr eaLnBrk="1" hangingPunct="1"/>
            <a:r>
              <a:rPr lang="en-US" sz="1000" dirty="0" smtClean="0">
                <a:latin typeface="Arial" pitchFamily="34" charset="0"/>
              </a:rPr>
              <a:t>Then, I would like to discuss Intervention ecology, a new term in restoration</a:t>
            </a:r>
            <a:r>
              <a:rPr lang="en-US" sz="1000" baseline="0" dirty="0" smtClean="0">
                <a:latin typeface="Arial" pitchFamily="34" charset="0"/>
              </a:rPr>
              <a:t> ecology.  </a:t>
            </a:r>
            <a:r>
              <a:rPr lang="en-US" sz="1000" dirty="0" smtClean="0">
                <a:latin typeface="Arial" pitchFamily="34" charset="0"/>
              </a:rPr>
              <a:t>Do we really need it??</a:t>
            </a:r>
          </a:p>
          <a:p>
            <a:pPr eaLnBrk="1" hangingPunct="1"/>
            <a:endParaRPr lang="en-US" sz="1000" dirty="0" smtClean="0">
              <a:latin typeface="Arial" pitchFamily="34" charset="0"/>
            </a:endParaRPr>
          </a:p>
          <a:p>
            <a:pPr eaLnBrk="1" hangingPunct="1"/>
            <a:r>
              <a:rPr lang="en-US" sz="1000" dirty="0" smtClean="0">
                <a:latin typeface="Arial" pitchFamily="34" charset="0"/>
              </a:rPr>
              <a:t>In the discussion, I will use a few case studies of ecological restoration.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Clr>
                <a:schemeClr val="accent2"/>
              </a:buClr>
              <a:buFont typeface="Wingdings" pitchFamily="2" charset="2"/>
              <a:buBlip>
                <a:blip r:embed="rId3"/>
              </a:buBlip>
            </a:pPr>
            <a:endParaRPr lang="en-US" sz="900" u="sng" dirty="0" smtClean="0"/>
          </a:p>
          <a:p>
            <a:endParaRPr lang="en-US" dirty="0"/>
          </a:p>
        </p:txBody>
      </p:sp>
      <p:sp>
        <p:nvSpPr>
          <p:cNvPr id="4" name="Slide Number Placeholder 3"/>
          <p:cNvSpPr>
            <a:spLocks noGrp="1"/>
          </p:cNvSpPr>
          <p:nvPr>
            <p:ph type="sldNum" sz="quarter" idx="10"/>
          </p:nvPr>
        </p:nvSpPr>
        <p:spPr/>
        <p:txBody>
          <a:bodyPr/>
          <a:lstStyle/>
          <a:p>
            <a:pPr>
              <a:defRPr/>
            </a:pPr>
            <a:fld id="{1A140BC8-B463-4FB8-9F0B-541C010721AF}" type="slidenum">
              <a:rPr lang="en-US" smtClean="0"/>
              <a:pPr>
                <a:defRPr/>
              </a:pPr>
              <a:t>15</a:t>
            </a:fld>
            <a:endParaRPr lang="en-US" dirty="0"/>
          </a:p>
        </p:txBody>
      </p:sp>
    </p:spTree>
    <p:extLst>
      <p:ext uri="{BB962C8B-B14F-4D97-AF65-F5344CB8AC3E}">
        <p14:creationId xmlns:p14="http://schemas.microsoft.com/office/powerpoint/2010/main" xmlns="" val="156113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simple reference inadequately expresses the constellation of potential states and the historic range of variation expressed by the restored ecosystem.</a:t>
            </a:r>
          </a:p>
          <a:p>
            <a:r>
              <a:rPr lang="en-US" sz="1200" b="0" i="0" u="none" strike="noStrike" kern="1200" baseline="0" dirty="0" smtClean="0">
                <a:solidFill>
                  <a:schemeClr val="tx1"/>
                </a:solidFill>
                <a:latin typeface="Arial" charset="0"/>
                <a:ea typeface="+mn-ea"/>
                <a:cs typeface="+mn-cs"/>
              </a:rPr>
              <a:t>Therefore, a reference is best assembled from multiple reference sites and, if necessary, other sources.</a:t>
            </a:r>
          </a:p>
          <a:p>
            <a:r>
              <a:rPr lang="en-US" sz="1200" b="0" i="0" u="none" strike="noStrike" kern="1200" baseline="0" dirty="0" smtClean="0">
                <a:solidFill>
                  <a:schemeClr val="tx1"/>
                </a:solidFill>
                <a:latin typeface="Arial" charset="0"/>
                <a:ea typeface="+mn-ea"/>
                <a:cs typeface="+mn-cs"/>
              </a:rPr>
              <a:t>This </a:t>
            </a:r>
            <a:r>
              <a:rPr lang="en-US" sz="1200" b="0" i="1" u="none" strike="noStrike" kern="1200" baseline="0" dirty="0" smtClean="0">
                <a:solidFill>
                  <a:schemeClr val="tx1"/>
                </a:solidFill>
                <a:latin typeface="Arial" charset="0"/>
                <a:ea typeface="+mn-ea"/>
                <a:cs typeface="+mn-cs"/>
              </a:rPr>
              <a:t>composite description </a:t>
            </a:r>
            <a:r>
              <a:rPr lang="en-US" sz="1200" b="0" i="0" u="none" strike="noStrike" kern="1200" baseline="0" dirty="0" smtClean="0">
                <a:solidFill>
                  <a:schemeClr val="tx1"/>
                </a:solidFill>
                <a:latin typeface="Arial" charset="0"/>
                <a:ea typeface="+mn-ea"/>
                <a:cs typeface="+mn-cs"/>
              </a:rPr>
              <a:t>gives a more realistic basis for restoration planning.</a:t>
            </a:r>
          </a:p>
          <a:p>
            <a:endParaRPr lang="en-US" sz="1200" b="0" i="0" u="none" strike="noStrike" kern="1200" baseline="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A140BC8-B463-4FB8-9F0B-541C010721AF}" type="slidenum">
              <a:rPr lang="en-US" smtClean="0"/>
              <a:pPr>
                <a:defRPr/>
              </a:pPr>
              <a:t>16</a:t>
            </a:fld>
            <a:endParaRPr lang="en-US" dirty="0"/>
          </a:p>
        </p:txBody>
      </p:sp>
    </p:spTree>
    <p:extLst>
      <p:ext uri="{BB962C8B-B14F-4D97-AF65-F5344CB8AC3E}">
        <p14:creationId xmlns:p14="http://schemas.microsoft.com/office/powerpoint/2010/main" xmlns="" val="399886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85863" y="698500"/>
            <a:ext cx="4654550" cy="3490913"/>
          </a:xfrm>
          <a:ln/>
        </p:spPr>
      </p:sp>
      <p:sp>
        <p:nvSpPr>
          <p:cNvPr id="74755" name="Rectangle 3"/>
          <p:cNvSpPr>
            <a:spLocks noGrp="1" noChangeArrowheads="1"/>
          </p:cNvSpPr>
          <p:nvPr>
            <p:ph type="body" idx="1"/>
            <p:custDataLst>
              <p:tags r:id="rId1"/>
            </p:custDataLst>
          </p:nvPr>
        </p:nvSpPr>
        <p:spPr>
          <a:noFill/>
          <a:ln/>
        </p:spPr>
        <p:txBody>
          <a:bodyPr/>
          <a:lstStyle/>
          <a:p>
            <a:r>
              <a:rPr lang="en-US" dirty="0" smtClean="0">
                <a:latin typeface="Arial" pitchFamily="34" charset="0"/>
                <a:ea typeface="ＭＳ Ｐゴシック" pitchFamily="34" charset="-128"/>
              </a:rPr>
              <a:t>pcb3e-fig-15-01-0.jpg</a:t>
            </a:r>
            <a:br>
              <a:rPr lang="en-US" dirty="0" smtClean="0">
                <a:latin typeface="Arial" pitchFamily="34" charset="0"/>
                <a:ea typeface="ＭＳ Ｐゴシック" pitchFamily="34" charset="-128"/>
              </a:rPr>
            </a:br>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Historical range of variability</a:t>
            </a:r>
            <a:r>
              <a:rPr lang="en-US" baseline="0" dirty="0" smtClean="0">
                <a:latin typeface="Arial" pitchFamily="34" charset="0"/>
                <a:ea typeface="ＭＳ Ｐゴシック" pitchFamily="34" charset="-128"/>
              </a:rPr>
              <a:t> (HRV)</a:t>
            </a:r>
            <a:endParaRPr lang="en-US" dirty="0"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Reference ecosystem– ideal description of an ecosystem should look like.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description of a reference is complicated by two factors that should be reconciled to assure its quality and usefulness. First, a reference site is normally</a:t>
            </a:r>
          </a:p>
          <a:p>
            <a:r>
              <a:rPr lang="en-US" sz="1200" b="0" i="0" u="none" strike="noStrike" kern="1200" baseline="0" dirty="0" smtClean="0">
                <a:solidFill>
                  <a:schemeClr val="tx1"/>
                </a:solidFill>
                <a:latin typeface="Arial" charset="0"/>
                <a:ea typeface="+mn-ea"/>
                <a:cs typeface="+mn-cs"/>
              </a:rPr>
              <a:t>selected for its well-developed expression of biodiversity, whereas a site in the process of restoration typically exhibits an earlier ecological stage. In such a</a:t>
            </a:r>
          </a:p>
          <a:p>
            <a:r>
              <a:rPr lang="en-US" sz="1200" b="0" i="0" u="none" strike="noStrike" kern="1200" baseline="0" dirty="0" smtClean="0">
                <a:solidFill>
                  <a:schemeClr val="tx1"/>
                </a:solidFill>
                <a:latin typeface="Arial" charset="0"/>
                <a:ea typeface="+mn-ea"/>
                <a:cs typeface="+mn-cs"/>
              </a:rPr>
              <a:t>case, the reference requires interpolation back to a prior developmental phase for purposes of both project planning and evaluation. The need for interpretation diminishes where the developmental stage at the restoration project site is sufficiently advanced for direct comparison with the reference. Second, where the goal of restoration is a natural ecosystem, nearly all available references will have suffered some adverse human-mediated impacts that should not be emulated. Therefore, the reference may require interpretation to remove these sources of artifice. For these reasons, the preparation of the description of the reference requires experience and sophisticated ecological judgement.</a:t>
            </a:r>
            <a:endParaRPr lang="en-US" dirty="0"/>
          </a:p>
        </p:txBody>
      </p:sp>
      <p:sp>
        <p:nvSpPr>
          <p:cNvPr id="4" name="Slide Number Placeholder 3"/>
          <p:cNvSpPr>
            <a:spLocks noGrp="1"/>
          </p:cNvSpPr>
          <p:nvPr>
            <p:ph type="sldNum" sz="quarter" idx="10"/>
          </p:nvPr>
        </p:nvSpPr>
        <p:spPr/>
        <p:txBody>
          <a:bodyPr/>
          <a:lstStyle/>
          <a:p>
            <a:pPr>
              <a:defRPr/>
            </a:pPr>
            <a:fld id="{1A140BC8-B463-4FB8-9F0B-541C010721AF}" type="slidenum">
              <a:rPr lang="en-US" smtClean="0"/>
              <a:pPr>
                <a:defRPr/>
              </a:pPr>
              <a:t>18</a:t>
            </a:fld>
            <a:endParaRPr lang="en-US" dirty="0"/>
          </a:p>
        </p:txBody>
      </p:sp>
    </p:spTree>
    <p:extLst>
      <p:ext uri="{BB962C8B-B14F-4D97-AF65-F5344CB8AC3E}">
        <p14:creationId xmlns:p14="http://schemas.microsoft.com/office/powerpoint/2010/main" xmlns="" val="3998860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E0B86B6E-43DA-45D8-9274-2405F0DCED78}" type="slidenum">
              <a:rPr lang="en-US">
                <a:latin typeface="Arial" pitchFamily="34" charset="0"/>
              </a:rPr>
              <a:pPr eaLnBrk="1" hangingPunct="1"/>
              <a:t>19</a:t>
            </a:fld>
            <a:endParaRPr lang="en-US" dirty="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6625" y="4422775"/>
            <a:ext cx="5149850" cy="41878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dirty="0" smtClean="0">
                <a:latin typeface="Arial" pitchFamily="34" charset="0"/>
              </a:rPr>
              <a:t>The Illinois River:  A Floodpulse System</a:t>
            </a:r>
          </a:p>
          <a:p>
            <a:pPr eaLnBrk="1" hangingPunct="1"/>
            <a:endParaRPr lang="en-US" dirty="0" smtClean="0">
              <a:latin typeface="Arial" pitchFamily="34" charset="0"/>
            </a:endParaRPr>
          </a:p>
          <a:p>
            <a:pPr eaLnBrk="1" hangingPunct="1"/>
            <a:r>
              <a:rPr lang="en-US" dirty="0" smtClean="0">
                <a:latin typeface="Arial" pitchFamily="34" charset="0"/>
              </a:rPr>
              <a:t>Emiquon is located on Illinois River at La Grange Reach.</a:t>
            </a:r>
          </a:p>
          <a:p>
            <a:pPr eaLnBrk="1" hangingPunct="1"/>
            <a:endParaRPr lang="en-US" dirty="0" smtClean="0">
              <a:latin typeface="Arial" pitchFamily="34" charset="0"/>
            </a:endParaRPr>
          </a:p>
          <a:p>
            <a:pPr eaLnBrk="1" hangingPunct="1"/>
            <a:r>
              <a:rPr lang="en-US" dirty="0" smtClean="0">
                <a:latin typeface="Arial" pitchFamily="34" charset="0"/>
              </a:rPr>
              <a:t>Why Emiquon? </a:t>
            </a:r>
          </a:p>
          <a:p>
            <a:pPr eaLnBrk="1" hangingPunct="1"/>
            <a:endParaRPr lang="en-US" dirty="0" smtClean="0">
              <a:latin typeface="Arial" pitchFamily="34" charset="0"/>
            </a:endParaRPr>
          </a:p>
          <a:p>
            <a:pPr eaLnBrk="1" hangingPunct="1"/>
            <a:r>
              <a:rPr lang="en-US" dirty="0" smtClean="0">
                <a:latin typeface="Arial" pitchFamily="34" charset="0"/>
              </a:rPr>
              <a:t>Marsh:</a:t>
            </a:r>
          </a:p>
          <a:p>
            <a:pPr eaLnBrk="1" hangingPunct="1"/>
            <a:r>
              <a:rPr lang="en-US" dirty="0" smtClean="0">
                <a:latin typeface="Arial" pitchFamily="34" charset="0"/>
              </a:rPr>
              <a:t>Chauncey Marsh </a:t>
            </a:r>
          </a:p>
          <a:p>
            <a:pPr eaLnBrk="1" hangingPunct="1"/>
            <a:r>
              <a:rPr lang="en-US" dirty="0" smtClean="0">
                <a:latin typeface="Arial" pitchFamily="34" charset="0"/>
              </a:rPr>
              <a:t>Wagon Lake Land and Water Preserve</a:t>
            </a:r>
          </a:p>
          <a:p>
            <a:pPr eaLnBrk="1" hangingPunct="1"/>
            <a:endParaRPr lang="en-US" dirty="0" smtClean="0">
              <a:latin typeface="Arial" pitchFamily="34" charset="0"/>
            </a:endParaRPr>
          </a:p>
          <a:p>
            <a:pPr eaLnBrk="1" hangingPunct="1"/>
            <a:r>
              <a:rPr lang="en-US" dirty="0" smtClean="0">
                <a:latin typeface="Arial" pitchFamily="34" charset="0"/>
              </a:rPr>
              <a:t>Sedge Meadow:</a:t>
            </a:r>
          </a:p>
          <a:p>
            <a:pPr eaLnBrk="1" hangingPunct="1"/>
            <a:r>
              <a:rPr lang="en-US" dirty="0" smtClean="0">
                <a:latin typeface="Arial" pitchFamily="34" charset="0"/>
              </a:rPr>
              <a:t>Goose Lake State Natural Area</a:t>
            </a:r>
          </a:p>
          <a:p>
            <a:pPr eaLnBrk="1" hangingPunct="1"/>
            <a:r>
              <a:rPr lang="en-US" dirty="0" smtClean="0">
                <a:latin typeface="Arial" pitchFamily="34" charset="0"/>
              </a:rPr>
              <a:t>Waterfall Glen Preserve </a:t>
            </a:r>
          </a:p>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8255" indent="-291636" eaLnBrk="0" hangingPunct="0">
              <a:defRPr sz="2400">
                <a:solidFill>
                  <a:schemeClr val="tx1"/>
                </a:solidFill>
                <a:latin typeface="Times New Roman" pitchFamily="18" charset="0"/>
              </a:defRPr>
            </a:lvl2pPr>
            <a:lvl3pPr marL="1166546" indent="-233309" eaLnBrk="0" hangingPunct="0">
              <a:defRPr sz="2400">
                <a:solidFill>
                  <a:schemeClr val="tx1"/>
                </a:solidFill>
                <a:latin typeface="Times New Roman" pitchFamily="18" charset="0"/>
              </a:defRPr>
            </a:lvl3pPr>
            <a:lvl4pPr marL="1633164" indent="-233309" eaLnBrk="0" hangingPunct="0">
              <a:defRPr sz="2400">
                <a:solidFill>
                  <a:schemeClr val="tx1"/>
                </a:solidFill>
                <a:latin typeface="Times New Roman" pitchFamily="18" charset="0"/>
              </a:defRPr>
            </a:lvl4pPr>
            <a:lvl5pPr marL="2099782" indent="-233309" eaLnBrk="0" hangingPunct="0">
              <a:defRPr sz="2400">
                <a:solidFill>
                  <a:schemeClr val="tx1"/>
                </a:solidFill>
                <a:latin typeface="Times New Roman" pitchFamily="18" charset="0"/>
              </a:defRPr>
            </a:lvl5pPr>
            <a:lvl6pPr marL="2566401" indent="-233309" eaLnBrk="0" fontAlgn="base" hangingPunct="0">
              <a:spcBef>
                <a:spcPct val="0"/>
              </a:spcBef>
              <a:spcAft>
                <a:spcPct val="0"/>
              </a:spcAft>
              <a:defRPr sz="2400">
                <a:solidFill>
                  <a:schemeClr val="tx1"/>
                </a:solidFill>
                <a:latin typeface="Times New Roman" pitchFamily="18" charset="0"/>
              </a:defRPr>
            </a:lvl6pPr>
            <a:lvl7pPr marL="3033019" indent="-233309" eaLnBrk="0" fontAlgn="base" hangingPunct="0">
              <a:spcBef>
                <a:spcPct val="0"/>
              </a:spcBef>
              <a:spcAft>
                <a:spcPct val="0"/>
              </a:spcAft>
              <a:defRPr sz="2400">
                <a:solidFill>
                  <a:schemeClr val="tx1"/>
                </a:solidFill>
                <a:latin typeface="Times New Roman" pitchFamily="18" charset="0"/>
              </a:defRPr>
            </a:lvl7pPr>
            <a:lvl8pPr marL="3499637" indent="-233309" eaLnBrk="0" fontAlgn="base" hangingPunct="0">
              <a:spcBef>
                <a:spcPct val="0"/>
              </a:spcBef>
              <a:spcAft>
                <a:spcPct val="0"/>
              </a:spcAft>
              <a:defRPr sz="2400">
                <a:solidFill>
                  <a:schemeClr val="tx1"/>
                </a:solidFill>
                <a:latin typeface="Times New Roman" pitchFamily="18" charset="0"/>
              </a:defRPr>
            </a:lvl8pPr>
            <a:lvl9pPr marL="3966256" indent="-233309" eaLnBrk="0" fontAlgn="base" hangingPunct="0">
              <a:spcBef>
                <a:spcPct val="0"/>
              </a:spcBef>
              <a:spcAft>
                <a:spcPct val="0"/>
              </a:spcAft>
              <a:defRPr sz="2400">
                <a:solidFill>
                  <a:schemeClr val="tx1"/>
                </a:solidFill>
                <a:latin typeface="Times New Roman" pitchFamily="18" charset="0"/>
              </a:defRPr>
            </a:lvl9pPr>
          </a:lstStyle>
          <a:p>
            <a:pPr eaLnBrk="1" hangingPunct="1"/>
            <a:fld id="{7F892B42-AB92-4DE6-9329-CA53C345955F}" type="slidenum">
              <a:rPr lang="en-US" sz="1200"/>
              <a:pPr eaLnBrk="1" hangingPunct="1"/>
              <a:t>2</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CN" altLang="en-US" sz="1200" kern="1200" dirty="0" smtClean="0">
                <a:solidFill>
                  <a:schemeClr val="tx1"/>
                </a:solidFill>
                <a:effectLst/>
                <a:latin typeface="Arial" charset="0"/>
                <a:ea typeface="+mn-ea"/>
                <a:cs typeface="+mn-cs"/>
              </a:rPr>
              <a:t>中国科学院小良热带海岸带退化生态系统恢复与重建定位研究站始建于</a:t>
            </a:r>
            <a:r>
              <a:rPr lang="en-US" altLang="zh-CN" sz="1200" kern="1200" dirty="0" smtClean="0">
                <a:solidFill>
                  <a:schemeClr val="tx1"/>
                </a:solidFill>
                <a:effectLst/>
                <a:latin typeface="Arial" charset="0"/>
                <a:ea typeface="+mn-ea"/>
                <a:cs typeface="+mn-cs"/>
              </a:rPr>
              <a:t>1959</a:t>
            </a:r>
            <a:r>
              <a:rPr lang="zh-CN" altLang="en-US" sz="1200" kern="1200" dirty="0" smtClean="0">
                <a:solidFill>
                  <a:schemeClr val="tx1"/>
                </a:solidFill>
                <a:effectLst/>
                <a:latin typeface="Arial" charset="0"/>
                <a:ea typeface="+mn-ea"/>
                <a:cs typeface="+mn-cs"/>
              </a:rPr>
              <a:t>年，是由中国科学院华南植物园与茂名市水土保持研究所共同建设的生态站。建站的主要目标是热带海岸台地退化土地的恢复与利用。</a:t>
            </a:r>
            <a:endParaRPr lang="en-US" altLang="zh-CN" sz="1200" kern="1200" dirty="0" smtClean="0">
              <a:solidFill>
                <a:schemeClr val="tx1"/>
              </a:solidFill>
              <a:effectLst/>
              <a:latin typeface="Arial" charset="0"/>
              <a:ea typeface="+mn-ea"/>
              <a:cs typeface="+mn-cs"/>
            </a:endParaRPr>
          </a:p>
          <a:p>
            <a:pPr eaLnBrk="1" hangingPunct="1"/>
            <a:endParaRPr lang="en-US" sz="1200" kern="1200" dirty="0" smtClean="0">
              <a:solidFill>
                <a:schemeClr val="tx1"/>
              </a:solidFill>
              <a:effectLst/>
              <a:latin typeface="Arial" charset="0"/>
              <a:ea typeface="+mn-ea"/>
              <a:cs typeface="+mn-cs"/>
            </a:endParaRPr>
          </a:p>
          <a:p>
            <a:pPr eaLnBrk="1" hangingPunct="1"/>
            <a:r>
              <a:rPr lang="zh-CN" altLang="en-US" sz="1200" kern="1200" dirty="0" smtClean="0">
                <a:solidFill>
                  <a:schemeClr val="tx1"/>
                </a:solidFill>
                <a:effectLst/>
                <a:latin typeface="Arial" charset="0"/>
                <a:ea typeface="+mn-ea"/>
                <a:cs typeface="+mn-cs"/>
              </a:rPr>
              <a:t>中科院华南植物研究所从</a:t>
            </a:r>
            <a:r>
              <a:rPr lang="en-US" altLang="zh-CN" sz="1200" kern="1200" dirty="0" smtClean="0">
                <a:solidFill>
                  <a:schemeClr val="tx1"/>
                </a:solidFill>
                <a:effectLst/>
                <a:latin typeface="Arial" charset="0"/>
                <a:ea typeface="+mn-ea"/>
                <a:cs typeface="+mn-cs"/>
              </a:rPr>
              <a:t>1959</a:t>
            </a:r>
            <a:r>
              <a:rPr lang="zh-CN" altLang="en-US" sz="1200" kern="1200" dirty="0" smtClean="0">
                <a:solidFill>
                  <a:schemeClr val="tx1"/>
                </a:solidFill>
                <a:effectLst/>
                <a:latin typeface="Arial" charset="0"/>
                <a:ea typeface="+mn-ea"/>
                <a:cs typeface="+mn-cs"/>
              </a:rPr>
              <a:t>年开始，与当地政府合作，在广东西南部沿海的电白县小良立定位研究站，利用多学科的手段，系统开展沿海极度退化生态系统的恢复研究。小良站也因此成为我国最早开展恢复生态学研究的野外台站。</a:t>
            </a:r>
            <a:endParaRPr lang="en-US" altLang="zh-CN" sz="1200" kern="1200" dirty="0" smtClean="0">
              <a:solidFill>
                <a:schemeClr val="tx1"/>
              </a:solidFill>
              <a:effectLst/>
              <a:latin typeface="Arial" charset="0"/>
              <a:ea typeface="+mn-ea"/>
              <a:cs typeface="+mn-cs"/>
            </a:endParaRPr>
          </a:p>
          <a:p>
            <a:pPr eaLnBrk="1" hangingPunct="1"/>
            <a:endParaRPr lang="en-US" sz="1200" kern="1200" dirty="0" smtClean="0">
              <a:solidFill>
                <a:schemeClr val="tx1"/>
              </a:solidFill>
              <a:effectLst/>
              <a:latin typeface="Arial" charset="0"/>
              <a:ea typeface="+mn-ea"/>
              <a:cs typeface="+mn-cs"/>
            </a:endParaRPr>
          </a:p>
          <a:p>
            <a:pPr eaLnBrk="1" hangingPunct="1"/>
            <a:r>
              <a:rPr lang="en-US" dirty="0" smtClean="0"/>
              <a:t>The earliest restoration ecology study was conducted</a:t>
            </a:r>
            <a:r>
              <a:rPr lang="en-US" baseline="0" dirty="0" smtClean="0"/>
              <a:t> by scientists (YU Zhu </a:t>
            </a:r>
            <a:r>
              <a:rPr lang="en-US" baseline="0" dirty="0" err="1" smtClean="0"/>
              <a:t>Yue</a:t>
            </a:r>
            <a:r>
              <a:rPr lang="en-US" baseline="0" dirty="0" smtClean="0"/>
              <a:t>) in South China of Botanic Garden, CAS in late 1950s.</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A16C1D01-32F1-44F7-A16E-64FCE1CF859D}" type="slidenum">
              <a:rPr lang="en-US">
                <a:latin typeface="Arial" pitchFamily="34" charset="0"/>
              </a:rPr>
              <a:pPr eaLnBrk="1" hangingPunct="1"/>
              <a:t>21</a:t>
            </a:fld>
            <a:endParaRPr lang="en-US" dirty="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rPr>
              <a:t>All constructed marsh soils are classified as typic psammaquents</a:t>
            </a:r>
          </a:p>
          <a:p>
            <a:pPr eaLnBrk="1" hangingPunct="1"/>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625CB6A3-4002-4700-B0D2-8EB271FC6F85}" type="slidenum">
              <a:rPr lang="en-US" smtClean="0">
                <a:latin typeface="Arial" pitchFamily="34" charset="0"/>
              </a:rPr>
              <a:pPr>
                <a:defRPr/>
              </a:pPr>
              <a:t>22</a:t>
            </a:fld>
            <a:endParaRPr lang="en-US" dirty="0"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buFont typeface="Arial" pitchFamily="34" charset="0"/>
              <a:buChar char="•"/>
            </a:pPr>
            <a:r>
              <a:rPr lang="en-US" sz="3600" dirty="0" smtClean="0">
                <a:latin typeface="Times New Roman" pitchFamily="18" charset="0"/>
                <a:cs typeface="Times New Roman" pitchFamily="18" charset="0"/>
              </a:rPr>
              <a:t>35 pages</a:t>
            </a:r>
          </a:p>
          <a:p>
            <a:pPr marL="457200" indent="-457200">
              <a:buFont typeface="Arial" pitchFamily="34" charset="0"/>
              <a:buChar char="•"/>
            </a:pPr>
            <a:endParaRPr lang="en-US" sz="3600" dirty="0" smtClean="0">
              <a:latin typeface="Times New Roman" pitchFamily="18" charset="0"/>
              <a:cs typeface="Times New Roman" pitchFamily="18" charset="0"/>
            </a:endParaRPr>
          </a:p>
          <a:p>
            <a:pPr marL="457200" indent="-457200">
              <a:buFont typeface="Arial" pitchFamily="34" charset="0"/>
              <a:buChar char="•"/>
            </a:pPr>
            <a:r>
              <a:rPr lang="en-US" sz="3600" dirty="0" smtClean="0">
                <a:latin typeface="Times New Roman" pitchFamily="18" charset="0"/>
                <a:cs typeface="Times New Roman" pitchFamily="18" charset="0"/>
              </a:rPr>
              <a:t>best assembled from multiple reference sites.</a:t>
            </a:r>
          </a:p>
          <a:p>
            <a:pPr marL="457200" indent="-457200">
              <a:buFont typeface="Arial" pitchFamily="34" charset="0"/>
              <a:buChar char="•"/>
            </a:pPr>
            <a:r>
              <a:rPr lang="en-US" sz="3600" dirty="0" smtClean="0">
                <a:latin typeface="Times New Roman" pitchFamily="18" charset="0"/>
                <a:cs typeface="Times New Roman" pitchFamily="18" charset="0"/>
              </a:rPr>
              <a:t>Key attributes and indicators for plant communities at Emiquon. </a:t>
            </a:r>
          </a:p>
          <a:p>
            <a:pPr marL="914400" lvl="1" indent="-457200">
              <a:buFont typeface="Arial" pitchFamily="34" charset="0"/>
              <a:buChar char="•"/>
            </a:pPr>
            <a:r>
              <a:rPr lang="en-US" sz="3600" dirty="0" smtClean="0">
                <a:latin typeface="Times New Roman" pitchFamily="18" charset="0"/>
                <a:cs typeface="Times New Roman" pitchFamily="18" charset="0"/>
              </a:rPr>
              <a:t>Submersed aquatic vegetation</a:t>
            </a:r>
          </a:p>
          <a:p>
            <a:pPr marL="914400" lvl="1" indent="-457200">
              <a:buFont typeface="Arial" pitchFamily="34" charset="0"/>
              <a:buChar char="•"/>
            </a:pPr>
            <a:r>
              <a:rPr lang="en-US" sz="3600" dirty="0" smtClean="0">
                <a:latin typeface="Times New Roman" pitchFamily="18" charset="0"/>
                <a:cs typeface="Times New Roman" pitchFamily="18" charset="0"/>
              </a:rPr>
              <a:t>Emergent/floating-leveed vegetation</a:t>
            </a:r>
          </a:p>
          <a:p>
            <a:pPr marL="457200" indent="-457200">
              <a:buFont typeface="Arial" pitchFamily="34" charset="0"/>
              <a:buChar char="•"/>
            </a:pPr>
            <a:r>
              <a:rPr lang="en-US" sz="3600" dirty="0" smtClean="0">
                <a:latin typeface="Times New Roman" pitchFamily="18" charset="0"/>
                <a:cs typeface="Times New Roman" pitchFamily="18" charset="0"/>
              </a:rPr>
              <a:t>Key attributes and indicators for animal communities at Emiquon. </a:t>
            </a:r>
          </a:p>
          <a:p>
            <a:pPr marL="914400" lvl="1" indent="-457200">
              <a:buFont typeface="Arial" pitchFamily="34" charset="0"/>
              <a:buChar char="•"/>
            </a:pPr>
            <a:r>
              <a:rPr lang="en-US" sz="3600" dirty="0" smtClean="0">
                <a:latin typeface="Times New Roman" pitchFamily="18" charset="0"/>
                <a:cs typeface="Times New Roman" pitchFamily="18" charset="0"/>
              </a:rPr>
              <a:t>Fishes; Mussels; Birds etc. </a:t>
            </a:r>
          </a:p>
          <a:p>
            <a:pPr marL="457200" indent="-457200">
              <a:buFont typeface="Arial" pitchFamily="34" charset="0"/>
              <a:buChar char="•"/>
            </a:pPr>
            <a:endParaRPr lang="en-US" sz="3600" dirty="0" smtClean="0">
              <a:latin typeface="Times New Roman" pitchFamily="18" charset="0"/>
              <a:cs typeface="Times New Roman" pitchFamily="18" charset="0"/>
            </a:endParaRPr>
          </a:p>
          <a:p>
            <a:pPr eaLnBrk="1" hangingPunct="1"/>
            <a:endParaRPr lang="en-US" sz="1000" dirty="0" smtClean="0">
              <a:latin typeface="Times New Roman" pitchFamily="18" charset="0"/>
              <a:cs typeface="Times New Roman" pitchFamily="18" charset="0"/>
            </a:endParaRPr>
          </a:p>
          <a:p>
            <a:pPr eaLnBrk="1" hangingPunct="1"/>
            <a:r>
              <a:rPr lang="en-US" sz="1000" dirty="0" smtClean="0">
                <a:latin typeface="Times New Roman" pitchFamily="18" charset="0"/>
                <a:cs typeface="Times New Roman" pitchFamily="18" charset="0"/>
              </a:rPr>
              <a:t>No soil related indicators– since this project focus</a:t>
            </a:r>
            <a:r>
              <a:rPr lang="en-US" sz="1000" baseline="0" dirty="0" smtClean="0">
                <a:latin typeface="Times New Roman" pitchFamily="18" charset="0"/>
                <a:cs typeface="Times New Roman" pitchFamily="18" charset="0"/>
              </a:rPr>
              <a:t> on biodiversity conservation.  My research focuses on C and N dynamics during the restoration process– so I need to identify soil related indicators from reference sites in this region.  </a:t>
            </a:r>
          </a:p>
          <a:p>
            <a:pPr eaLnBrk="1" hangingPunct="1"/>
            <a:endParaRPr lang="en-US" sz="1000" dirty="0" smtClean="0">
              <a:latin typeface="Times New Roman" pitchFamily="18" charset="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example </a:t>
            </a:r>
            <a:endParaRPr lang="en-US" dirty="0"/>
          </a:p>
        </p:txBody>
      </p:sp>
      <p:sp>
        <p:nvSpPr>
          <p:cNvPr id="4" name="Slide Number Placeholder 3"/>
          <p:cNvSpPr>
            <a:spLocks noGrp="1"/>
          </p:cNvSpPr>
          <p:nvPr>
            <p:ph type="sldNum" sz="quarter" idx="10"/>
          </p:nvPr>
        </p:nvSpPr>
        <p:spPr/>
        <p:txBody>
          <a:bodyPr/>
          <a:lstStyle/>
          <a:p>
            <a:pPr>
              <a:defRPr/>
            </a:pPr>
            <a:fld id="{1A140BC8-B463-4FB8-9F0B-541C010721AF}" type="slidenum">
              <a:rPr lang="en-US" smtClean="0"/>
              <a:pPr>
                <a:defRPr/>
              </a:pPr>
              <a:t>23</a:t>
            </a:fld>
            <a:endParaRPr lang="en-US" dirty="0"/>
          </a:p>
        </p:txBody>
      </p:sp>
    </p:spTree>
    <p:extLst>
      <p:ext uri="{BB962C8B-B14F-4D97-AF65-F5344CB8AC3E}">
        <p14:creationId xmlns:p14="http://schemas.microsoft.com/office/powerpoint/2010/main" xmlns="" val="3998860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solidFill>
                  <a:srgbClr val="BFBFBF"/>
                </a:solidFill>
                <a:latin typeface="Arial" pitchFamily="34" charset="0"/>
              </a:rPr>
              <a:t>          Average air temp (oC) </a:t>
            </a:r>
          </a:p>
          <a:p>
            <a:r>
              <a:rPr lang="en-US" dirty="0" smtClean="0">
                <a:solidFill>
                  <a:srgbClr val="BFBFBF"/>
                </a:solidFill>
                <a:latin typeface="Arial" pitchFamily="34" charset="0"/>
              </a:rPr>
              <a:t>GL:    10</a:t>
            </a:r>
          </a:p>
          <a:p>
            <a:endParaRPr lang="en-US" dirty="0" smtClean="0">
              <a:solidFill>
                <a:srgbClr val="BFBFBF"/>
              </a:solidFill>
              <a:latin typeface="Arial" pitchFamily="34" charset="0"/>
            </a:endParaRPr>
          </a:p>
          <a:p>
            <a:r>
              <a:rPr lang="en-US" dirty="0" smtClean="0">
                <a:solidFill>
                  <a:srgbClr val="BFBFBF"/>
                </a:solidFill>
                <a:latin typeface="Arial" pitchFamily="34" charset="0"/>
              </a:rPr>
              <a:t>WG:  9</a:t>
            </a:r>
          </a:p>
          <a:p>
            <a:endParaRPr lang="en-US" dirty="0" smtClean="0">
              <a:latin typeface="Arial" pitchFamily="34" charset="0"/>
            </a:endParaRPr>
          </a:p>
          <a:p>
            <a:r>
              <a:rPr lang="en-US" dirty="0" smtClean="0">
                <a:solidFill>
                  <a:schemeClr val="tx2"/>
                </a:solidFill>
                <a:latin typeface="Arial" pitchFamily="34" charset="0"/>
              </a:rPr>
              <a:t>WL:   13</a:t>
            </a:r>
          </a:p>
          <a:p>
            <a:endParaRPr lang="en-US" dirty="0" smtClean="0">
              <a:solidFill>
                <a:schemeClr val="tx2"/>
              </a:solidFill>
              <a:latin typeface="Arial" pitchFamily="34" charset="0"/>
            </a:endParaRPr>
          </a:p>
          <a:p>
            <a:r>
              <a:rPr lang="en-US" dirty="0" smtClean="0">
                <a:solidFill>
                  <a:schemeClr val="tx2"/>
                </a:solidFill>
                <a:latin typeface="Arial" pitchFamily="34" charset="0"/>
              </a:rPr>
              <a:t>CM:   13</a:t>
            </a:r>
            <a:endParaRPr lang="en-US" dirty="0"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70170AEF-DF1C-477B-BC81-8FE8F9605369}" type="slidenum">
              <a:rPr lang="en-US">
                <a:latin typeface="Arial" pitchFamily="34" charset="0"/>
              </a:rPr>
              <a:pPr eaLnBrk="1" hangingPunct="1"/>
              <a:t>24</a:t>
            </a:fld>
            <a:endParaRPr lang="en-US" dirty="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Times New Roman" pitchFamily="18" charset="0"/>
                <a:cs typeface="Times New Roman" pitchFamily="18" charset="0"/>
              </a:rPr>
              <a:t>Big potential for Emiquon and Spunky Bottoms:</a:t>
            </a:r>
          </a:p>
          <a:p>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First Sedge meadow—107 Mg/ha   156 Mg/ha </a:t>
            </a:r>
          </a:p>
          <a:p>
            <a:endParaRPr lang="en-US" dirty="0" smtClean="0">
              <a:latin typeface="Arial" pitchFamily="34" charset="0"/>
            </a:endParaRPr>
          </a:p>
          <a:p>
            <a:r>
              <a:rPr lang="en-US" dirty="0" smtClean="0">
                <a:latin typeface="Arial" pitchFamily="34" charset="0"/>
              </a:rPr>
              <a:t>Marsh--73 Mg/ha 27 Mg/ha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60A3620F-1272-4904-9D42-32CD50215A1C}" type="slidenum">
              <a:rPr lang="en-US">
                <a:latin typeface="Arial" pitchFamily="34" charset="0"/>
              </a:rPr>
              <a:pPr eaLnBrk="1" hangingPunct="1"/>
              <a:t>25</a:t>
            </a:fld>
            <a:endParaRPr lang="en-US" dirty="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8F25E0B-E8D1-4D15-9F2D-A37EFD1B4D1C}" type="slidenum">
              <a:rPr lang="en-US"/>
              <a:pPr/>
              <a:t>26</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36625" y="4422775"/>
            <a:ext cx="5149850" cy="4187825"/>
          </a:xfrm>
          <a:noFill/>
          <a:ln/>
        </p:spPr>
        <p:txBody>
          <a:bodyPr/>
          <a:lstStyle/>
          <a:p>
            <a:r>
              <a:rPr lang="en-US" sz="1200" b="0" i="0" u="none" strike="noStrike" kern="1200" baseline="0" dirty="0" smtClean="0">
                <a:solidFill>
                  <a:schemeClr val="tx1"/>
                </a:solidFill>
                <a:latin typeface="Arial" charset="0"/>
                <a:ea typeface="+mn-ea"/>
                <a:cs typeface="+mn-cs"/>
              </a:rPr>
              <a:t>Fig. 1. Given a set of restoration sites (grey circles) and reference targets (squares), four patterns are possible for temporal trajectories</a:t>
            </a:r>
          </a:p>
          <a:p>
            <a:r>
              <a:rPr lang="en-US" sz="1200" b="0" i="0" u="none" strike="noStrike" kern="1200" baseline="0" dirty="0" smtClean="0">
                <a:solidFill>
                  <a:schemeClr val="tx1"/>
                </a:solidFill>
                <a:latin typeface="Arial" charset="0"/>
                <a:ea typeface="+mn-ea"/>
                <a:cs typeface="+mn-cs"/>
              </a:rPr>
              <a:t>(arrows) in species composition: (a) convergence in species composition among restorations and progression towards the target composition,</a:t>
            </a:r>
          </a:p>
          <a:p>
            <a:r>
              <a:rPr lang="en-US" sz="1200" b="0" i="0" u="none" strike="noStrike" kern="1200" baseline="0" dirty="0" smtClean="0">
                <a:solidFill>
                  <a:schemeClr val="tx1"/>
                </a:solidFill>
                <a:latin typeface="Arial" charset="0"/>
                <a:ea typeface="+mn-ea"/>
                <a:cs typeface="+mn-cs"/>
              </a:rPr>
              <a:t>(b) divergence among restorations and progression towards a spectrum of potential targets, (c) convergence among restorations but</a:t>
            </a:r>
          </a:p>
          <a:p>
            <a:r>
              <a:rPr lang="en-US" sz="1200" b="0" i="0" u="none" strike="noStrike" kern="1200" baseline="0" dirty="0" smtClean="0">
                <a:solidFill>
                  <a:schemeClr val="tx1"/>
                </a:solidFill>
                <a:latin typeface="Arial" charset="0"/>
                <a:ea typeface="+mn-ea"/>
                <a:cs typeface="+mn-cs"/>
              </a:rPr>
              <a:t>deviation away from the intended reference targets, (d) divergence among restorations and deviation from intended targets.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3. Over the first 4 years, restored wetlands that were initially similar in species composition</a:t>
            </a:r>
          </a:p>
          <a:p>
            <a:r>
              <a:rPr lang="en-US" sz="1200" b="0" i="0" u="none" strike="noStrike" kern="1200" baseline="0" dirty="0" smtClean="0">
                <a:solidFill>
                  <a:schemeClr val="tx1"/>
                </a:solidFill>
                <a:latin typeface="Arial" charset="0"/>
                <a:ea typeface="+mn-ea"/>
                <a:cs typeface="+mn-cs"/>
              </a:rPr>
              <a:t>diverged, progressing towards different high integrity target states. Planting a large number of</a:t>
            </a:r>
          </a:p>
          <a:p>
            <a:r>
              <a:rPr lang="en-US" sz="1200" b="0" i="0" u="none" strike="noStrike" kern="1200" baseline="0" dirty="0" smtClean="0">
                <a:solidFill>
                  <a:schemeClr val="tx1"/>
                </a:solidFill>
                <a:latin typeface="Arial" charset="0"/>
                <a:ea typeface="+mn-ea"/>
                <a:cs typeface="+mn-cs"/>
              </a:rPr>
              <a:t>native species in restorations increased their similarity to reference wetlands.</a:t>
            </a:r>
          </a:p>
          <a:p>
            <a:r>
              <a:rPr lang="en-US" sz="1200" b="0" i="0" u="none" strike="noStrike" kern="1200" baseline="0" dirty="0" smtClean="0">
                <a:solidFill>
                  <a:schemeClr val="tx1"/>
                </a:solidFill>
                <a:latin typeface="Arial" charset="0"/>
                <a:ea typeface="+mn-ea"/>
                <a:cs typeface="+mn-cs"/>
              </a:rPr>
              <a:t>4. Over longer time scales (5–11 years post-restoration), however, restored wetlands deviated from</a:t>
            </a:r>
          </a:p>
          <a:p>
            <a:r>
              <a:rPr lang="en-US" sz="1200" b="0" i="0" u="none" strike="noStrike" kern="1200" baseline="0" dirty="0" smtClean="0">
                <a:solidFill>
                  <a:schemeClr val="tx1"/>
                </a:solidFill>
                <a:latin typeface="Arial" charset="0"/>
                <a:ea typeface="+mn-ea"/>
                <a:cs typeface="+mn-cs"/>
              </a:rPr>
              <a:t>the ideal trajectory and converged upon the species composition of degraded wetlands, mainly</a:t>
            </a:r>
          </a:p>
          <a:p>
            <a:r>
              <a:rPr lang="en-US" sz="1200" b="0" i="0" u="none" strike="noStrike" kern="1200" baseline="0" dirty="0" smtClean="0">
                <a:solidFill>
                  <a:schemeClr val="tx1"/>
                </a:solidFill>
                <a:latin typeface="Arial" charset="0"/>
                <a:ea typeface="+mn-ea"/>
                <a:cs typeface="+mn-cs"/>
              </a:rPr>
              <a:t>because of non-native species invasion.</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Barriers to restoration, including non-native species and a lack of native propagules,</a:t>
            </a:r>
          </a:p>
          <a:p>
            <a:r>
              <a:rPr lang="en-US" sz="1200" b="0" i="0" u="none" strike="noStrike" kern="1200" baseline="0" dirty="0" smtClean="0">
                <a:solidFill>
                  <a:schemeClr val="tx1"/>
                </a:solidFill>
                <a:latin typeface="Arial" charset="0"/>
                <a:ea typeface="+mn-ea"/>
                <a:cs typeface="+mn-cs"/>
              </a:rPr>
              <a:t>can limit long-term progression towards target communities and constrain restoration to undesirable</a:t>
            </a:r>
          </a:p>
          <a:p>
            <a:r>
              <a:rPr lang="en-US" sz="1200" b="0" i="0" u="none" strike="noStrike" kern="1200" baseline="0" dirty="0" smtClean="0">
                <a:solidFill>
                  <a:schemeClr val="tx1"/>
                </a:solidFill>
                <a:latin typeface="Arial" charset="0"/>
                <a:ea typeface="+mn-ea"/>
                <a:cs typeface="+mn-cs"/>
              </a:rPr>
              <a:t>outcomes. Furthermore, convergence of restored wetlands on an undesirable community state</a:t>
            </a:r>
          </a:p>
          <a:p>
            <a:r>
              <a:rPr lang="en-US" sz="1200" b="0" i="0" u="none" strike="noStrike" kern="1200" baseline="0" dirty="0" smtClean="0">
                <a:solidFill>
                  <a:schemeClr val="tx1"/>
                </a:solidFill>
                <a:latin typeface="Arial" charset="0"/>
                <a:ea typeface="+mn-ea"/>
                <a:cs typeface="+mn-cs"/>
              </a:rPr>
              <a:t>limits the effectiveness of wetland mitigation policies.</a:t>
            </a:r>
            <a:endParaRPr lang="en-US" altLang="zh-CN"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mn-ea"/>
                <a:cs typeface="+mn-cs"/>
              </a:rPr>
              <a:t>收敛</a:t>
            </a:r>
            <a:r>
              <a:rPr lang="en-US" altLang="zh-CN" sz="1200" kern="1200" dirty="0" smtClean="0">
                <a:solidFill>
                  <a:schemeClr val="tx1"/>
                </a:solidFill>
                <a:effectLst/>
                <a:latin typeface="Arial" charset="0"/>
                <a:ea typeface="+mn-ea"/>
                <a:cs typeface="+mn-cs"/>
              </a:rPr>
              <a:t>, </a:t>
            </a:r>
            <a:r>
              <a:rPr lang="en-US" dirty="0" err="1" smtClean="0">
                <a:effectLst/>
              </a:rPr>
              <a:t>集合；会聚</a:t>
            </a:r>
            <a:endParaRPr lang="zh-CN" alt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mn-ea"/>
                <a:cs typeface="+mn-cs"/>
              </a:rPr>
              <a:t>差异 </a:t>
            </a:r>
            <a:r>
              <a:rPr lang="en-US" altLang="zh-CN" sz="1200" kern="1200" dirty="0" smtClean="0">
                <a:solidFill>
                  <a:schemeClr val="tx1"/>
                </a:solidFill>
                <a:effectLst/>
                <a:latin typeface="Arial" charset="0"/>
                <a:ea typeface="+mn-ea"/>
                <a:cs typeface="+mn-cs"/>
              </a:rPr>
              <a:t>(</a:t>
            </a:r>
            <a:r>
              <a:rPr lang="zh-CN" altLang="en-US" sz="1200" kern="1200" dirty="0" smtClean="0">
                <a:solidFill>
                  <a:schemeClr val="tx1"/>
                </a:solidFill>
                <a:effectLst/>
                <a:latin typeface="Arial" charset="0"/>
                <a:ea typeface="+mn-ea"/>
                <a:cs typeface="+mn-cs"/>
              </a:rPr>
              <a:t>扩散</a:t>
            </a:r>
            <a:r>
              <a:rPr lang="en-US" altLang="zh-CN" sz="1200" kern="1200" dirty="0" smtClean="0">
                <a:solidFill>
                  <a:schemeClr val="tx1"/>
                </a:solidFill>
                <a:effectLst/>
                <a:latin typeface="Arial" charset="0"/>
                <a:ea typeface="+mn-ea"/>
                <a:cs typeface="+mn-cs"/>
              </a:rPr>
              <a:t>)</a:t>
            </a:r>
            <a:endParaRPr lang="zh-CN" altLang="en-US" sz="1200" kern="1200" dirty="0" smtClean="0">
              <a:solidFill>
                <a:schemeClr val="tx1"/>
              </a:solidFill>
              <a:effectLst/>
              <a:latin typeface="Arial" charset="0"/>
              <a:ea typeface="+mn-ea"/>
              <a:cs typeface="+mn-cs"/>
            </a:endParaRPr>
          </a:p>
          <a:p>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527C9F2-7201-477E-B34B-85ACFE71C699}" type="slidenum">
              <a:rPr lang="en-US"/>
              <a:pPr/>
              <a:t>27</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36625" y="4422775"/>
            <a:ext cx="5149850" cy="4187825"/>
          </a:xfrm>
          <a:noFill/>
          <a:ln/>
        </p:spPr>
        <p:txBody>
          <a:bodyPr/>
          <a:lstStyle/>
          <a:p>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4CFA006-0AA6-47FB-98EB-26362EDD22BC}" type="slidenum">
              <a:rPr lang="en-US"/>
              <a:pPr/>
              <a:t>28</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z="1000" dirty="0" smtClean="0">
                <a:latin typeface="Arial" pitchFamily="34" charset="0"/>
              </a:rPr>
              <a:t>Conceptual</a:t>
            </a:r>
            <a:r>
              <a:rPr lang="en-US" sz="1000" baseline="0" dirty="0" smtClean="0">
                <a:latin typeface="Arial" pitchFamily="34" charset="0"/>
              </a:rPr>
              <a:t> model of the dynamic reference concept illustrating movement of restoration sites towards a changing set of reference conditions. The dashed line surrounds a full range of desired ecological conditions.  This approach monitors the ecological change in reference conditions to quantify what targets of restoration are realistic and achievable over time in response to both anthropogenic and natural disturbance.</a:t>
            </a:r>
            <a:endParaRPr lang="en-US" sz="1000"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9AD977-3333-4C1A-9830-DDD29FDC3F5F}" type="slidenum">
              <a:rPr lang="en-US"/>
              <a:pPr/>
              <a:t>29</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z="1000"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9AD977-3333-4C1A-9830-DDD29FDC3F5F}" type="slidenum">
              <a:rPr lang="en-US"/>
              <a:pPr/>
              <a:t>30</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z="1000"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9AD977-3333-4C1A-9830-DDD29FDC3F5F}" type="slidenum">
              <a:rPr lang="en-US"/>
              <a:pPr/>
              <a:t>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000" dirty="0" smtClean="0">
                <a:latin typeface="Arial" pitchFamily="34" charset="0"/>
              </a:rPr>
              <a:t>First of all, I will briefly</a:t>
            </a:r>
            <a:r>
              <a:rPr lang="en-US" sz="1000" baseline="0" dirty="0" smtClean="0">
                <a:latin typeface="Arial" pitchFamily="34" charset="0"/>
              </a:rPr>
              <a:t> discuss why restoration ecology is very important and the brief history of restoration ecology (</a:t>
            </a:r>
            <a:r>
              <a:rPr lang="en-US" sz="1000" b="1" dirty="0" smtClean="0">
                <a:solidFill>
                  <a:srgbClr val="C00000"/>
                </a:solidFill>
                <a:latin typeface="Times New Roman" pitchFamily="18" charset="0"/>
              </a:rPr>
              <a:t>ecosystem degradation and brief history of restoration ecology)</a:t>
            </a:r>
            <a:r>
              <a:rPr lang="en-US" sz="1000" dirty="0" smtClean="0">
                <a:latin typeface="Arial" pitchFamily="34" charset="0"/>
              </a:rPr>
              <a:t>.  </a:t>
            </a:r>
          </a:p>
          <a:p>
            <a:pPr eaLnBrk="1" hangingPunct="1"/>
            <a:endParaRPr lang="en-US" sz="1000" dirty="0" smtClean="0">
              <a:latin typeface="Arial" pitchFamily="34" charset="0"/>
            </a:endParaRPr>
          </a:p>
          <a:p>
            <a:pPr eaLnBrk="1" hangingPunct="1"/>
            <a:r>
              <a:rPr lang="en-US" sz="1000" dirty="0" smtClean="0">
                <a:latin typeface="Arial" pitchFamily="34" charset="0"/>
              </a:rPr>
              <a:t>Second, I will discuss one of most important concepts in restoration ecology—reference ecosystem (site)</a:t>
            </a:r>
          </a:p>
          <a:p>
            <a:pPr eaLnBrk="1" hangingPunct="1"/>
            <a:endParaRPr lang="en-US" sz="1000" dirty="0" smtClean="0">
              <a:latin typeface="Arial" pitchFamily="34" charset="0"/>
            </a:endParaRPr>
          </a:p>
          <a:p>
            <a:pPr eaLnBrk="1" hangingPunct="1"/>
            <a:r>
              <a:rPr lang="en-US" sz="1000" dirty="0" smtClean="0">
                <a:latin typeface="Arial" pitchFamily="34" charset="0"/>
              </a:rPr>
              <a:t>Third, I will discuss one key advance in restoration ecology is novel</a:t>
            </a:r>
            <a:r>
              <a:rPr lang="en-US" sz="1000" baseline="0" dirty="0" smtClean="0">
                <a:latin typeface="Arial" pitchFamily="34" charset="0"/>
              </a:rPr>
              <a:t> </a:t>
            </a:r>
            <a:r>
              <a:rPr lang="en-US" sz="1000" dirty="0" smtClean="0">
                <a:latin typeface="Arial" pitchFamily="34" charset="0"/>
              </a:rPr>
              <a:t>ecosystem and the implications for restoration ecology.</a:t>
            </a:r>
          </a:p>
          <a:p>
            <a:pPr eaLnBrk="1" hangingPunct="1"/>
            <a:endParaRPr lang="en-US" sz="1000" dirty="0" smtClean="0">
              <a:latin typeface="Arial" pitchFamily="34" charset="0"/>
            </a:endParaRPr>
          </a:p>
          <a:p>
            <a:pPr eaLnBrk="1" hangingPunct="1"/>
            <a:r>
              <a:rPr lang="en-US" sz="1000" dirty="0" smtClean="0">
                <a:latin typeface="Arial" pitchFamily="34" charset="0"/>
              </a:rPr>
              <a:t>Then, I would like to discuss Intervention ecology, a new term in restoration</a:t>
            </a:r>
            <a:r>
              <a:rPr lang="en-US" sz="1000" baseline="0" dirty="0" smtClean="0">
                <a:latin typeface="Arial" pitchFamily="34" charset="0"/>
              </a:rPr>
              <a:t> ecology.  </a:t>
            </a:r>
            <a:r>
              <a:rPr lang="en-US" sz="1000" dirty="0" smtClean="0">
                <a:latin typeface="Arial" pitchFamily="34" charset="0"/>
              </a:rPr>
              <a:t>Do we really need it??</a:t>
            </a:r>
          </a:p>
          <a:p>
            <a:pPr eaLnBrk="1" hangingPunct="1"/>
            <a:endParaRPr lang="en-US" sz="1000" dirty="0" smtClean="0">
              <a:latin typeface="Arial" pitchFamily="34" charset="0"/>
            </a:endParaRPr>
          </a:p>
          <a:p>
            <a:pPr eaLnBrk="1" hangingPunct="1"/>
            <a:r>
              <a:rPr lang="en-US" sz="1000" dirty="0" smtClean="0">
                <a:latin typeface="Arial" pitchFamily="34" charset="0"/>
              </a:rPr>
              <a:t>In the discussion, I will use a few case studies of ecological restoration.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8F25E0B-E8D1-4D15-9F2D-A37EFD1B4D1C}" type="slidenum">
              <a:rPr lang="en-US"/>
              <a:pPr/>
              <a:t>31</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36625" y="4422775"/>
            <a:ext cx="5149850" cy="4187825"/>
          </a:xfrm>
          <a:noFill/>
          <a:ln/>
        </p:spPr>
        <p:txBody>
          <a:bodyPr/>
          <a:lstStyle/>
          <a:p>
            <a:r>
              <a:rPr lang="en-US" sz="1200" b="0" i="0" u="none" strike="noStrike" kern="1200" baseline="0" dirty="0" smtClean="0">
                <a:solidFill>
                  <a:schemeClr val="tx1"/>
                </a:solidFill>
                <a:latin typeface="Arial" charset="0"/>
                <a:ea typeface="+mn-ea"/>
                <a:cs typeface="+mn-cs"/>
              </a:rPr>
              <a:t>Fig. 1. Given a set of restoration sites (grey circles) and reference targets (squares), four patterns are possible for temporal trajectories</a:t>
            </a:r>
          </a:p>
          <a:p>
            <a:r>
              <a:rPr lang="en-US" sz="1200" b="0" i="0" u="none" strike="noStrike" kern="1200" baseline="0" dirty="0" smtClean="0">
                <a:solidFill>
                  <a:schemeClr val="tx1"/>
                </a:solidFill>
                <a:latin typeface="Arial" charset="0"/>
                <a:ea typeface="+mn-ea"/>
                <a:cs typeface="+mn-cs"/>
              </a:rPr>
              <a:t>(arrows) in species composition: (a) convergence in species composition among restorations and progression towards the target composition,</a:t>
            </a:r>
          </a:p>
          <a:p>
            <a:r>
              <a:rPr lang="en-US" sz="1200" b="0" i="0" u="none" strike="noStrike" kern="1200" baseline="0" dirty="0" smtClean="0">
                <a:solidFill>
                  <a:schemeClr val="tx1"/>
                </a:solidFill>
                <a:latin typeface="Arial" charset="0"/>
                <a:ea typeface="+mn-ea"/>
                <a:cs typeface="+mn-cs"/>
              </a:rPr>
              <a:t>(b) divergence among restorations and progression towards a spectrum of potential targets, (c) convergence among restorations but</a:t>
            </a:r>
          </a:p>
          <a:p>
            <a:r>
              <a:rPr lang="en-US" sz="1200" b="0" i="0" u="none" strike="noStrike" kern="1200" baseline="0" dirty="0" smtClean="0">
                <a:solidFill>
                  <a:schemeClr val="tx1"/>
                </a:solidFill>
                <a:latin typeface="Arial" charset="0"/>
                <a:ea typeface="+mn-ea"/>
                <a:cs typeface="+mn-cs"/>
              </a:rPr>
              <a:t>deviation away from the intended reference targets, (d) divergence among restorations and deviation from intended targets.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3. Over the first 4 years, restored wetlands that were initially similar in species composition</a:t>
            </a:r>
          </a:p>
          <a:p>
            <a:r>
              <a:rPr lang="en-US" sz="1200" b="0" i="0" u="none" strike="noStrike" kern="1200" baseline="0" dirty="0" smtClean="0">
                <a:solidFill>
                  <a:schemeClr val="tx1"/>
                </a:solidFill>
                <a:latin typeface="Arial" charset="0"/>
                <a:ea typeface="+mn-ea"/>
                <a:cs typeface="+mn-cs"/>
              </a:rPr>
              <a:t>diverged, progressing towards different high integrity target states. Planting a large number of</a:t>
            </a:r>
          </a:p>
          <a:p>
            <a:r>
              <a:rPr lang="en-US" sz="1200" b="0" i="0" u="none" strike="noStrike" kern="1200" baseline="0" dirty="0" smtClean="0">
                <a:solidFill>
                  <a:schemeClr val="tx1"/>
                </a:solidFill>
                <a:latin typeface="Arial" charset="0"/>
                <a:ea typeface="+mn-ea"/>
                <a:cs typeface="+mn-cs"/>
              </a:rPr>
              <a:t>native species in restorations increased their similarity to reference wetlands.</a:t>
            </a:r>
          </a:p>
          <a:p>
            <a:r>
              <a:rPr lang="en-US" sz="1200" b="0" i="0" u="none" strike="noStrike" kern="1200" baseline="0" dirty="0" smtClean="0">
                <a:solidFill>
                  <a:schemeClr val="tx1"/>
                </a:solidFill>
                <a:latin typeface="Arial" charset="0"/>
                <a:ea typeface="+mn-ea"/>
                <a:cs typeface="+mn-cs"/>
              </a:rPr>
              <a:t>4. Over longer time scales (5–11 years post-restoration), however, restored wetlands deviated from</a:t>
            </a:r>
          </a:p>
          <a:p>
            <a:r>
              <a:rPr lang="en-US" sz="1200" b="0" i="0" u="none" strike="noStrike" kern="1200" baseline="0" dirty="0" smtClean="0">
                <a:solidFill>
                  <a:schemeClr val="tx1"/>
                </a:solidFill>
                <a:latin typeface="Arial" charset="0"/>
                <a:ea typeface="+mn-ea"/>
                <a:cs typeface="+mn-cs"/>
              </a:rPr>
              <a:t>the ideal trajectory and converged upon the species composition of degraded wetlands, mainly</a:t>
            </a:r>
          </a:p>
          <a:p>
            <a:r>
              <a:rPr lang="en-US" sz="1200" b="0" i="0" u="none" strike="noStrike" kern="1200" baseline="0" dirty="0" smtClean="0">
                <a:solidFill>
                  <a:schemeClr val="tx1"/>
                </a:solidFill>
                <a:latin typeface="Arial" charset="0"/>
                <a:ea typeface="+mn-ea"/>
                <a:cs typeface="+mn-cs"/>
              </a:rPr>
              <a:t>because of non-native species invasion.</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Barriers to restoration, including non-native species and a lack of native propagules,</a:t>
            </a:r>
          </a:p>
          <a:p>
            <a:r>
              <a:rPr lang="en-US" sz="1200" b="0" i="0" u="none" strike="noStrike" kern="1200" baseline="0" dirty="0" smtClean="0">
                <a:solidFill>
                  <a:schemeClr val="tx1"/>
                </a:solidFill>
                <a:latin typeface="Arial" charset="0"/>
                <a:ea typeface="+mn-ea"/>
                <a:cs typeface="+mn-cs"/>
              </a:rPr>
              <a:t>can limit long-term progression towards target communities and constrain restoration to undesirable</a:t>
            </a:r>
          </a:p>
          <a:p>
            <a:r>
              <a:rPr lang="en-US" sz="1200" b="0" i="0" u="none" strike="noStrike" kern="1200" baseline="0" dirty="0" smtClean="0">
                <a:solidFill>
                  <a:schemeClr val="tx1"/>
                </a:solidFill>
                <a:latin typeface="Arial" charset="0"/>
                <a:ea typeface="+mn-ea"/>
                <a:cs typeface="+mn-cs"/>
              </a:rPr>
              <a:t>outcomes. Furthermore, convergence of restored wetlands on an undesirable community state</a:t>
            </a:r>
          </a:p>
          <a:p>
            <a:r>
              <a:rPr lang="en-US" sz="1200" b="0" i="0" u="none" strike="noStrike" kern="1200" baseline="0" dirty="0" smtClean="0">
                <a:solidFill>
                  <a:schemeClr val="tx1"/>
                </a:solidFill>
                <a:latin typeface="Arial" charset="0"/>
                <a:ea typeface="+mn-ea"/>
                <a:cs typeface="+mn-cs"/>
              </a:rPr>
              <a:t>limits the effectiveness of wetland mitigation policies.</a:t>
            </a:r>
            <a:endParaRPr lang="en-US" altLang="zh-CN"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mn-ea"/>
                <a:cs typeface="+mn-cs"/>
              </a:rPr>
              <a:t>收敛</a:t>
            </a:r>
            <a:r>
              <a:rPr lang="en-US" altLang="zh-CN" sz="1200" kern="1200" dirty="0" smtClean="0">
                <a:solidFill>
                  <a:schemeClr val="tx1"/>
                </a:solidFill>
                <a:effectLst/>
                <a:latin typeface="Arial" charset="0"/>
                <a:ea typeface="+mn-ea"/>
                <a:cs typeface="+mn-cs"/>
              </a:rPr>
              <a:t>, </a:t>
            </a:r>
            <a:r>
              <a:rPr lang="en-US" dirty="0" smtClean="0">
                <a:effectLst/>
              </a:rPr>
              <a:t>集合；会聚</a:t>
            </a:r>
            <a:endParaRPr lang="zh-CN" alt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mn-ea"/>
                <a:cs typeface="+mn-cs"/>
              </a:rPr>
              <a:t>差异 </a:t>
            </a:r>
            <a:r>
              <a:rPr lang="en-US" altLang="zh-CN" sz="1200" kern="1200" dirty="0" smtClean="0">
                <a:solidFill>
                  <a:schemeClr val="tx1"/>
                </a:solidFill>
                <a:effectLst/>
                <a:latin typeface="Arial" charset="0"/>
                <a:ea typeface="+mn-ea"/>
                <a:cs typeface="+mn-cs"/>
              </a:rPr>
              <a:t>(</a:t>
            </a:r>
            <a:r>
              <a:rPr lang="zh-CN" altLang="en-US" sz="1200" kern="1200" dirty="0" smtClean="0">
                <a:solidFill>
                  <a:schemeClr val="tx1"/>
                </a:solidFill>
                <a:effectLst/>
                <a:latin typeface="Arial" charset="0"/>
                <a:ea typeface="+mn-ea"/>
                <a:cs typeface="+mn-cs"/>
              </a:rPr>
              <a:t>扩散</a:t>
            </a:r>
            <a:r>
              <a:rPr lang="en-US" altLang="zh-CN" sz="1200" kern="1200" dirty="0" smtClean="0">
                <a:solidFill>
                  <a:schemeClr val="tx1"/>
                </a:solidFill>
                <a:effectLst/>
                <a:latin typeface="Arial" charset="0"/>
                <a:ea typeface="+mn-ea"/>
                <a:cs typeface="+mn-cs"/>
              </a:rPr>
              <a:t>)</a:t>
            </a:r>
            <a:endParaRPr lang="zh-CN" altLang="en-US" sz="1200" kern="1200" dirty="0" smtClean="0">
              <a:solidFill>
                <a:schemeClr val="tx1"/>
              </a:solidFill>
              <a:effectLst/>
              <a:latin typeface="Arial" charset="0"/>
              <a:ea typeface="+mn-ea"/>
              <a:cs typeface="+mn-cs"/>
            </a:endParaRPr>
          </a:p>
          <a:p>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9AD977-3333-4C1A-9830-DDD29FDC3F5F}" type="slidenum">
              <a:rPr lang="en-US"/>
              <a:pPr/>
              <a:t>32</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z="1000"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9AD977-3333-4C1A-9830-DDD29FDC3F5F}" type="slidenum">
              <a:rPr lang="en-US"/>
              <a:pPr/>
              <a:t>33</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000" dirty="0" smtClean="0">
                <a:latin typeface="Arial" pitchFamily="34" charset="0"/>
              </a:rPr>
              <a:t>First of all, I will briefly</a:t>
            </a:r>
            <a:r>
              <a:rPr lang="en-US" sz="1000" baseline="0" dirty="0" smtClean="0">
                <a:latin typeface="Arial" pitchFamily="34" charset="0"/>
              </a:rPr>
              <a:t> discuss why restoration ecology is very important and the brief history of restoration ecology (</a:t>
            </a:r>
            <a:r>
              <a:rPr lang="en-US" sz="1000" b="1" dirty="0" smtClean="0">
                <a:solidFill>
                  <a:srgbClr val="C00000"/>
                </a:solidFill>
                <a:latin typeface="Times New Roman" pitchFamily="18" charset="0"/>
              </a:rPr>
              <a:t>ecosystem degradation and brief history of restoration ecology)</a:t>
            </a:r>
            <a:r>
              <a:rPr lang="en-US" sz="1000" dirty="0" smtClean="0">
                <a:latin typeface="Arial" pitchFamily="34" charset="0"/>
              </a:rPr>
              <a:t>.  </a:t>
            </a:r>
          </a:p>
          <a:p>
            <a:pPr eaLnBrk="1" hangingPunct="1"/>
            <a:endParaRPr lang="en-US" sz="1000" dirty="0" smtClean="0">
              <a:latin typeface="Arial" pitchFamily="34" charset="0"/>
            </a:endParaRPr>
          </a:p>
          <a:p>
            <a:pPr eaLnBrk="1" hangingPunct="1"/>
            <a:r>
              <a:rPr lang="en-US" sz="1000" dirty="0" smtClean="0">
                <a:latin typeface="Arial" pitchFamily="34" charset="0"/>
              </a:rPr>
              <a:t>Second, I will discuss one of most important concepts in restoration ecology—reference ecosystem (site)</a:t>
            </a:r>
          </a:p>
          <a:p>
            <a:pPr eaLnBrk="1" hangingPunct="1"/>
            <a:endParaRPr lang="en-US" sz="1000" dirty="0" smtClean="0">
              <a:latin typeface="Arial" pitchFamily="34" charset="0"/>
            </a:endParaRPr>
          </a:p>
          <a:p>
            <a:pPr eaLnBrk="1" hangingPunct="1"/>
            <a:r>
              <a:rPr lang="en-US" sz="1000" dirty="0" smtClean="0">
                <a:latin typeface="Arial" pitchFamily="34" charset="0"/>
              </a:rPr>
              <a:t>Third, I will discuss one key advance in restoration ecology is novel</a:t>
            </a:r>
            <a:r>
              <a:rPr lang="en-US" sz="1000" baseline="0" dirty="0" smtClean="0">
                <a:latin typeface="Arial" pitchFamily="34" charset="0"/>
              </a:rPr>
              <a:t> </a:t>
            </a:r>
            <a:r>
              <a:rPr lang="en-US" sz="1000" dirty="0" smtClean="0">
                <a:latin typeface="Arial" pitchFamily="34" charset="0"/>
              </a:rPr>
              <a:t>ecosystem and the implications for restoration ecology.</a:t>
            </a:r>
          </a:p>
          <a:p>
            <a:pPr eaLnBrk="1" hangingPunct="1"/>
            <a:endParaRPr lang="en-US" sz="1000" dirty="0" smtClean="0">
              <a:latin typeface="Arial" pitchFamily="34" charset="0"/>
            </a:endParaRPr>
          </a:p>
          <a:p>
            <a:pPr eaLnBrk="1" hangingPunct="1"/>
            <a:r>
              <a:rPr lang="en-US" sz="1000" dirty="0" smtClean="0">
                <a:latin typeface="Arial" pitchFamily="34" charset="0"/>
              </a:rPr>
              <a:t>In the discussion, I will use a few case studies of ecological restoration.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9AD977-3333-4C1A-9830-DDD29FDC3F5F}" type="slidenum">
              <a:rPr lang="en-US"/>
              <a:pPr/>
              <a:t>34</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609600" indent="-609600">
              <a:lnSpc>
                <a:spcPct val="80000"/>
              </a:lnSpc>
            </a:pPr>
            <a:r>
              <a:rPr lang="en-US" sz="1000" dirty="0" smtClean="0">
                <a:latin typeface="Times New Roman" pitchFamily="18" charset="0"/>
              </a:rPr>
              <a:t>Hobbs et al. (2006). Novel ecosystems: theoretic and management aspects of the new ecological world order. </a:t>
            </a:r>
            <a:r>
              <a:rPr lang="en-US" sz="1000" i="1" dirty="0" smtClean="0">
                <a:latin typeface="Times New Roman" pitchFamily="18" charset="0"/>
              </a:rPr>
              <a:t>Global Ecol. Biogeogr</a:t>
            </a:r>
            <a:r>
              <a:rPr lang="en-US" sz="1000" dirty="0" smtClean="0">
                <a:latin typeface="Times New Roman" pitchFamily="18" charset="0"/>
              </a:rPr>
              <a:t>. 15:1-7. </a:t>
            </a:r>
          </a:p>
          <a:p>
            <a:pPr marL="609600" indent="-609600">
              <a:lnSpc>
                <a:spcPct val="80000"/>
              </a:lnSpc>
              <a:buFont typeface="Wingdings" pitchFamily="2" charset="2"/>
              <a:buNone/>
            </a:pPr>
            <a:endParaRPr lang="en-US" sz="1000" dirty="0" smtClean="0">
              <a:latin typeface="Times New Roman" pitchFamily="18" charset="0"/>
            </a:endParaRPr>
          </a:p>
          <a:p>
            <a:pPr marL="609600" indent="-609600">
              <a:lnSpc>
                <a:spcPct val="80000"/>
              </a:lnSpc>
              <a:buFont typeface="Wingdings" pitchFamily="2" charset="2"/>
              <a:buNone/>
            </a:pPr>
            <a:r>
              <a:rPr lang="en-US" sz="1000" dirty="0" smtClean="0">
                <a:latin typeface="Times New Roman" pitchFamily="18" charset="0"/>
              </a:rPr>
              <a:t>Based</a:t>
            </a:r>
            <a:r>
              <a:rPr lang="en-US" sz="1000" baseline="0" dirty="0" smtClean="0">
                <a:latin typeface="Times New Roman" pitchFamily="18" charset="0"/>
              </a:rPr>
              <a:t> on a workshop in Spain (Granada) in 2002</a:t>
            </a:r>
          </a:p>
          <a:p>
            <a:pPr marL="609600" indent="-609600">
              <a:lnSpc>
                <a:spcPct val="80000"/>
              </a:lnSpc>
              <a:buFont typeface="Wingdings" pitchFamily="2" charset="2"/>
              <a:buNone/>
            </a:pPr>
            <a:endParaRPr lang="en-US" sz="1000" dirty="0" smtClean="0">
              <a:latin typeface="Times New Roman" pitchFamily="18" charset="0"/>
            </a:endParaRPr>
          </a:p>
          <a:p>
            <a:pPr marL="609600" indent="-609600">
              <a:lnSpc>
                <a:spcPct val="80000"/>
              </a:lnSpc>
            </a:pPr>
            <a:r>
              <a:rPr lang="en-US" sz="1000" dirty="0" smtClean="0">
                <a:latin typeface="Times New Roman" pitchFamily="18" charset="0"/>
              </a:rPr>
              <a:t>Hobbs et al. (2009). Novel ecosystems: implications for conservation and restoration. </a:t>
            </a:r>
            <a:r>
              <a:rPr lang="en-US" sz="1000" i="1" dirty="0" smtClean="0">
                <a:latin typeface="Times New Roman" pitchFamily="18" charset="0"/>
              </a:rPr>
              <a:t>Trends Ecol. Evol</a:t>
            </a:r>
            <a:r>
              <a:rPr lang="en-US" sz="1000" dirty="0" smtClean="0">
                <a:latin typeface="Times New Roman" pitchFamily="18" charset="0"/>
              </a:rPr>
              <a:t>. 24:599-605.</a:t>
            </a:r>
          </a:p>
          <a:p>
            <a:pPr marL="609600" indent="-609600">
              <a:lnSpc>
                <a:spcPct val="80000"/>
              </a:lnSpc>
            </a:pPr>
            <a:endParaRPr lang="en-US" sz="1000" dirty="0" smtClean="0">
              <a:latin typeface="Times New Roman" pitchFamily="18" charset="0"/>
            </a:endParaRPr>
          </a:p>
          <a:p>
            <a:pPr marL="609600" indent="-609600">
              <a:lnSpc>
                <a:spcPct val="80000"/>
              </a:lnSpc>
            </a:pPr>
            <a:r>
              <a:rPr lang="en-US" sz="1000" dirty="0" smtClean="0">
                <a:latin typeface="Times New Roman" pitchFamily="18" charset="0"/>
              </a:rPr>
              <a:t>Seastedt et al. (2008). Management of novel ecosystems: are novel approaches required? Front. Ecol. Environ. 6: 547-553.</a:t>
            </a:r>
          </a:p>
          <a:p>
            <a:pPr marL="609600" indent="-609600">
              <a:lnSpc>
                <a:spcPct val="80000"/>
              </a:lnSpc>
              <a:buFont typeface="Wingdings" pitchFamily="2" charset="2"/>
              <a:buNone/>
            </a:pPr>
            <a:r>
              <a:rPr lang="en-US" sz="900" dirty="0" smtClean="0"/>
              <a:t>      </a:t>
            </a:r>
          </a:p>
          <a:p>
            <a:pPr marL="609600" indent="-609600">
              <a:lnSpc>
                <a:spcPct val="80000"/>
              </a:lnSpc>
            </a:pPr>
            <a:r>
              <a:rPr lang="en-US" sz="1000" dirty="0" smtClean="0">
                <a:latin typeface="Times New Roman" pitchFamily="18" charset="0"/>
                <a:cs typeface="Times New Roman" pitchFamily="18" charset="0"/>
              </a:rPr>
              <a:t>Jackson and Hobbs. (2009). Ecological restoration in the light of ecological history. </a:t>
            </a:r>
            <a:r>
              <a:rPr lang="en-US" sz="1000" i="1" dirty="0" smtClean="0">
                <a:latin typeface="Times New Roman" pitchFamily="18" charset="0"/>
                <a:cs typeface="Times New Roman" pitchFamily="18" charset="0"/>
              </a:rPr>
              <a:t>Science</a:t>
            </a:r>
            <a:r>
              <a:rPr lang="en-US" sz="1000" dirty="0" smtClean="0">
                <a:latin typeface="Times New Roman" pitchFamily="18" charset="0"/>
                <a:cs typeface="Times New Roman" pitchFamily="18" charset="0"/>
              </a:rPr>
              <a:t> 325: 567-568. </a:t>
            </a:r>
          </a:p>
          <a:p>
            <a:pPr marL="609600" indent="-609600">
              <a:lnSpc>
                <a:spcPct val="80000"/>
              </a:lnSpc>
            </a:pPr>
            <a:endParaRPr lang="en-US" sz="1000" dirty="0" smtClean="0">
              <a:latin typeface="Times New Roman" pitchFamily="18" charset="0"/>
              <a:cs typeface="Times New Roman" pitchFamily="18" charset="0"/>
            </a:endParaRPr>
          </a:p>
          <a:p>
            <a:pPr marL="609600" indent="-609600">
              <a:lnSpc>
                <a:spcPct val="80000"/>
              </a:lnSpc>
            </a:pPr>
            <a:r>
              <a:rPr lang="en-US" sz="1000" dirty="0" smtClean="0">
                <a:latin typeface="Times New Roman" pitchFamily="18" charset="0"/>
                <a:cs typeface="Times New Roman" pitchFamily="18" charset="0"/>
              </a:rPr>
              <a:t>Hobbs,</a:t>
            </a:r>
            <a:r>
              <a:rPr lang="en-US" sz="1000" baseline="0" dirty="0" smtClean="0">
                <a:latin typeface="Times New Roman" pitchFamily="18" charset="0"/>
                <a:cs typeface="Times New Roman" pitchFamily="18" charset="0"/>
              </a:rPr>
              <a:t> R., E.S. Higgs, and C. M. Hall 2013. Novel ecosystems: Intervening in the New Ecological World Order.</a:t>
            </a:r>
            <a:endParaRPr lang="en-US" sz="1000" dirty="0" smtClean="0">
              <a:latin typeface="Times New Roman" pitchFamily="18" charset="0"/>
              <a:cs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84D6F6C-D483-400A-8732-E3515C7FA995}" type="slidenum">
              <a:rPr lang="en-US"/>
              <a:pPr/>
              <a:t>35</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36625" y="4422775"/>
            <a:ext cx="5149850" cy="4187825"/>
          </a:xfrm>
          <a:noFill/>
          <a:ln/>
        </p:spPr>
        <p:txBody>
          <a:bodyPr/>
          <a:lstStyle/>
          <a:p>
            <a:r>
              <a:rPr lang="en-US" dirty="0" smtClean="0">
                <a:latin typeface="Arial" pitchFamily="34" charset="0"/>
              </a:rPr>
              <a:t>In the past decade,</a:t>
            </a:r>
            <a:r>
              <a:rPr lang="en-US" baseline="0" dirty="0" smtClean="0">
                <a:latin typeface="Arial" pitchFamily="34" charset="0"/>
              </a:rPr>
              <a:t> publication has risen about 10 times</a:t>
            </a:r>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AD4EC25-5555-46C3-80C9-3EB09D97A4F8}" type="slidenum">
              <a:rPr lang="en-US"/>
              <a:pPr/>
              <a:t>36</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fr-FR"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65ECB99-E6D0-4ECB-9668-570ECEB72B35}" type="slidenum">
              <a:rPr lang="en-US"/>
              <a:pPr/>
              <a:t>37</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36625" y="4422775"/>
            <a:ext cx="5149850" cy="4187825"/>
          </a:xfrm>
          <a:noFill/>
          <a:ln/>
        </p:spPr>
        <p:txBody>
          <a:bodyPr/>
          <a:lstStyle/>
          <a:p>
            <a:r>
              <a:rPr lang="en-US" sz="1200" b="0" i="0" u="none" strike="noStrike" kern="1200" baseline="0" dirty="0" smtClean="0">
                <a:solidFill>
                  <a:schemeClr val="tx1"/>
                </a:solidFill>
                <a:latin typeface="Arial" charset="0"/>
                <a:ea typeface="+mn-ea"/>
                <a:cs typeface="+mn-cs"/>
              </a:rPr>
              <a:t>Figure 1 Novel ecosystems arise either from the degradation and</a:t>
            </a:r>
          </a:p>
          <a:p>
            <a:r>
              <a:rPr lang="en-US" sz="1200" b="0" i="0" u="none" strike="noStrike" kern="1200" baseline="0" dirty="0" smtClean="0">
                <a:solidFill>
                  <a:schemeClr val="tx1"/>
                </a:solidFill>
                <a:latin typeface="Arial" charset="0"/>
                <a:ea typeface="+mn-ea"/>
                <a:cs typeface="+mn-cs"/>
              </a:rPr>
              <a:t>invasion of ‘wild’ or natural/seminatural systems or from the</a:t>
            </a:r>
          </a:p>
          <a:p>
            <a:r>
              <a:rPr lang="en-US" sz="1200" b="0" i="0" u="none" strike="noStrike" kern="1200" baseline="0" dirty="0" smtClean="0">
                <a:solidFill>
                  <a:schemeClr val="tx1"/>
                </a:solidFill>
                <a:latin typeface="Arial" charset="0"/>
                <a:ea typeface="+mn-ea"/>
                <a:cs typeface="+mn-cs"/>
              </a:rPr>
              <a:t>abandonment of intensively managed systems.</a:t>
            </a:r>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AD4EC25-5555-46C3-80C9-3EB09D97A4F8}" type="slidenum">
              <a:rPr lang="en-US"/>
              <a:pPr/>
              <a:t>38</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a:p>
            <a:r>
              <a:rPr lang="en-US" sz="1200" b="0" i="0" u="none" strike="noStrike" kern="1200" baseline="0" dirty="0" smtClean="0">
                <a:solidFill>
                  <a:schemeClr val="tx1"/>
                </a:solidFill>
                <a:latin typeface="Arial" charset="0"/>
                <a:ea typeface="+mn-ea"/>
                <a:cs typeface="+mn-cs"/>
              </a:rPr>
              <a:t>Figure 1. Types of ecosystem that develop under varying levels of biotic and abiotic alteration. (a) three main types of system state: (i) historical, within which ecosystems remain within their historical range of variability; (ii) hybrid, within which ecosystems are modified from their historical state by changing biotic and/or biotic characteristics;and (iii) novel, within which systems have been potentially irreversibly changed by large modifications to abiotic conditions or biotic composition. (b) Potential pathways of development of ecosystems in the face of changing biotic composition (loss or addition of species) and abiotic change (land use or climate). Pathway 1 is driven primarily by loss of existing species and addition of invasive species (either native or non-native), Pathway 2 by changing abiotic conditions and Pathway 3 by biotic and abiotic changes acting synergistically. (c) Reversing the pathways of development in (a) requires removal of invasive species (Pathway 4) and/or amelioration of altered environmental conditions (Pathways 5 and 6). Black lines indicate the presence of potential restoration thresholds that prevent the system moving back to a less altered state without significant management input. (d) The state space can be divided into an area within which restoration to a system within the historic range of variability remains feasible (which includes some or most hybrid systems), areas within which restoration of ecosystem structure and/or function can be achieved without a return to historic system characteristics, and an area within which restoration is likely to be difficult or impossible and hence alternative management objectives are required.</a:t>
            </a:r>
          </a:p>
          <a:p>
            <a:r>
              <a:rPr lang="en-US" sz="1200" b="0" i="0" u="none" strike="noStrike" kern="1200" baseline="0" dirty="0" smtClean="0">
                <a:solidFill>
                  <a:schemeClr val="tx1"/>
                </a:solidFill>
                <a:latin typeface="Arial" charset="0"/>
                <a:ea typeface="+mn-ea"/>
                <a:cs typeface="+mn-cs"/>
              </a:rPr>
              <a:t>(Developed from previous conceptualizations from Refs [12,34]).</a:t>
            </a:r>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61D496C-7A36-4797-A95F-7FDDF3E30377}" type="slidenum">
              <a:rPr lang="en-US"/>
              <a:pPr/>
              <a:t>39</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z="1000"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BA17EEDA-9DF9-441E-B5D3-4405F8744234}" type="slidenum">
              <a:rPr lang="en-US"/>
              <a:pPr/>
              <a:t>40</a:t>
            </a:fld>
            <a:endParaRPr lang="en-US" dirty="0"/>
          </a:p>
        </p:txBody>
      </p:sp>
      <p:sp>
        <p:nvSpPr>
          <p:cNvPr id="137219" name="Rectangle 2"/>
          <p:cNvSpPr>
            <a:spLocks noGrp="1" noRot="1" noChangeAspect="1" noChangeArrowheads="1" noTextEdit="1"/>
          </p:cNvSpPr>
          <p:nvPr>
            <p:ph type="sldImg"/>
          </p:nvPr>
        </p:nvSpPr>
        <p:spPr>
          <a:xfrm>
            <a:off x="1185863" y="698500"/>
            <a:ext cx="4654550" cy="3490913"/>
          </a:xfrm>
          <a:ln/>
        </p:spPr>
      </p:sp>
      <p:sp>
        <p:nvSpPr>
          <p:cNvPr id="137220" name="Rectangle 3"/>
          <p:cNvSpPr>
            <a:spLocks noGrp="1" noChangeArrowheads="1"/>
          </p:cNvSpPr>
          <p:nvPr>
            <p:ph type="body" idx="1"/>
          </p:nvPr>
        </p:nvSpPr>
        <p:spPr>
          <a:noFill/>
          <a:ln/>
        </p:spPr>
        <p:txBody>
          <a:bodyPr/>
          <a:lstStyle/>
          <a:p>
            <a:r>
              <a:rPr lang="zh-CN" altLang="en-US" smtClean="0">
                <a:latin typeface="Arial" pitchFamily="34" charset="0"/>
              </a:rPr>
              <a:t>Ａ２５－ｙｒ　ｆｏｒｅｓｔ　ｄｏｍｉｎａｔｅｄ　ｂｙ　Ａｆｒｉｃａｎ　ｔｕｌｉｐ　ｔｒｅｅｓ．　Ｔｈｅ　ｕｎｄｅｒｓｔｏｒｙ　ｉｓ　ｅｘｐｅｒｉｅｎｃｉｎｇ　ａｎ　ｉｎｖａｓｉｏｎ　ｂｙ　ｎａｔｉｖｅ　ｔｒｅｅ　ｓｐｅｃｉｅｓ　ｕｎｄｅｒ　ｔｈｅ　ｃａｎｏｐｙ　ｏｆ　ｔｈｅ　Ａｆｒｉｃａｎ　ｔｕｌｉｐ　ｔｒｅｅ．</a:t>
            </a:r>
            <a:endParaRPr lang="fr-FR"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C9839E5-24FE-4669-A227-BC119B054C3C}" type="slidenum">
              <a:rPr lang="en-US" smtClean="0">
                <a:latin typeface="Arial" pitchFamily="34" charset="0"/>
              </a:rPr>
              <a:pPr/>
              <a:t>4</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zh-CN" altLang="en-US" sz="1200" b="0" i="0" u="none" strike="noStrike" kern="1200" baseline="0" dirty="0" smtClean="0">
                <a:solidFill>
                  <a:schemeClr val="tx1"/>
                </a:solidFill>
                <a:latin typeface="Arial" charset="0"/>
                <a:ea typeface="+mn-ea"/>
                <a:cs typeface="+mn-cs"/>
              </a:rPr>
              <a:t>因直接或间接的人类活动干扰影响，</a:t>
            </a:r>
            <a:r>
              <a:rPr lang="en-US" altLang="zh-CN" sz="1200" b="0" i="0" u="none" strike="noStrike" kern="1200" baseline="0" dirty="0" smtClean="0">
                <a:solidFill>
                  <a:schemeClr val="tx1"/>
                </a:solidFill>
                <a:latin typeface="Arial" charset="0"/>
                <a:ea typeface="+mn-ea"/>
                <a:cs typeface="+mn-cs"/>
              </a:rPr>
              <a:t>many </a:t>
            </a:r>
            <a:r>
              <a:rPr lang="zh-CN" altLang="en-US" sz="1200" b="0" i="0" u="none" strike="noStrike" kern="1200" baseline="0" dirty="0" smtClean="0">
                <a:solidFill>
                  <a:schemeClr val="tx1"/>
                </a:solidFill>
                <a:latin typeface="Arial" charset="0"/>
                <a:ea typeface="+mn-ea"/>
                <a:cs typeface="+mn-cs"/>
              </a:rPr>
              <a:t>生态系统已经退化、被损害、被转化，或者被完全破坏的</a:t>
            </a:r>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D0B6DF9-2EC8-4F79-8FA3-534FB4735472}" type="slidenum">
              <a:rPr lang="en-US"/>
              <a:pPr/>
              <a:t>41</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z="1000" dirty="0" smtClean="0"/>
              <a:t>A novel, or emerging ecosystem, is one without an analog in the natural environment that develops in response to radically altered environmental conditions caused by social, economic, or cultural activities.   Novel ecosystems include those with urban soil contaminated by storm water runoff; systems with altered ground and surface water flows; or systems with soil disturbed by ditching, dredging, or drainage</a:t>
            </a:r>
          </a:p>
          <a:p>
            <a:r>
              <a:rPr lang="en-US" sz="1000" dirty="0" smtClean="0"/>
              <a:t>The woodland pictured here is a typical novel ecosystem.  The site has, for decades, been subjected to all the disturbances listed, and more;  it also has a significant component of herbaceous pest species like garlic mustard (</a:t>
            </a:r>
            <a:r>
              <a:rPr lang="en-US" sz="1000" i="1" dirty="0" smtClean="0"/>
              <a:t>Alliaria petiolata</a:t>
            </a:r>
            <a:r>
              <a:rPr lang="en-US" sz="1000" dirty="0" smtClean="0"/>
              <a:t>),  Dame’s Rocket</a:t>
            </a:r>
            <a:r>
              <a:rPr lang="en-US" sz="1000" baseline="0" dirty="0" smtClean="0"/>
              <a:t> </a:t>
            </a:r>
            <a:r>
              <a:rPr lang="en-US" sz="1000" dirty="0" smtClean="0"/>
              <a:t>(</a:t>
            </a:r>
            <a:r>
              <a:rPr lang="en-US" sz="1000" i="1" dirty="0" err="1" smtClean="0"/>
              <a:t>Hesperis</a:t>
            </a:r>
            <a:r>
              <a:rPr lang="en-US" sz="1000" i="1" dirty="0" smtClean="0"/>
              <a:t> </a:t>
            </a:r>
            <a:r>
              <a:rPr lang="en-US" sz="1000" i="1" dirty="0" err="1" smtClean="0"/>
              <a:t>matronalis</a:t>
            </a:r>
            <a:r>
              <a:rPr lang="en-US" sz="1000" dirty="0" smtClean="0"/>
              <a:t>), and Japanese knotweed (</a:t>
            </a:r>
            <a:r>
              <a:rPr lang="en-US" sz="1000" i="1" dirty="0" err="1" smtClean="0"/>
              <a:t>Polygonum</a:t>
            </a:r>
            <a:r>
              <a:rPr lang="en-US" sz="1000" i="1" dirty="0" smtClean="0"/>
              <a:t> </a:t>
            </a:r>
            <a:r>
              <a:rPr lang="en-US" sz="1000" i="1" dirty="0" err="1" smtClean="0"/>
              <a:t>cuspidatum</a:t>
            </a:r>
            <a:r>
              <a:rPr lang="en-US" sz="1000" dirty="0" smtClean="0"/>
              <a:t> or </a:t>
            </a:r>
            <a:r>
              <a:rPr lang="en-US" sz="1000" i="1" dirty="0" err="1" smtClean="0"/>
              <a:t>Fallopia</a:t>
            </a:r>
            <a:r>
              <a:rPr lang="en-US" sz="1000" i="1" dirty="0" smtClean="0"/>
              <a:t> japonica</a:t>
            </a:r>
            <a:r>
              <a:rPr lang="en-US" sz="1000" dirty="0" smtClean="0"/>
              <a:t>).    Few of the original native wetland and sedge meadow species grow on the site.  The historic and modern-day disturbances like storm water runoff continue.</a:t>
            </a:r>
          </a:p>
          <a:p>
            <a:pPr eaLnBrk="1" hangingPunct="1"/>
            <a:endParaRPr lang="en-US" sz="1000" dirty="0" smtClean="0">
              <a:latin typeface="Arial" pitchFamily="34" charset="0"/>
            </a:endParaRPr>
          </a:p>
          <a:p>
            <a:r>
              <a:rPr lang="en-US" sz="1000" b="1" dirty="0" smtClean="0"/>
              <a:t>Planning Restoration for a Novel Ecosystem</a:t>
            </a:r>
          </a:p>
          <a:p>
            <a:r>
              <a:rPr lang="en-US" sz="1000" dirty="0" smtClean="0"/>
              <a:t>Let’s start with some questions:  Where does the restoration ecologist start with a site like this?  What are practical goals?   Can the altered hydrology be restored?  What can one do about the dried and disturbed peaty soils?</a:t>
            </a:r>
          </a:p>
          <a:p>
            <a:r>
              <a:rPr lang="en-US" sz="1000" dirty="0" smtClean="0"/>
              <a:t>Is the top priority the eradication of pest species?   Does the restoration learn to live with some of the pest species?  If the pest species are removed, what will replace them?  Will this site support a restored system based upon historic models?  Or, will restoration of this novel ecosystem require novel approaches and ecosystem models?</a:t>
            </a:r>
          </a:p>
          <a:p>
            <a:pPr eaLnBrk="1" hangingPunct="1"/>
            <a:endParaRPr lang="en-US" sz="1000" dirty="0" smtClean="0">
              <a:latin typeface="Arial" pitchFamily="34" charset="0"/>
            </a:endParaRPr>
          </a:p>
          <a:p>
            <a:pPr eaLnBrk="1" hangingPunct="1"/>
            <a:endParaRPr lang="en-US" sz="1000" dirty="0" smtClean="0">
              <a:latin typeface="Arial" pitchFamily="34" charset="0"/>
            </a:endParaRPr>
          </a:p>
          <a:p>
            <a:pPr eaLnBrk="1" hangingPunct="1"/>
            <a:endParaRPr lang="en-US" sz="1000"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mn-ea"/>
                <a:cs typeface="+mn-cs"/>
              </a:rPr>
              <a:t>大蒜芥</a:t>
            </a:r>
          </a:p>
          <a:p>
            <a:pPr eaLnBrk="1" hangingPunct="1"/>
            <a:endParaRPr lang="en-US" sz="1000"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effectLst/>
              </a:rPr>
              <a:t>千屈菜</a:t>
            </a:r>
            <a:endParaRPr lang="en-US" dirty="0"/>
          </a:p>
        </p:txBody>
      </p:sp>
      <p:sp>
        <p:nvSpPr>
          <p:cNvPr id="4" name="Slide Number Placeholder 3"/>
          <p:cNvSpPr>
            <a:spLocks noGrp="1"/>
          </p:cNvSpPr>
          <p:nvPr>
            <p:ph type="sldNum" sz="quarter" idx="10"/>
          </p:nvPr>
        </p:nvSpPr>
        <p:spPr/>
        <p:txBody>
          <a:bodyPr/>
          <a:lstStyle/>
          <a:p>
            <a:pPr>
              <a:defRPr/>
            </a:pPr>
            <a:fld id="{1A140BC8-B463-4FB8-9F0B-541C010721AF}" type="slidenum">
              <a:rPr lang="en-US" smtClean="0"/>
              <a:pPr>
                <a:defRPr/>
              </a:pPr>
              <a:t>42</a:t>
            </a:fld>
            <a:endParaRPr lang="en-US"/>
          </a:p>
        </p:txBody>
      </p:sp>
    </p:spTree>
    <p:extLst>
      <p:ext uri="{BB962C8B-B14F-4D97-AF65-F5344CB8AC3E}">
        <p14:creationId xmlns:p14="http://schemas.microsoft.com/office/powerpoint/2010/main" xmlns="" val="1255190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AD4EC25-5555-46C3-80C9-3EB09D97A4F8}" type="slidenum">
              <a:rPr lang="en-US"/>
              <a:pPr/>
              <a:t>43</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fr-FR" dirty="0" smtClean="0">
              <a:latin typeface="Arial" pitchFamily="34" charset="0"/>
            </a:endParaRPr>
          </a:p>
          <a:p>
            <a:pPr eaLnBrk="1" hangingPunct="1"/>
            <a:endParaRPr lang="en-US"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Times New Roman" pitchFamily="18" charset="0"/>
                <a:cs typeface="Times New Roman" pitchFamily="18" charset="0"/>
              </a:rPr>
              <a:t>traditional notion of restoring biodiversity by direct appeal to historical condition are being reconsidered in the light of rapid </a:t>
            </a:r>
            <a:r>
              <a:rPr lang="en-US" sz="1200" dirty="0" smtClean="0">
                <a:solidFill>
                  <a:srgbClr val="C00000"/>
                </a:solidFill>
                <a:latin typeface="Times New Roman" pitchFamily="18" charset="0"/>
                <a:cs typeface="Times New Roman" pitchFamily="18" charset="0"/>
              </a:rPr>
              <a:t>environmental change.  Establish</a:t>
            </a:r>
            <a:r>
              <a:rPr lang="en-US" sz="1200" baseline="0" dirty="0" smtClean="0">
                <a:solidFill>
                  <a:srgbClr val="C00000"/>
                </a:solidFill>
                <a:latin typeface="Times New Roman" pitchFamily="18" charset="0"/>
                <a:cs typeface="Times New Roman" pitchFamily="18" charset="0"/>
              </a:rPr>
              <a:t> the ecosystems that are able to sustain in the future, not the past environment</a:t>
            </a:r>
            <a:endParaRPr lang="en-US" sz="1200" dirty="0" smtClean="0">
              <a:solidFill>
                <a:srgbClr val="C00000"/>
              </a:solidFill>
              <a:latin typeface="Times New Roman" pitchFamily="18" charset="0"/>
              <a:cs typeface="Times New Roman" pitchFamily="18" charset="0"/>
            </a:endParaRPr>
          </a:p>
          <a:p>
            <a:pPr eaLnBrk="1" hangingPunct="1"/>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AD4EC25-5555-46C3-80C9-3EB09D97A4F8}" type="slidenum">
              <a:rPr lang="en-US"/>
              <a:pPr/>
              <a:t>44</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a:p>
            <a:r>
              <a:rPr lang="en-US" sz="1200" b="0" i="0" u="none" strike="noStrike" kern="1200" baseline="0" dirty="0" smtClean="0">
                <a:solidFill>
                  <a:schemeClr val="tx1"/>
                </a:solidFill>
                <a:latin typeface="Arial" charset="0"/>
                <a:ea typeface="+mn-ea"/>
                <a:cs typeface="+mn-cs"/>
              </a:rPr>
              <a:t>Figure 1. Types of ecosystem that develop under varying levels of biotic and abiotic alteration. (a) three main types of system state: (i) historical, within which ecosystems remain within their historical range of variability; (ii) hybrid, within which ecosystems are modified from their historical state by changing biotic and/or biotic characteristics;and (iii) novel, within which systems have been potentially irreversibly changed by large modifications to abiotic conditions or biotic composition. (b) Potential pathways of development of ecosystems in the face of changing biotic composition (loss or addition of species) and abiotic change (land use or climate). Pathway 1 is driven primarily by loss of existing species and addition of invasive species (either native or non-native), Pathway 2 by changing abiotic conditions and Pathway 3 by biotic and abiotic changes acting synergistically. (c) Reversing the pathways of development in (a) requires removal of invasive species (Pathway 4) and/or amelioration of altered environmental conditions (Pathways 5 and 6). Black lines indicate the presence of potential restoration thresholds that prevent the system moving back to a less altered state without significant management input. (d) The state space can be divided into an area within which restoration to a system within the historic range of variability remains feasible (which includes some or most hybrid systems), areas within which restoration of ecosystem structure and/or function can be achieved without a return to historic system characteristics, and an area within which restoration is likely to be difficult or impossible and hence alternative management objectives are required.</a:t>
            </a:r>
          </a:p>
          <a:p>
            <a:r>
              <a:rPr lang="en-US" sz="1200" b="0" i="0" u="none" strike="noStrike" kern="1200" baseline="0" dirty="0" smtClean="0">
                <a:solidFill>
                  <a:schemeClr val="tx1"/>
                </a:solidFill>
                <a:latin typeface="Arial" charset="0"/>
                <a:ea typeface="+mn-ea"/>
                <a:cs typeface="+mn-cs"/>
              </a:rPr>
              <a:t>(Developed from previous conceptualizations from Refs [12,34]).</a:t>
            </a:r>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AD4EC25-5555-46C3-80C9-3EB09D97A4F8}" type="slidenum">
              <a:rPr lang="en-US"/>
              <a:pPr/>
              <a:t>45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fr-FR" dirty="0" smtClean="0">
              <a:latin typeface="Arial" pitchFamily="34" charset="0"/>
            </a:endParaRPr>
          </a:p>
          <a:p>
            <a:pPr eaLnBrk="1" hangingPunct="1"/>
            <a:endParaRPr lang="en-US" dirty="0" smtClean="0">
              <a:latin typeface="Arial" pitchFamily="34" charset="0"/>
            </a:endParaRPr>
          </a:p>
          <a:p>
            <a:r>
              <a:rPr lang="zh-CN" altLang="en-US" sz="1200" b="0" i="0" u="none" strike="noStrike" kern="1200" baseline="0" dirty="0" smtClean="0">
                <a:solidFill>
                  <a:schemeClr val="tx1"/>
                </a:solidFill>
                <a:latin typeface="Arial" charset="0"/>
                <a:ea typeface="+mn-ea"/>
                <a:cs typeface="+mn-cs"/>
              </a:rPr>
              <a:t>抵抗力</a:t>
            </a:r>
            <a:r>
              <a:rPr lang="en-US" altLang="zh-CN" sz="1200" b="0" i="0" u="none" strike="noStrike" kern="1200" baseline="0" dirty="0" smtClean="0">
                <a:solidFill>
                  <a:schemeClr val="tx1"/>
                </a:solidFill>
                <a:latin typeface="Arial" charset="0"/>
                <a:ea typeface="+mn-ea"/>
                <a:cs typeface="+mn-cs"/>
              </a:rPr>
              <a:t>(resistance) ;</a:t>
            </a:r>
            <a:r>
              <a:rPr lang="zh-CN" altLang="en-US" sz="1200" b="0" i="0" u="none" strike="noStrike" kern="1200" baseline="0" dirty="0" smtClean="0">
                <a:solidFill>
                  <a:schemeClr val="tx1"/>
                </a:solidFill>
                <a:latin typeface="Arial" charset="0"/>
                <a:ea typeface="+mn-ea"/>
                <a:cs typeface="+mn-cs"/>
              </a:rPr>
              <a:t>弹性 </a:t>
            </a:r>
            <a:r>
              <a:rPr lang="en-US" altLang="zh-CN" sz="1200" b="0" i="0" u="none" strike="noStrike" kern="1200" baseline="0" dirty="0" smtClean="0">
                <a:solidFill>
                  <a:schemeClr val="tx1"/>
                </a:solidFill>
                <a:latin typeface="Arial" charset="0"/>
                <a:ea typeface="+mn-ea"/>
                <a:cs typeface="+mn-cs"/>
              </a:rPr>
              <a:t>(resilient)</a:t>
            </a:r>
            <a:endParaRPr 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AD4EC25-5555-46C3-80C9-3EB09D97A4F8}" type="slidenum">
              <a:rPr lang="en-US"/>
              <a:pPr/>
              <a:t>46</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fr-FR"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41EF115-1BE7-4809-9893-35FF6B80B675}" type="slidenum">
              <a:rPr lang="en-US"/>
              <a:pPr/>
              <a:t>47</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36625" y="4422775"/>
            <a:ext cx="5149850" cy="4187825"/>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9AD977-3333-4C1A-9830-DDD29FDC3F5F}" type="slidenum">
              <a:rPr lang="en-US"/>
              <a:pPr/>
              <a:t>48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z="1000" dirty="0"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D37436A-C223-42B6-ADB6-6F1E7BEA1BB5}" type="slidenum">
              <a:rPr lang="en-US"/>
              <a:pPr/>
              <a:t>49</a:t>
            </a:fld>
            <a:endParaRPr lang="en-US"/>
          </a:p>
        </p:txBody>
      </p:sp>
      <p:sp>
        <p:nvSpPr>
          <p:cNvPr id="138243" name="Rectangle 2"/>
          <p:cNvSpPr>
            <a:spLocks noGrp="1" noRot="1" noChangeAspect="1" noChangeArrowheads="1" noTextEdit="1"/>
          </p:cNvSpPr>
          <p:nvPr>
            <p:ph type="sldImg"/>
          </p:nvPr>
        </p:nvSpPr>
        <p:spPr>
          <a:xfrm>
            <a:off x="1172143" y="698182"/>
            <a:ext cx="4682067" cy="3490913"/>
          </a:xfrm>
          <a:ln/>
        </p:spPr>
      </p:sp>
      <p:sp>
        <p:nvSpPr>
          <p:cNvPr id="138244"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AFB5DCE-C807-4D2F-9EBB-42C99C454360}" type="slidenum">
              <a:rPr lang="en-US"/>
              <a:pPr/>
              <a:t>50</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Old-growth coniferous</a:t>
            </a:r>
            <a:r>
              <a:rPr lang="en-US" baseline="0" dirty="0" smtClean="0">
                <a:latin typeface="Arial" pitchFamily="34" charset="0"/>
                <a:ea typeface="ＭＳ Ｐゴシック" pitchFamily="34" charset="-128"/>
              </a:rPr>
              <a:t> forests in PNW</a:t>
            </a:r>
            <a:endParaRPr lang="en-US" dirty="0" smtClean="0">
              <a:latin typeface="Arial" pitchFamily="34" charset="0"/>
              <a:ea typeface="ＭＳ Ｐゴシック" pitchFamily="34" charset="-128"/>
            </a:endParaRPr>
          </a:p>
        </p:txBody>
      </p:sp>
      <p:sp>
        <p:nvSpPr>
          <p:cNvPr id="64516" name="Slide Number Placeholder 3"/>
          <p:cNvSpPr txBox="1">
            <a:spLocks noGrp="1"/>
          </p:cNvSpPr>
          <p:nvPr/>
        </p:nvSpPr>
        <p:spPr bwMode="auto">
          <a:xfrm>
            <a:off x="3979757" y="8843645"/>
            <a:ext cx="3043343" cy="465455"/>
          </a:xfrm>
          <a:prstGeom prst="rect">
            <a:avLst/>
          </a:prstGeom>
          <a:noFill/>
          <a:ln w="9525">
            <a:noFill/>
            <a:miter lim="800000"/>
            <a:headEnd/>
            <a:tailEnd/>
          </a:ln>
        </p:spPr>
        <p:txBody>
          <a:bodyPr lIns="93324" tIns="46662" rIns="93324" bIns="46662" anchor="b"/>
          <a:lstStyle/>
          <a:p>
            <a:pPr algn="r"/>
            <a:fld id="{D55C72E1-B60F-4475-A070-CFFD757A7093}" type="slidenum">
              <a:rPr lang="en-US" sz="1200"/>
              <a:pPr algn="r"/>
              <a:t>5</a:t>
            </a:fld>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6A407AD-5017-49AB-A592-74D80524CAF2}" type="slidenum">
              <a:rPr lang="en-US" smtClean="0">
                <a:latin typeface="Arial" pitchFamily="34" charset="0"/>
              </a:rPr>
              <a:pPr eaLnBrk="1" hangingPunct="1"/>
              <a:t>51</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000" smtClean="0">
                <a:latin typeface="Arial" pitchFamily="34" charset="0"/>
                <a:cs typeface="Arial" pitchFamily="34" charset="0"/>
              </a:rPr>
              <a:t>Global change at least include climate change, land-use change, and biodiversity change [species invasion and biodiversity loss].  Global Change is a much broader term than Climate change. </a:t>
            </a:r>
          </a:p>
          <a:p>
            <a:pPr eaLnBrk="1" hangingPunct="1"/>
            <a:endParaRPr lang="en-US" sz="1000" smtClean="0">
              <a:latin typeface="Arial" pitchFamily="34" charset="0"/>
              <a:cs typeface="Arial" pitchFamily="34" charset="0"/>
            </a:endParaRPr>
          </a:p>
          <a:p>
            <a:pPr eaLnBrk="1" hangingPunct="1"/>
            <a:r>
              <a:rPr lang="en-US" sz="1000" smtClean="0">
                <a:latin typeface="Arial" pitchFamily="34" charset="0"/>
                <a:cs typeface="Arial" pitchFamily="34" charset="0"/>
              </a:rPr>
              <a:t>As we realize that our global environment is experiencing change in many aspects. This is the famous Keeling Curve.  Atmospheric CO2 concentration showed a sustainable increase due to human activities  (fossil fuel burning) since 1960.  I checked early this week the atmospheric CO2 concentration reach 393 ppm in the end of Jan. this year.  Most scientists agree that the increasing greenhouse gas such as CO2, CH4, and N2O concentration in atmosphere is responsible for the global warming and other related changes.     </a:t>
            </a:r>
          </a:p>
          <a:p>
            <a:pPr eaLnBrk="1" hangingPunct="1"/>
            <a:endParaRPr lang="en-US" sz="1000" smtClean="0">
              <a:latin typeface="Arial" pitchFamily="34" charset="0"/>
              <a:cs typeface="Arial" pitchFamily="34" charset="0"/>
            </a:endParaRPr>
          </a:p>
          <a:p>
            <a:pPr eaLnBrk="1" hangingPunct="1"/>
            <a:r>
              <a:rPr lang="en-US" sz="1000" smtClean="0">
                <a:latin typeface="Arial" pitchFamily="34" charset="0"/>
                <a:cs typeface="Arial" pitchFamily="34" charset="0"/>
              </a:rPr>
              <a:t>Temperature increase/ global average sea level rise/ snow cover decline in northern hemisphere</a:t>
            </a:r>
          </a:p>
          <a:p>
            <a:pPr eaLnBrk="1" hangingPunct="1"/>
            <a:r>
              <a:rPr lang="en-US" sz="1000" smtClean="0">
                <a:latin typeface="Arial" pitchFamily="34" charset="0"/>
                <a:cs typeface="Arial" pitchFamily="34" charset="0"/>
              </a:rPr>
              <a:t> </a:t>
            </a:r>
          </a:p>
          <a:p>
            <a:pPr eaLnBrk="1" hangingPunct="1"/>
            <a:r>
              <a:rPr lang="en-US" sz="1000" smtClean="0">
                <a:latin typeface="Arial" pitchFamily="34" charset="0"/>
                <a:cs typeface="Arial" pitchFamily="34" charset="0"/>
              </a:rPr>
              <a:t>This is often known as the "Keeling curve," named for the C. David Keeling who started to take CO2 observations at Mauna Loa in 1958. These data are now taken and maintained by NOAA's Earth Systems Research Laboratory, </a:t>
            </a:r>
            <a:r>
              <a:rPr lang="en-US" sz="1000" smtClean="0">
                <a:latin typeface="Arial" pitchFamily="34" charset="0"/>
                <a:cs typeface="Arial" pitchFamily="34" charset="0"/>
                <a:hlinkClick r:id="rId3"/>
              </a:rPr>
              <a:t>Global Modeling Division</a:t>
            </a:r>
            <a:r>
              <a:rPr lang="en-US" sz="1000" smtClean="0">
                <a:latin typeface="Arial" pitchFamily="34" charset="0"/>
                <a:cs typeface="Arial" pitchFamily="34" charset="0"/>
              </a:rPr>
              <a:t>. This web site is excellent, provides references, as well as access to the observations. Here is a recent update of the Keeling Curve. </a:t>
            </a:r>
          </a:p>
          <a:p>
            <a:pPr eaLnBrk="1" hangingPunct="1"/>
            <a:endParaRPr lang="en-US" sz="1000" smtClean="0">
              <a:latin typeface="Arial" pitchFamily="34" charset="0"/>
              <a:cs typeface="Arial" pitchFamily="34" charset="0"/>
            </a:endParaRPr>
          </a:p>
          <a:p>
            <a:pPr eaLnBrk="1" hangingPunct="1"/>
            <a:r>
              <a:rPr lang="en-US" sz="1000" smtClean="0">
                <a:latin typeface="Arial" pitchFamily="34" charset="0"/>
                <a:cs typeface="Arial" pitchFamily="34" charset="0"/>
              </a:rPr>
              <a:t>There are two obvious things in this record. The first is that there is a steady upward trend of CO2. The second is that there is an annual oscillation of CO2. What is not so obvious on this scale is that the amplitude of the annual cycle is increasing. Here is a </a:t>
            </a:r>
            <a:r>
              <a:rPr lang="en-US" sz="1000" smtClean="0">
                <a:latin typeface="Arial" pitchFamily="34" charset="0"/>
                <a:cs typeface="Arial" pitchFamily="34" charset="0"/>
                <a:hlinkClick r:id="rId4"/>
              </a:rPr>
              <a:t>link to the NOAA site</a:t>
            </a:r>
            <a:r>
              <a:rPr lang="en-US" sz="1000" smtClean="0">
                <a:latin typeface="Arial" pitchFamily="34" charset="0"/>
                <a:cs typeface="Arial" pitchFamily="34" charset="0"/>
              </a:rPr>
              <a:t> which has much more information on this figure, as well as global averages and numbers of how much the CO2 increases each year.</a:t>
            </a:r>
            <a:br>
              <a:rPr lang="en-US" sz="1000" smtClean="0">
                <a:latin typeface="Arial" pitchFamily="34" charset="0"/>
                <a:cs typeface="Arial" pitchFamily="34" charset="0"/>
              </a:rPr>
            </a:br>
            <a:r>
              <a:rPr lang="en-US" sz="1000" smtClean="0">
                <a:latin typeface="Arial" pitchFamily="34" charset="0"/>
                <a:cs typeface="Arial" pitchFamily="34" charset="0"/>
              </a:rPr>
              <a:t/>
            </a:r>
            <a:br>
              <a:rPr lang="en-US" sz="1000" smtClean="0">
                <a:latin typeface="Arial" pitchFamily="34" charset="0"/>
                <a:cs typeface="Arial" pitchFamily="34" charset="0"/>
              </a:rPr>
            </a:br>
            <a:r>
              <a:rPr lang="en-US" sz="1000" smtClean="0">
                <a:latin typeface="Arial" pitchFamily="34" charset="0"/>
                <a:cs typeface="Arial" pitchFamily="34" charset="0"/>
              </a:rPr>
              <a:t>The steady upward trend is mostly attributed to the release of CO2 by fossil fuel burning. There has been significant effort to account for all of the sources (and sinks) of carbon dioxide, and the increase both correlates with the increased burning of fossil fuels, and it is generally consistent with amounts that are estimated based on fuel consumption.</a:t>
            </a:r>
            <a:br>
              <a:rPr lang="en-US" sz="1000" smtClean="0">
                <a:latin typeface="Arial" pitchFamily="34" charset="0"/>
                <a:cs typeface="Arial" pitchFamily="34" charset="0"/>
              </a:rPr>
            </a:br>
            <a:r>
              <a:rPr lang="en-US" sz="1000" smtClean="0">
                <a:latin typeface="Arial" pitchFamily="34" charset="0"/>
                <a:cs typeface="Arial" pitchFamily="34" charset="0"/>
              </a:rPr>
              <a:t/>
            </a:r>
            <a:br>
              <a:rPr lang="en-US" sz="1000" smtClean="0">
                <a:latin typeface="Arial" pitchFamily="34" charset="0"/>
                <a:cs typeface="Arial" pitchFamily="34" charset="0"/>
              </a:rPr>
            </a:br>
            <a:r>
              <a:rPr lang="en-US" sz="1000" smtClean="0">
                <a:latin typeface="Arial" pitchFamily="34" charset="0"/>
                <a:cs typeface="Arial" pitchFamily="34" charset="0"/>
              </a:rPr>
              <a:t>Back picture 1961 </a:t>
            </a:r>
          </a:p>
          <a:p>
            <a:pPr eaLnBrk="1" hangingPunct="1"/>
            <a:r>
              <a:rPr lang="en-US" sz="1000" smtClean="0">
                <a:latin typeface="Arial" pitchFamily="34" charset="0"/>
                <a:cs typeface="Arial" pitchFamily="34" charset="0"/>
              </a:rPr>
              <a:t>Front picture 1990s</a:t>
            </a:r>
          </a:p>
          <a:p>
            <a:endParaRPr lang="en-US" sz="1000" smtClean="0">
              <a:latin typeface="Arial" pitchFamily="34" charset="0"/>
              <a:cs typeface="Arial" pitchFamily="34" charset="0"/>
            </a:endParaRPr>
          </a:p>
          <a:p>
            <a:pPr eaLnBrk="1" hangingPunct="1"/>
            <a:r>
              <a:rPr lang="en-US" sz="1000" b="1" smtClean="0">
                <a:latin typeface="Arial" pitchFamily="34" charset="0"/>
                <a:cs typeface="Arial" pitchFamily="34" charset="0"/>
              </a:rPr>
              <a:t>Land-cover change is another important aspect of global change.  </a:t>
            </a:r>
          </a:p>
          <a:p>
            <a:pPr eaLnBrk="1" hangingPunct="1"/>
            <a:endParaRPr lang="en-US" sz="1000" smtClean="0">
              <a:latin typeface="Arial" pitchFamily="34" charset="0"/>
              <a:cs typeface="Arial" pitchFamily="34" charset="0"/>
            </a:endParaRPr>
          </a:p>
          <a:p>
            <a:pPr eaLnBrk="1" hangingPunct="1"/>
            <a:r>
              <a:rPr lang="en-US" sz="1000" smtClean="0">
                <a:latin typeface="Arial" pitchFamily="34" charset="0"/>
                <a:cs typeface="Arial" pitchFamily="34" charset="0"/>
              </a:rPr>
              <a:t>Historically, most forests were cleared for croplands.  This is especially true in the eastern United States.  The conversion of natural vegetation to croplands releases a large amount of carbon into atmosphere.</a:t>
            </a:r>
          </a:p>
          <a:p>
            <a:endParaRPr lang="en-US" sz="1000"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20836" name="Slide Number Placeholder 3"/>
          <p:cNvSpPr>
            <a:spLocks noGrp="1"/>
          </p:cNvSpPr>
          <p:nvPr>
            <p:ph type="sldNum" sz="quarter" idx="5"/>
          </p:nvPr>
        </p:nvSpPr>
        <p:spPr>
          <a:noFill/>
        </p:spPr>
        <p:txBody>
          <a:bodyPr/>
          <a:lstStyle/>
          <a:p>
            <a:fld id="{437E5DC3-0697-407C-9230-7BA551EDE0E9}" type="slidenum">
              <a:rPr lang="en-US"/>
              <a:pPr/>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Tropical deforestation results in many forests</a:t>
            </a:r>
            <a:r>
              <a:rPr lang="en-US" baseline="0" dirty="0" smtClean="0">
                <a:latin typeface="Arial" pitchFamily="34" charset="0"/>
                <a:ea typeface="ＭＳ Ｐゴシック" pitchFamily="34" charset="-128"/>
              </a:rPr>
              <a:t> disappear permanently.</a:t>
            </a:r>
            <a:endParaRPr lang="en-US" dirty="0" smtClean="0">
              <a:latin typeface="Arial" pitchFamily="34" charset="0"/>
              <a:ea typeface="ＭＳ Ｐゴシック" pitchFamily="34" charset="-128"/>
            </a:endParaRPr>
          </a:p>
        </p:txBody>
      </p:sp>
      <p:sp>
        <p:nvSpPr>
          <p:cNvPr id="69636" name="Slide Number Placeholder 3"/>
          <p:cNvSpPr txBox="1">
            <a:spLocks noGrp="1"/>
          </p:cNvSpPr>
          <p:nvPr/>
        </p:nvSpPr>
        <p:spPr bwMode="auto">
          <a:xfrm>
            <a:off x="3979757" y="8843645"/>
            <a:ext cx="3043343" cy="465455"/>
          </a:xfrm>
          <a:prstGeom prst="rect">
            <a:avLst/>
          </a:prstGeom>
          <a:noFill/>
          <a:ln w="9525">
            <a:noFill/>
            <a:miter lim="800000"/>
            <a:headEnd/>
            <a:tailEnd/>
          </a:ln>
        </p:spPr>
        <p:txBody>
          <a:bodyPr lIns="93324" tIns="46662" rIns="93324" bIns="46662" anchor="b"/>
          <a:lstStyle/>
          <a:p>
            <a:pPr algn="r"/>
            <a:fld id="{38119618-9407-4155-A99E-F739491124DB}" type="slidenum">
              <a:rPr lang="en-US" sz="1200"/>
              <a:pPr algn="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5300" name="Slide Number Placeholder 3"/>
          <p:cNvSpPr txBox="1">
            <a:spLocks noGrp="1"/>
          </p:cNvSpPr>
          <p:nvPr/>
        </p:nvSpPr>
        <p:spPr bwMode="auto">
          <a:xfrm>
            <a:off x="3979757" y="8843645"/>
            <a:ext cx="3043343" cy="465455"/>
          </a:xfrm>
          <a:prstGeom prst="rect">
            <a:avLst/>
          </a:prstGeom>
          <a:noFill/>
          <a:ln w="9525">
            <a:noFill/>
            <a:miter lim="800000"/>
            <a:headEnd/>
            <a:tailEnd/>
          </a:ln>
        </p:spPr>
        <p:txBody>
          <a:bodyPr lIns="93324" tIns="46662" rIns="93324" bIns="46662" anchor="b"/>
          <a:lstStyle/>
          <a:p>
            <a:pPr algn="r"/>
            <a:fld id="{96069829-4C1B-4EEA-8754-C38EC1EADE7A}" type="slidenum">
              <a:rPr lang="en-US" sz="1200"/>
              <a:pPr algn="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effectLst/>
              </a:rPr>
              <a:t>千屈菜</a:t>
            </a:r>
            <a:endParaRPr lang="en-US" dirty="0"/>
          </a:p>
        </p:txBody>
      </p:sp>
      <p:sp>
        <p:nvSpPr>
          <p:cNvPr id="4" name="Slide Number Placeholder 3"/>
          <p:cNvSpPr>
            <a:spLocks noGrp="1"/>
          </p:cNvSpPr>
          <p:nvPr>
            <p:ph type="sldNum" sz="quarter" idx="10"/>
          </p:nvPr>
        </p:nvSpPr>
        <p:spPr/>
        <p:txBody>
          <a:bodyPr/>
          <a:lstStyle/>
          <a:p>
            <a:pPr>
              <a:defRPr/>
            </a:pPr>
            <a:fld id="{1A140BC8-B463-4FB8-9F0B-541C010721AF}" type="slidenum">
              <a:rPr lang="en-US" smtClean="0"/>
              <a:pPr>
                <a:defRPr/>
              </a:pPr>
              <a:t>8</a:t>
            </a:fld>
            <a:endParaRPr lang="en-US"/>
          </a:p>
        </p:txBody>
      </p:sp>
    </p:spTree>
    <p:extLst>
      <p:ext uri="{BB962C8B-B14F-4D97-AF65-F5344CB8AC3E}">
        <p14:creationId xmlns:p14="http://schemas.microsoft.com/office/powerpoint/2010/main" xmlns="" val="165069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9A1F7BA-987D-4209-976C-E571812BF18D}" type="slidenum">
              <a:rPr lang="en-US" smtClean="0">
                <a:latin typeface="Arial" pitchFamily="34" charset="0"/>
              </a:rPr>
              <a:pPr/>
              <a:t>9</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p:spPr>
          <p:txBody>
            <a:bodyPr wrap="none" anchor="ctr"/>
            <a:lstStyle/>
            <a:p>
              <a:pPr eaLnBrk="0" hangingPunct="0"/>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p:spPr>
          <p:txBody>
            <a:bodyPr wrap="none" anchor="ctr"/>
            <a:lstStyle/>
            <a:p>
              <a:pPr eaLnBrk="0" hangingPunct="0"/>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p:spPr>
          <p:txBody>
            <a:bodyPr wrap="none" anchor="ctr"/>
            <a:lstStyle/>
            <a:p>
              <a:pPr eaLnBrk="0" hangingPunct="0"/>
              <a:endParaRPr lang="en-US"/>
            </a:p>
          </p:txBody>
        </p:sp>
      </p:grpSp>
      <p:sp>
        <p:nvSpPr>
          <p:cNvPr id="54274"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5427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smtClean="0"/>
            </a:lvl1pPr>
          </a:lstStyle>
          <a:p>
            <a:pPr>
              <a:defRPr/>
            </a:pPr>
            <a:endParaRPr lang="en-US"/>
          </a:p>
        </p:txBody>
      </p:sp>
      <p:sp>
        <p:nvSpPr>
          <p:cNvPr id="9" name="Rectangle 5"/>
          <p:cNvSpPr>
            <a:spLocks noGrp="1" noChangeArrowheads="1"/>
          </p:cNvSpPr>
          <p:nvPr>
            <p:ph type="ftr" sz="quarter" idx="11"/>
          </p:nvPr>
        </p:nvSpPr>
        <p:spPr/>
        <p:txBody>
          <a:bodyPr/>
          <a:lstStyle>
            <a:lvl1pPr>
              <a:defRPr smtClean="0"/>
            </a:lvl1pPr>
          </a:lstStyle>
          <a:p>
            <a:pPr>
              <a:defRPr/>
            </a:pPr>
            <a:endParaRPr lang="en-US"/>
          </a:p>
        </p:txBody>
      </p:sp>
      <p:sp>
        <p:nvSpPr>
          <p:cNvPr id="10" name="Rectangle 6"/>
          <p:cNvSpPr>
            <a:spLocks noGrp="1" noChangeArrowheads="1"/>
          </p:cNvSpPr>
          <p:nvPr>
            <p:ph type="sldNum" sz="quarter" idx="12"/>
          </p:nvPr>
        </p:nvSpPr>
        <p:spPr/>
        <p:txBody>
          <a:bodyPr/>
          <a:lstStyle>
            <a:lvl1pPr>
              <a:defRPr smtClean="0"/>
            </a:lvl1pPr>
          </a:lstStyle>
          <a:p>
            <a:pPr>
              <a:defRPr/>
            </a:pPr>
            <a:fld id="{CF1871AF-6A69-4F91-AD6B-055939EDCF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7BC865-9B4F-4155-826C-471CDA4D06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F99B2-82AD-45D9-97CE-2BF875EE53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710A2A-CA0F-44C3-8C03-4CF34D7B3C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083BB2-E43B-49DA-8DD0-490366862D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3A26D-2B9C-4D6E-9F4A-6F10655BF2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5E2DC9-73B6-4195-9FF8-CA88BAFB1F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73D9E4-EFFF-4B57-82A4-C73A87CCEB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60A792-8B64-4C42-9FF3-5EAC5A7D2E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FA5CFE-1C10-416F-9D89-B494DDD834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85711-FD82-4711-B8C8-94FE23C9AF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a:p>
        </p:txBody>
      </p:sp>
      <p:sp>
        <p:nvSpPr>
          <p:cNvPr id="532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a:p>
        </p:txBody>
      </p:sp>
      <p:sp>
        <p:nvSpPr>
          <p:cNvPr id="5325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039DC56D-9B2E-47C0-A6A5-2B31B8309B21}"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chemeClr val="bg2"/>
          </a:solidFill>
          <a:ln w="9525">
            <a:noFill/>
            <a:miter lim="800000"/>
            <a:headEnd/>
            <a:tailEnd/>
          </a:ln>
        </p:spPr>
        <p:txBody>
          <a:bodyPr wrap="none" anchor="ctr"/>
          <a:lstStyle/>
          <a:p>
            <a:pPr algn="ctr"/>
            <a:endParaRPr lang="en-US" sz="240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p:spPr>
        <p:txBody>
          <a:bodyPr wrap="none" anchor="ctr"/>
          <a:lstStyle/>
          <a:p>
            <a:pPr algn="ctr"/>
            <a:endParaRPr lang="en-US"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p:spPr>
        <p:txBody>
          <a:bodyPr wrap="none" anchor="ctr"/>
          <a:lstStyle/>
          <a:p>
            <a:pPr algn="ct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42"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2.jpeg"/><Relationship Id="rId7"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23.jpe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___1.xls"/></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09600" y="457200"/>
            <a:ext cx="7772400" cy="2279650"/>
          </a:xfrm>
        </p:spPr>
        <p:txBody>
          <a:bodyPr/>
          <a:lstStyle/>
          <a:p>
            <a:r>
              <a:rPr lang="en-US" sz="4000" b="1" dirty="0" smtClean="0">
                <a:solidFill>
                  <a:schemeClr val="tx1"/>
                </a:solidFill>
                <a:latin typeface="Times New Roman" pitchFamily="18" charset="0"/>
                <a:cs typeface="Times New Roman" pitchFamily="18" charset="0"/>
              </a:rPr>
              <a:t>Advances in Restoration Ecology: From Reference Ecosystems to Novel Ecosystems</a:t>
            </a:r>
            <a:endParaRPr lang="en-US" sz="4000" dirty="0">
              <a:solidFill>
                <a:schemeClr val="tx1"/>
              </a:solidFill>
              <a:latin typeface="Times New Roman" pitchFamily="18" charset="0"/>
              <a:cs typeface="Times New Roman" pitchFamily="18" charset="0"/>
            </a:endParaRPr>
          </a:p>
        </p:txBody>
      </p:sp>
      <p:sp>
        <p:nvSpPr>
          <p:cNvPr id="3075" name="Rectangle 5"/>
          <p:cNvSpPr>
            <a:spLocks noGrp="1" noChangeArrowheads="1"/>
          </p:cNvSpPr>
          <p:nvPr>
            <p:ph type="subTitle" idx="1"/>
          </p:nvPr>
        </p:nvSpPr>
        <p:spPr>
          <a:xfrm>
            <a:off x="1066800" y="3276600"/>
            <a:ext cx="7010400" cy="2209800"/>
          </a:xfrm>
        </p:spPr>
        <p:txBody>
          <a:bodyPr/>
          <a:lstStyle/>
          <a:p>
            <a:pPr eaLnBrk="1" hangingPunct="1"/>
            <a:r>
              <a:rPr lang="en-US" sz="2800" dirty="0" smtClean="0">
                <a:latin typeface="Times New Roman" pitchFamily="18" charset="0"/>
              </a:rPr>
              <a:t>   </a:t>
            </a:r>
            <a:r>
              <a:rPr lang="en-US" sz="2800" dirty="0" err="1" smtClean="0">
                <a:latin typeface="Times New Roman" pitchFamily="18" charset="0"/>
              </a:rPr>
              <a:t>Hua</a:t>
            </a:r>
            <a:r>
              <a:rPr lang="en-US" sz="2800" dirty="0" smtClean="0">
                <a:latin typeface="Times New Roman" pitchFamily="18" charset="0"/>
              </a:rPr>
              <a:t> Chen</a:t>
            </a:r>
          </a:p>
          <a:p>
            <a:pPr eaLnBrk="1" hangingPunct="1"/>
            <a:r>
              <a:rPr lang="en-US" sz="2800" dirty="0" smtClean="0">
                <a:latin typeface="Times New Roman" pitchFamily="18" charset="0"/>
              </a:rPr>
              <a:t>(</a:t>
            </a:r>
            <a:r>
              <a:rPr lang="en-US" sz="2800" dirty="0" err="1" smtClean="0"/>
              <a:t>陈华</a:t>
            </a:r>
            <a:r>
              <a:rPr lang="en-US" sz="2800" dirty="0" smtClean="0"/>
              <a:t>)</a:t>
            </a:r>
            <a:endParaRPr lang="en-US" sz="2800" dirty="0" smtClean="0">
              <a:latin typeface="Times New Roman" pitchFamily="18" charset="0"/>
            </a:endParaRPr>
          </a:p>
          <a:p>
            <a:pPr eaLnBrk="1" hangingPunct="1"/>
            <a:endParaRPr lang="en-US" sz="2800" dirty="0" smtClean="0">
              <a:latin typeface="Times New Roman" pitchFamily="18" charset="0"/>
            </a:endParaRPr>
          </a:p>
          <a:p>
            <a:pPr eaLnBrk="1" hangingPunct="1"/>
            <a:r>
              <a:rPr lang="en-US" sz="2800" dirty="0" smtClean="0">
                <a:latin typeface="Times New Roman" pitchFamily="18" charset="0"/>
              </a:rPr>
              <a:t>Department of Biology</a:t>
            </a:r>
          </a:p>
          <a:p>
            <a:pPr eaLnBrk="1" hangingPunct="1"/>
            <a:r>
              <a:rPr lang="en-US" sz="2800" dirty="0" smtClean="0">
                <a:latin typeface="Times New Roman" pitchFamily="18" charset="0"/>
              </a:rPr>
              <a:t>     University of Illinois at Springfield</a:t>
            </a:r>
          </a:p>
        </p:txBody>
      </p:sp>
      <p:pic>
        <p:nvPicPr>
          <p:cNvPr id="3076" name="Picture 6" descr="UIS_Official_Logo_300"/>
          <p:cNvPicPr>
            <a:picLocks noChangeAspect="1" noChangeArrowheads="1"/>
          </p:cNvPicPr>
          <p:nvPr/>
        </p:nvPicPr>
        <p:blipFill>
          <a:blip r:embed="rId3" cstate="email"/>
          <a:srcRect/>
          <a:stretch>
            <a:fillRect/>
          </a:stretch>
        </p:blipFill>
        <p:spPr bwMode="auto">
          <a:xfrm>
            <a:off x="0" y="3124200"/>
            <a:ext cx="2178050" cy="3048000"/>
          </a:xfrm>
          <a:prstGeom prst="rect">
            <a:avLst/>
          </a:prstGeom>
          <a:solidFill>
            <a:schemeClr val="accent1"/>
          </a:solid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8229600" cy="1139825"/>
          </a:xfrm>
        </p:spPr>
        <p:txBody>
          <a:bodyPr/>
          <a:lstStyle/>
          <a:p>
            <a:pPr eaLnBrk="1" hangingPunct="1"/>
            <a:r>
              <a:rPr lang="en-US" sz="4000" b="1" dirty="0" smtClean="0">
                <a:solidFill>
                  <a:schemeClr val="tx1"/>
                </a:solidFill>
                <a:latin typeface="Times New Roman" pitchFamily="18" charset="0"/>
              </a:rPr>
              <a:t>Ecological Restoration (</a:t>
            </a:r>
            <a:r>
              <a:rPr lang="zh-CN" altLang="en-US" sz="4000" dirty="0">
                <a:solidFill>
                  <a:schemeClr val="tx1"/>
                </a:solidFill>
                <a:latin typeface="Arial" pitchFamily="34" charset="0"/>
              </a:rPr>
              <a:t>生态恢</a:t>
            </a:r>
            <a:r>
              <a:rPr lang="zh-CN" altLang="en-US" sz="4000" dirty="0" smtClean="0">
                <a:solidFill>
                  <a:schemeClr val="tx1"/>
                </a:solidFill>
                <a:latin typeface="Arial" pitchFamily="34" charset="0"/>
              </a:rPr>
              <a:t>复</a:t>
            </a:r>
            <a:r>
              <a:rPr lang="en-US" altLang="zh-CN" sz="4000" dirty="0" smtClean="0">
                <a:solidFill>
                  <a:schemeClr val="tx1"/>
                </a:solidFill>
                <a:latin typeface="Arial" pitchFamily="34" charset="0"/>
              </a:rPr>
              <a:t>)</a:t>
            </a:r>
            <a:endParaRPr lang="en-US" sz="4000" b="1" dirty="0" smtClean="0">
              <a:solidFill>
                <a:schemeClr val="tx1"/>
              </a:solidFill>
              <a:latin typeface="Times New Roman" pitchFamily="18" charset="0"/>
            </a:endParaRPr>
          </a:p>
        </p:txBody>
      </p:sp>
      <p:sp>
        <p:nvSpPr>
          <p:cNvPr id="19459" name="Rectangle 3"/>
          <p:cNvSpPr>
            <a:spLocks noGrp="1" noChangeArrowheads="1"/>
          </p:cNvSpPr>
          <p:nvPr>
            <p:ph type="body" idx="1"/>
          </p:nvPr>
        </p:nvSpPr>
        <p:spPr>
          <a:xfrm>
            <a:off x="457200" y="1600200"/>
            <a:ext cx="8458200" cy="4530725"/>
          </a:xfrm>
        </p:spPr>
        <p:txBody>
          <a:bodyPr/>
          <a:lstStyle/>
          <a:p>
            <a:pPr eaLnBrk="1" hangingPunct="1">
              <a:lnSpc>
                <a:spcPct val="80000"/>
              </a:lnSpc>
            </a:pPr>
            <a:r>
              <a:rPr lang="en-US" dirty="0" smtClean="0">
                <a:latin typeface="Times New Roman" pitchFamily="18" charset="0"/>
                <a:cs typeface="Times New Roman" pitchFamily="18" charset="0"/>
              </a:rPr>
              <a:t>An intentional activity that initiates or accelerates the recovery of an ecosystem with respect to its health, integrity and sustainability (</a:t>
            </a:r>
            <a:r>
              <a:rPr lang="en-US" sz="2600" dirty="0" smtClean="0">
                <a:latin typeface="Times New Roman" pitchFamily="18" charset="0"/>
                <a:cs typeface="Times New Roman" pitchFamily="18" charset="0"/>
              </a:rPr>
              <a:t>The Society for Ecological Restoration, 2004)</a:t>
            </a:r>
          </a:p>
          <a:p>
            <a:pPr marL="0" indent="0">
              <a:buClr>
                <a:schemeClr val="accent2"/>
              </a:buClr>
              <a:buNone/>
            </a:pPr>
            <a:endParaRPr lang="en-US" dirty="0" smtClean="0">
              <a:latin typeface="Times New Roman" pitchFamily="18" charset="0"/>
              <a:cs typeface="Times New Roman" pitchFamily="18" charset="0"/>
            </a:endParaRPr>
          </a:p>
          <a:p>
            <a:pPr>
              <a:buClr>
                <a:schemeClr val="accent2"/>
              </a:buClr>
            </a:pPr>
            <a:r>
              <a:rPr lang="en-US" dirty="0" smtClean="0">
                <a:latin typeface="Times New Roman" pitchFamily="18" charset="0"/>
                <a:cs typeface="Times New Roman" pitchFamily="18" charset="0"/>
              </a:rPr>
              <a:t>Help system return to its historic natural trajectory </a:t>
            </a:r>
          </a:p>
          <a:p>
            <a:pPr>
              <a:buClr>
                <a:schemeClr val="accent2"/>
              </a:buClr>
            </a:pPr>
            <a:endParaRPr lang="en-US" u="sng" dirty="0">
              <a:latin typeface="Times New Roman" pitchFamily="18" charset="0"/>
              <a:cs typeface="Times New Roman" pitchFamily="18" charset="0"/>
            </a:endParaRPr>
          </a:p>
          <a:p>
            <a:pPr eaLnBrk="1" hangingPunct="1">
              <a:lnSpc>
                <a:spcPct val="80000"/>
              </a:lnSpc>
            </a:pPr>
            <a:r>
              <a:rPr lang="en-US" dirty="0">
                <a:latin typeface="Times New Roman" pitchFamily="18" charset="0"/>
              </a:rPr>
              <a:t>The </a:t>
            </a:r>
            <a:r>
              <a:rPr lang="en-US" dirty="0">
                <a:solidFill>
                  <a:srgbClr val="FF3300"/>
                </a:solidFill>
                <a:latin typeface="Times New Roman" pitchFamily="18" charset="0"/>
              </a:rPr>
              <a:t>PRACTICE </a:t>
            </a:r>
            <a:r>
              <a:rPr lang="en-US" dirty="0">
                <a:latin typeface="Times New Roman" pitchFamily="18" charset="0"/>
              </a:rPr>
              <a:t>of restoring ecosystems </a:t>
            </a:r>
            <a:r>
              <a:rPr lang="en-US" dirty="0" smtClean="0">
                <a:latin typeface="Times New Roman" pitchFamily="18" charset="0"/>
              </a:rPr>
              <a:t>as performed </a:t>
            </a:r>
            <a:r>
              <a:rPr lang="en-US" dirty="0">
                <a:latin typeface="Times New Roman" pitchFamily="18" charset="0"/>
              </a:rPr>
              <a:t>by practitioners at specific sites.</a:t>
            </a:r>
          </a:p>
          <a:p>
            <a:pPr eaLnBrk="1" hangingPunct="1">
              <a:lnSpc>
                <a:spcPct val="80000"/>
              </a:lnSpc>
            </a:pPr>
            <a:endParaRPr lang="en-US" dirty="0">
              <a:latin typeface="Times New Roman" pitchFamily="18" charset="0"/>
              <a:cs typeface="Times New Roman" pitchFamily="18" charset="0"/>
            </a:endParaRPr>
          </a:p>
          <a:p>
            <a:pPr>
              <a:buClr>
                <a:schemeClr val="accent2"/>
              </a:buClr>
            </a:pPr>
            <a:endParaRPr lang="en-US" u="sng" dirty="0" smtClean="0">
              <a:latin typeface="Times New Roman" pitchFamily="18" charset="0"/>
              <a:cs typeface="Times New Roman" pitchFamily="18" charset="0"/>
            </a:endParaRPr>
          </a:p>
          <a:p>
            <a:pPr>
              <a:buClr>
                <a:schemeClr val="accent2"/>
              </a:buClr>
            </a:pPr>
            <a:endParaRPr lang="en-US" sz="2400" dirty="0" smtClean="0"/>
          </a:p>
          <a:p>
            <a:pPr>
              <a:buClr>
                <a:schemeClr val="accent2"/>
              </a:buClr>
            </a:pPr>
            <a:endParaRPr lang="en-US" sz="2400" dirty="0" smtClean="0"/>
          </a:p>
          <a:p>
            <a:pPr>
              <a:buClr>
                <a:schemeClr val="accent2"/>
              </a:buClr>
            </a:pPr>
            <a:endParaRPr lang="en-US" sz="2400" dirty="0" smtClean="0"/>
          </a:p>
          <a:p>
            <a:pPr lvl="1" eaLnBrk="1" hangingPunct="1">
              <a:lnSpc>
                <a:spcPct val="80000"/>
              </a:lnSpc>
              <a:buFontTx/>
              <a:buNone/>
            </a:pPr>
            <a:endParaRPr lang="fr-FR" sz="2400" b="1" dirty="0" smtClean="0">
              <a:latin typeface="Times New Roman" pitchFamily="18" charset="0"/>
            </a:endParaRPr>
          </a:p>
          <a:p>
            <a:pPr lvl="1" eaLnBrk="1" hangingPunct="1">
              <a:lnSpc>
                <a:spcPct val="80000"/>
              </a:lnSpc>
              <a:buFontTx/>
              <a:buNone/>
            </a:pPr>
            <a:endParaRPr lang="en-US" sz="24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cb3e-fig-15-01-0"/>
          <p:cNvPicPr>
            <a:picLocks noChangeAspect="1" noChangeArrowheads="1"/>
          </p:cNvPicPr>
          <p:nvPr/>
        </p:nvPicPr>
        <p:blipFill>
          <a:blip r:embed="rId3" cstate="email"/>
          <a:srcRect/>
          <a:stretch>
            <a:fillRect/>
          </a:stretch>
        </p:blipFill>
        <p:spPr bwMode="auto">
          <a:xfrm>
            <a:off x="279400" y="457200"/>
            <a:ext cx="8531225" cy="6399213"/>
          </a:xfrm>
          <a:prstGeom prst="rect">
            <a:avLst/>
          </a:prstGeom>
          <a:noFill/>
          <a:ln w="9525">
            <a:noFill/>
            <a:miter lim="800000"/>
            <a:headEnd/>
            <a:tailEnd/>
          </a:ln>
        </p:spPr>
      </p:pic>
      <p:sp>
        <p:nvSpPr>
          <p:cNvPr id="36867" name="Rectangle 3"/>
          <p:cNvSpPr>
            <a:spLocks noGrp="1" noChangeArrowheads="1"/>
          </p:cNvSpPr>
          <p:nvPr>
            <p:ph type="title"/>
          </p:nvPr>
        </p:nvSpPr>
        <p:spPr>
          <a:xfrm>
            <a:off x="533400" y="-571500"/>
            <a:ext cx="8610600" cy="1143000"/>
          </a:xfrm>
        </p:spPr>
        <p:txBody>
          <a:bodyPr/>
          <a:lstStyle/>
          <a:p>
            <a:r>
              <a:rPr lang="en-US" sz="4000" b="1" dirty="0" smtClean="0">
                <a:solidFill>
                  <a:schemeClr val="tx1"/>
                </a:solidFill>
                <a:latin typeface="Times New Roman" pitchFamily="18" charset="0"/>
                <a:cs typeface="Times New Roman" pitchFamily="18" charset="0"/>
              </a:rPr>
              <a:t>The trajectory of a restoration project</a:t>
            </a:r>
          </a:p>
        </p:txBody>
      </p:sp>
      <p:sp>
        <p:nvSpPr>
          <p:cNvPr id="36868" name="Text Box 4"/>
          <p:cNvSpPr txBox="1">
            <a:spLocks noChangeArrowheads="1"/>
          </p:cNvSpPr>
          <p:nvPr/>
        </p:nvSpPr>
        <p:spPr bwMode="auto">
          <a:xfrm>
            <a:off x="5622925" y="5146675"/>
            <a:ext cx="2089150" cy="457200"/>
          </a:xfrm>
          <a:prstGeom prst="rect">
            <a:avLst/>
          </a:prstGeom>
          <a:noFill/>
          <a:ln w="9525">
            <a:noFill/>
            <a:miter lim="800000"/>
            <a:headEnd/>
            <a:tailEnd/>
          </a:ln>
        </p:spPr>
        <p:txBody>
          <a:bodyPr wrap="none">
            <a:spAutoFit/>
          </a:bodyPr>
          <a:lstStyle/>
          <a:p>
            <a:pPr eaLnBrk="1" hangingPunct="1"/>
            <a:r>
              <a:rPr lang="en-US" dirty="0">
                <a:latin typeface="Times New Roman" pitchFamily="18" charset="0"/>
              </a:rPr>
              <a:t>Bradshaw 1984</a:t>
            </a:r>
          </a:p>
        </p:txBody>
      </p:sp>
      <p:sp>
        <p:nvSpPr>
          <p:cNvPr id="2" name="TextBox 1"/>
          <p:cNvSpPr txBox="1"/>
          <p:nvPr/>
        </p:nvSpPr>
        <p:spPr>
          <a:xfrm>
            <a:off x="6172201" y="1219200"/>
            <a:ext cx="12954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solidFill>
                  <a:srgbClr val="C00000"/>
                </a:solidFill>
                <a:latin typeface="Times New Roman" pitchFamily="18" charset="0"/>
                <a:cs typeface="Times New Roman" pitchFamily="18" charset="0"/>
              </a:rPr>
              <a:t>Reference</a:t>
            </a:r>
          </a:p>
          <a:p>
            <a:r>
              <a:rPr lang="en-US" b="1" dirty="0" smtClean="0">
                <a:solidFill>
                  <a:srgbClr val="C00000"/>
                </a:solidFill>
                <a:latin typeface="Times New Roman" pitchFamily="18" charset="0"/>
                <a:cs typeface="Times New Roman" pitchFamily="18" charset="0"/>
              </a:rPr>
              <a:t>Ecosystem</a:t>
            </a:r>
            <a:endParaRPr lang="en-US"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dirty="0" smtClean="0">
                <a:solidFill>
                  <a:schemeClr val="tx1"/>
                </a:solidFill>
                <a:latin typeface="Times New Roman" pitchFamily="18" charset="0"/>
              </a:rPr>
              <a:t>Restoration </a:t>
            </a:r>
            <a:r>
              <a:rPr lang="en-US" b="1" dirty="0">
                <a:solidFill>
                  <a:schemeClr val="tx1"/>
                </a:solidFill>
                <a:latin typeface="Times New Roman" pitchFamily="18" charset="0"/>
              </a:rPr>
              <a:t>Ecology </a:t>
            </a:r>
            <a:r>
              <a:rPr lang="en-US" b="1" dirty="0" smtClean="0">
                <a:solidFill>
                  <a:schemeClr val="tx1"/>
                </a:solidFill>
                <a:latin typeface="Times New Roman" pitchFamily="18" charset="0"/>
              </a:rPr>
              <a:t>(</a:t>
            </a:r>
            <a:r>
              <a:rPr lang="zh-CN" altLang="en-US" dirty="0" smtClean="0">
                <a:solidFill>
                  <a:schemeClr val="tx1"/>
                </a:solidFill>
                <a:latin typeface="Arial" pitchFamily="34" charset="0"/>
              </a:rPr>
              <a:t>恢复</a:t>
            </a:r>
            <a:r>
              <a:rPr lang="zh-CN" altLang="en-US" dirty="0">
                <a:solidFill>
                  <a:schemeClr val="tx1"/>
                </a:solidFill>
                <a:latin typeface="Arial" pitchFamily="34" charset="0"/>
              </a:rPr>
              <a:t>生</a:t>
            </a:r>
            <a:r>
              <a:rPr lang="zh-CN" altLang="en-US" dirty="0" smtClean="0">
                <a:solidFill>
                  <a:schemeClr val="tx1"/>
                </a:solidFill>
                <a:latin typeface="Arial" pitchFamily="34" charset="0"/>
              </a:rPr>
              <a:t>态</a:t>
            </a:r>
            <a:r>
              <a:rPr lang="en-US" dirty="0">
                <a:solidFill>
                  <a:schemeClr val="tx1"/>
                </a:solidFill>
              </a:rPr>
              <a:t>学</a:t>
            </a:r>
            <a:r>
              <a:rPr lang="en-US" altLang="zh-CN" dirty="0" smtClean="0">
                <a:solidFill>
                  <a:schemeClr val="tx1"/>
                </a:solidFill>
                <a:latin typeface="Arial" pitchFamily="34" charset="0"/>
              </a:rPr>
              <a:t>)</a:t>
            </a:r>
            <a:endParaRPr lang="en-US" b="1" dirty="0" smtClean="0">
              <a:solidFill>
                <a:schemeClr val="tx1"/>
              </a:solidFill>
              <a:latin typeface="Times New Roman" pitchFamily="18" charset="0"/>
            </a:endParaRPr>
          </a:p>
        </p:txBody>
      </p:sp>
      <p:sp>
        <p:nvSpPr>
          <p:cNvPr id="28675" name="Rectangle 3"/>
          <p:cNvSpPr>
            <a:spLocks noGrp="1" noChangeArrowheads="1"/>
          </p:cNvSpPr>
          <p:nvPr>
            <p:ph type="body" idx="1"/>
          </p:nvPr>
        </p:nvSpPr>
        <p:spPr/>
        <p:txBody>
          <a:bodyPr/>
          <a:lstStyle/>
          <a:p>
            <a:pPr eaLnBrk="1" hangingPunct="1">
              <a:lnSpc>
                <a:spcPct val="90000"/>
              </a:lnSpc>
            </a:pPr>
            <a:r>
              <a:rPr lang="en-US" dirty="0" smtClean="0">
                <a:latin typeface="Times New Roman" pitchFamily="18" charset="0"/>
              </a:rPr>
              <a:t>A </a:t>
            </a:r>
            <a:r>
              <a:rPr lang="en-US" dirty="0">
                <a:latin typeface="Times New Roman" pitchFamily="18" charset="0"/>
              </a:rPr>
              <a:t>young </a:t>
            </a:r>
            <a:r>
              <a:rPr lang="en-US" dirty="0" smtClean="0">
                <a:latin typeface="Times New Roman" pitchFamily="18" charset="0"/>
              </a:rPr>
              <a:t>field.  The term was coined in later 1980s </a:t>
            </a:r>
          </a:p>
          <a:p>
            <a:pPr lvl="1" eaLnBrk="1" hangingPunct="1">
              <a:lnSpc>
                <a:spcPct val="90000"/>
              </a:lnSpc>
            </a:pPr>
            <a:r>
              <a:rPr lang="en-US" sz="2800" dirty="0" smtClean="0">
                <a:latin typeface="Times New Roman" pitchFamily="18" charset="0"/>
              </a:rPr>
              <a:t>Society for Ecological Restoration (SER) </a:t>
            </a:r>
            <a:r>
              <a:rPr lang="en-US" sz="2800" dirty="0">
                <a:latin typeface="Times New Roman" pitchFamily="18" charset="0"/>
              </a:rPr>
              <a:t>was founded </a:t>
            </a:r>
            <a:r>
              <a:rPr lang="en-US" sz="2800" dirty="0" smtClean="0">
                <a:latin typeface="Times New Roman" pitchFamily="18" charset="0"/>
              </a:rPr>
              <a:t>in 1987</a:t>
            </a:r>
          </a:p>
          <a:p>
            <a:pPr lvl="1" eaLnBrk="1" hangingPunct="1">
              <a:lnSpc>
                <a:spcPct val="90000"/>
              </a:lnSpc>
            </a:pPr>
            <a:endParaRPr lang="en-US" dirty="0" smtClean="0">
              <a:latin typeface="Times New Roman" pitchFamily="18" charset="0"/>
            </a:endParaRPr>
          </a:p>
          <a:p>
            <a:pPr eaLnBrk="1" hangingPunct="1">
              <a:lnSpc>
                <a:spcPct val="90000"/>
              </a:lnSpc>
            </a:pPr>
            <a:r>
              <a:rPr lang="en-US" dirty="0" smtClean="0">
                <a:latin typeface="Times New Roman" pitchFamily="18" charset="0"/>
              </a:rPr>
              <a:t>To provide a scientifically sound basis for the recovery of degraded ecosystems and to produce self-sustaining systems (Temperton et al. 2004).</a:t>
            </a:r>
          </a:p>
          <a:p>
            <a:pPr eaLnBrk="1" hangingPunct="1">
              <a:lnSpc>
                <a:spcPct val="90000"/>
              </a:lnSpc>
            </a:pPr>
            <a:endParaRPr lang="en-US" dirty="0" smtClean="0">
              <a:latin typeface="Times New Roman" pitchFamily="18" charset="0"/>
            </a:endParaRPr>
          </a:p>
          <a:p>
            <a:pPr eaLnBrk="1" hangingPunct="1">
              <a:lnSpc>
                <a:spcPct val="90000"/>
              </a:lnSpc>
            </a:pPr>
            <a:r>
              <a:rPr lang="en-US" dirty="0">
                <a:latin typeface="Times New Roman" pitchFamily="18" charset="0"/>
              </a:rPr>
              <a:t>Restoration </a:t>
            </a:r>
            <a:r>
              <a:rPr lang="en-US" dirty="0" smtClean="0">
                <a:latin typeface="Times New Roman" pitchFamily="18" charset="0"/>
              </a:rPr>
              <a:t>ecology provides clear concepts, models, methods, and tools for practioners in support of ecological restoration </a:t>
            </a:r>
            <a:r>
              <a:rPr lang="en-US" dirty="0">
                <a:latin typeface="Times New Roman" pitchFamily="18" charset="0"/>
                <a:cs typeface="Times New Roman" pitchFamily="18" charset="0"/>
              </a:rPr>
              <a:t>(The Society for Ecological Restoration, 2004</a:t>
            </a:r>
            <a:r>
              <a:rPr lang="en-US" dirty="0" smtClean="0">
                <a:latin typeface="Times New Roman" pitchFamily="18" charset="0"/>
                <a:cs typeface="Times New Roman" pitchFamily="18" charset="0"/>
              </a:rPr>
              <a:t>).</a:t>
            </a:r>
            <a:endParaRPr lang="en-US" dirty="0" smtClean="0">
              <a:latin typeface="Times New Roman" pitchFamily="18" charset="0"/>
            </a:endParaRPr>
          </a:p>
          <a:p>
            <a:pPr marL="0" indent="0" eaLnBrk="1" hangingPunct="1">
              <a:lnSpc>
                <a:spcPct val="90000"/>
              </a:lnSpc>
              <a:buNone/>
            </a:pPr>
            <a:endParaRPr lang="en-US" dirty="0" smtClean="0">
              <a:latin typeface="Times New Roman" pitchFamily="18" charset="0"/>
            </a:endParaRPr>
          </a:p>
          <a:p>
            <a:pPr marL="0" indent="0" eaLnBrk="1" hangingPunct="1">
              <a:lnSpc>
                <a:spcPct val="90000"/>
              </a:lnSpc>
              <a:buNone/>
            </a:pPr>
            <a:endParaRPr lang="en-US" dirty="0" smtClean="0">
              <a:latin typeface="Times New Roman" pitchFamily="18" charset="0"/>
            </a:endParaRPr>
          </a:p>
          <a:p>
            <a:pPr eaLnBrk="1" hangingPunct="1">
              <a:lnSpc>
                <a:spcPct val="90000"/>
              </a:lnSpc>
            </a:pPr>
            <a:endParaRPr lang="en-US" sz="2400" b="1" dirty="0" smtClean="0">
              <a:latin typeface="Times New Roman" pitchFamily="18" charset="0"/>
            </a:endParaRPr>
          </a:p>
          <a:p>
            <a:pPr eaLnBrk="1" hangingPunct="1">
              <a:lnSpc>
                <a:spcPct val="90000"/>
              </a:lnSpc>
            </a:pPr>
            <a:endParaRPr lang="en-US" sz="2400" b="1" dirty="0" smtClean="0">
              <a:latin typeface="Times New Roman" pitchFamily="18" charset="0"/>
            </a:endParaRPr>
          </a:p>
        </p:txBody>
      </p:sp>
    </p:spTree>
    <p:extLst>
      <p:ext uri="{BB962C8B-B14F-4D97-AF65-F5344CB8AC3E}">
        <p14:creationId xmlns:p14="http://schemas.microsoft.com/office/powerpoint/2010/main" xmlns="" val="2749357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dirty="0" smtClean="0">
                <a:solidFill>
                  <a:schemeClr val="tx1"/>
                </a:solidFill>
                <a:latin typeface="Times New Roman" pitchFamily="18" charset="0"/>
              </a:rPr>
              <a:t>Restoration </a:t>
            </a:r>
            <a:r>
              <a:rPr lang="en-US" b="1" dirty="0">
                <a:solidFill>
                  <a:schemeClr val="tx1"/>
                </a:solidFill>
                <a:latin typeface="Times New Roman" pitchFamily="18" charset="0"/>
              </a:rPr>
              <a:t>Ecology </a:t>
            </a:r>
            <a:r>
              <a:rPr lang="en-US" b="1" dirty="0" smtClean="0">
                <a:solidFill>
                  <a:schemeClr val="tx1"/>
                </a:solidFill>
                <a:latin typeface="Times New Roman" pitchFamily="18" charset="0"/>
              </a:rPr>
              <a:t>(</a:t>
            </a:r>
            <a:r>
              <a:rPr lang="zh-CN" altLang="en-US" dirty="0" smtClean="0">
                <a:solidFill>
                  <a:schemeClr val="tx1"/>
                </a:solidFill>
                <a:latin typeface="Arial" pitchFamily="34" charset="0"/>
              </a:rPr>
              <a:t>恢复</a:t>
            </a:r>
            <a:r>
              <a:rPr lang="zh-CN" altLang="en-US" dirty="0">
                <a:solidFill>
                  <a:schemeClr val="tx1"/>
                </a:solidFill>
                <a:latin typeface="Arial" pitchFamily="34" charset="0"/>
              </a:rPr>
              <a:t>生</a:t>
            </a:r>
            <a:r>
              <a:rPr lang="zh-CN" altLang="en-US" dirty="0" smtClean="0">
                <a:solidFill>
                  <a:schemeClr val="tx1"/>
                </a:solidFill>
                <a:latin typeface="Arial" pitchFamily="34" charset="0"/>
              </a:rPr>
              <a:t>态</a:t>
            </a:r>
            <a:r>
              <a:rPr lang="en-US" dirty="0">
                <a:solidFill>
                  <a:schemeClr val="tx1"/>
                </a:solidFill>
              </a:rPr>
              <a:t>学</a:t>
            </a:r>
            <a:r>
              <a:rPr lang="en-US" altLang="zh-CN" dirty="0" smtClean="0">
                <a:solidFill>
                  <a:schemeClr val="tx1"/>
                </a:solidFill>
                <a:latin typeface="Arial" pitchFamily="34" charset="0"/>
              </a:rPr>
              <a:t>)</a:t>
            </a:r>
            <a:endParaRPr lang="en-US" b="1" dirty="0" smtClean="0">
              <a:solidFill>
                <a:schemeClr val="tx1"/>
              </a:solidFill>
              <a:latin typeface="Times New Roman" pitchFamily="18" charset="0"/>
            </a:endParaRPr>
          </a:p>
        </p:txBody>
      </p:sp>
      <p:sp>
        <p:nvSpPr>
          <p:cNvPr id="28675" name="Rectangle 3"/>
          <p:cNvSpPr>
            <a:spLocks noGrp="1" noChangeArrowheads="1"/>
          </p:cNvSpPr>
          <p:nvPr>
            <p:ph type="body" idx="1"/>
          </p:nvPr>
        </p:nvSpPr>
        <p:spPr/>
        <p:txBody>
          <a:bodyPr/>
          <a:lstStyle/>
          <a:p>
            <a:pPr eaLnBrk="1" hangingPunct="1">
              <a:lnSpc>
                <a:spcPct val="90000"/>
              </a:lnSpc>
            </a:pPr>
            <a:r>
              <a:rPr lang="en-US" dirty="0" smtClean="0">
                <a:latin typeface="Times New Roman" pitchFamily="18" charset="0"/>
              </a:rPr>
              <a:t>Restoration </a:t>
            </a:r>
            <a:r>
              <a:rPr lang="en-US" dirty="0">
                <a:latin typeface="Times New Roman" pitchFamily="18" charset="0"/>
              </a:rPr>
              <a:t>ecology</a:t>
            </a:r>
            <a:r>
              <a:rPr lang="en-US" dirty="0" smtClean="0">
                <a:latin typeface="Times New Roman" pitchFamily="18" charset="0"/>
              </a:rPr>
              <a:t> is </a:t>
            </a:r>
            <a:r>
              <a:rPr lang="en-US" dirty="0">
                <a:latin typeface="Times New Roman" pitchFamily="18" charset="0"/>
              </a:rPr>
              <a:t>the </a:t>
            </a:r>
            <a:r>
              <a:rPr lang="en-US" dirty="0" smtClean="0">
                <a:latin typeface="Times New Roman" pitchFamily="18" charset="0"/>
              </a:rPr>
              <a:t>interdisciplinary</a:t>
            </a:r>
            <a:r>
              <a:rPr lang="en-US" dirty="0">
                <a:latin typeface="Times New Roman" pitchFamily="18" charset="0"/>
              </a:rPr>
              <a:t>, complex science field, involving science, society, </a:t>
            </a:r>
            <a:r>
              <a:rPr lang="en-US" dirty="0" smtClean="0">
                <a:latin typeface="Times New Roman" pitchFamily="18" charset="0"/>
              </a:rPr>
              <a:t>policy etc.  It deals with the restoration of ecological system (Palmer et al. 2007)</a:t>
            </a:r>
          </a:p>
          <a:p>
            <a:pPr eaLnBrk="1" hangingPunct="1">
              <a:lnSpc>
                <a:spcPct val="90000"/>
              </a:lnSpc>
            </a:pPr>
            <a:endParaRPr lang="en-US" dirty="0" smtClean="0">
              <a:latin typeface="Times New Roman" pitchFamily="18" charset="0"/>
            </a:endParaRPr>
          </a:p>
          <a:p>
            <a:pPr marL="0" indent="0" eaLnBrk="1" hangingPunct="1">
              <a:lnSpc>
                <a:spcPct val="90000"/>
              </a:lnSpc>
              <a:buNone/>
            </a:pPr>
            <a:endParaRPr lang="en-US" dirty="0" smtClean="0">
              <a:latin typeface="Times New Roman" pitchFamily="18" charset="0"/>
            </a:endParaRPr>
          </a:p>
          <a:p>
            <a:pPr eaLnBrk="1" hangingPunct="1">
              <a:lnSpc>
                <a:spcPct val="90000"/>
              </a:lnSpc>
            </a:pPr>
            <a:endParaRPr lang="en-US" sz="2400" b="1" dirty="0" smtClean="0">
              <a:latin typeface="Times New Roman" pitchFamily="18" charset="0"/>
            </a:endParaRPr>
          </a:p>
          <a:p>
            <a:pPr eaLnBrk="1" hangingPunct="1">
              <a:lnSpc>
                <a:spcPct val="90000"/>
              </a:lnSpc>
            </a:pPr>
            <a:endParaRPr lang="en-US" sz="24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solidFill>
                  <a:schemeClr val="tx1"/>
                </a:solidFill>
                <a:latin typeface="Times New Roman" pitchFamily="18" charset="0"/>
              </a:rPr>
              <a:t>Roadmap</a:t>
            </a:r>
          </a:p>
        </p:txBody>
      </p:sp>
      <p:sp>
        <p:nvSpPr>
          <p:cNvPr id="4099" name="Rectangle 3"/>
          <p:cNvSpPr>
            <a:spLocks noGrp="1" noChangeArrowheads="1"/>
          </p:cNvSpPr>
          <p:nvPr>
            <p:ph type="body" idx="1"/>
          </p:nvPr>
        </p:nvSpPr>
        <p:spPr>
          <a:xfrm>
            <a:off x="457200" y="1600200"/>
            <a:ext cx="8686800" cy="4530725"/>
          </a:xfrm>
        </p:spPr>
        <p:txBody>
          <a:bodyPr/>
          <a:lstStyle/>
          <a:p>
            <a:pPr eaLnBrk="1" hangingPunct="1">
              <a:lnSpc>
                <a:spcPct val="90000"/>
              </a:lnSpc>
            </a:pPr>
            <a:r>
              <a:rPr lang="en-US" sz="3200" b="1" dirty="0" smtClean="0">
                <a:solidFill>
                  <a:schemeClr val="bg1">
                    <a:lumMod val="65000"/>
                  </a:schemeClr>
                </a:solidFill>
                <a:latin typeface="Times New Roman" pitchFamily="18" charset="0"/>
              </a:rPr>
              <a:t>Ecosystem degradation, ecological restoration, and restoration ecology </a:t>
            </a:r>
          </a:p>
          <a:p>
            <a:pPr eaLnBrk="1" hangingPunct="1">
              <a:lnSpc>
                <a:spcPct val="90000"/>
              </a:lnSpc>
            </a:pPr>
            <a:endParaRPr lang="en-US" sz="3200" dirty="0" smtClean="0">
              <a:solidFill>
                <a:schemeClr val="bg1">
                  <a:lumMod val="65000"/>
                </a:schemeClr>
              </a:solidFill>
              <a:latin typeface="Times New Roman" pitchFamily="18" charset="0"/>
            </a:endParaRPr>
          </a:p>
          <a:p>
            <a:pPr eaLnBrk="1" hangingPunct="1">
              <a:lnSpc>
                <a:spcPct val="90000"/>
              </a:lnSpc>
            </a:pPr>
            <a:r>
              <a:rPr lang="en-US" sz="3200" b="1" dirty="0" smtClean="0">
                <a:solidFill>
                  <a:srgbClr val="C00000"/>
                </a:solidFill>
                <a:latin typeface="Times New Roman" pitchFamily="18" charset="0"/>
              </a:rPr>
              <a:t>Reference and dynamic reference </a:t>
            </a:r>
          </a:p>
          <a:p>
            <a:pPr eaLnBrk="1" hangingPunct="1">
              <a:lnSpc>
                <a:spcPct val="90000"/>
              </a:lnSpc>
              <a:buFont typeface="Wingdings" pitchFamily="2" charset="2"/>
              <a:buNone/>
            </a:pPr>
            <a:endParaRPr lang="en-US" sz="3200" b="1" dirty="0" smtClean="0">
              <a:solidFill>
                <a:srgbClr val="C00000"/>
              </a:solidFill>
              <a:latin typeface="Times New Roman" pitchFamily="18" charset="0"/>
            </a:endParaRPr>
          </a:p>
          <a:p>
            <a:pPr eaLnBrk="1" hangingPunct="1">
              <a:lnSpc>
                <a:spcPct val="90000"/>
              </a:lnSpc>
            </a:pPr>
            <a:r>
              <a:rPr lang="en-US" sz="3200" dirty="0" smtClean="0">
                <a:latin typeface="Times New Roman" pitchFamily="18" charset="0"/>
              </a:rPr>
              <a:t>Novel ecosystems and implications for restoration ecology </a:t>
            </a:r>
          </a:p>
          <a:p>
            <a:pPr marL="0" indent="0" eaLnBrk="1" hangingPunct="1">
              <a:lnSpc>
                <a:spcPct val="90000"/>
              </a:lnSpc>
              <a:buNone/>
            </a:pPr>
            <a:endParaRPr lang="en-US" sz="3200" dirty="0" smtClean="0">
              <a:latin typeface="Times New Roman" pitchFamily="18" charset="0"/>
            </a:endParaRPr>
          </a:p>
          <a:p>
            <a:pPr eaLnBrk="1" hangingPunct="1">
              <a:lnSpc>
                <a:spcPct val="90000"/>
              </a:lnSpc>
            </a:pPr>
            <a:r>
              <a:rPr lang="en-US" sz="3200" dirty="0" smtClean="0">
                <a:latin typeface="Times New Roman" pitchFamily="18" charset="0"/>
              </a:rPr>
              <a:t>Conclusion</a:t>
            </a:r>
          </a:p>
          <a:p>
            <a:pPr eaLnBrk="1" hangingPunct="1">
              <a:lnSpc>
                <a:spcPct val="90000"/>
              </a:lnSpc>
            </a:pPr>
            <a:endParaRPr lang="en-US" sz="2400" dirty="0" smtClean="0">
              <a:latin typeface="Times New Roman" pitchFamily="18" charset="0"/>
            </a:endParaRPr>
          </a:p>
        </p:txBody>
      </p:sp>
    </p:spTree>
    <p:extLst>
      <p:ext uri="{BB962C8B-B14F-4D97-AF65-F5344CB8AC3E}">
        <p14:creationId xmlns:p14="http://schemas.microsoft.com/office/powerpoint/2010/main" xmlns="" val="133943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9677400" cy="838200"/>
          </a:xfrm>
        </p:spPr>
        <p:txBody>
          <a:bodyPr/>
          <a:lstStyle/>
          <a:p>
            <a:r>
              <a:rPr lang="en-US" sz="4000" b="1" dirty="0" smtClean="0">
                <a:solidFill>
                  <a:schemeClr val="tx1"/>
                </a:solidFill>
                <a:latin typeface="Times New Roman" pitchFamily="18" charset="0"/>
                <a:cs typeface="Times New Roman" pitchFamily="18" charset="0"/>
              </a:rPr>
              <a:t>Reference ecosystem (</a:t>
            </a:r>
            <a:r>
              <a:rPr lang="zh-CN" altLang="en-US" sz="4000" b="1" dirty="0" smtClean="0">
                <a:solidFill>
                  <a:schemeClr val="tx1"/>
                </a:solidFill>
                <a:latin typeface="Times New Roman" pitchFamily="18" charset="0"/>
                <a:cs typeface="Times New Roman" pitchFamily="18" charset="0"/>
              </a:rPr>
              <a:t>参照生态系统</a:t>
            </a:r>
            <a:r>
              <a:rPr lang="en-US" sz="4000" b="1" dirty="0" smtClean="0">
                <a:solidFill>
                  <a:schemeClr val="tx1"/>
                </a:solidFill>
                <a:latin typeface="Times New Roman" pitchFamily="18" charset="0"/>
                <a:cs typeface="Times New Roman" pitchFamily="18" charset="0"/>
              </a:rPr>
              <a:t>)</a:t>
            </a:r>
          </a:p>
        </p:txBody>
      </p:sp>
      <p:sp>
        <p:nvSpPr>
          <p:cNvPr id="35843" name="Rectangle 3"/>
          <p:cNvSpPr>
            <a:spLocks noChangeArrowheads="1"/>
          </p:cNvSpPr>
          <p:nvPr/>
        </p:nvSpPr>
        <p:spPr bwMode="auto">
          <a:xfrm>
            <a:off x="381000" y="990600"/>
            <a:ext cx="8382000" cy="5105400"/>
          </a:xfrm>
          <a:prstGeom prst="rect">
            <a:avLst/>
          </a:prstGeom>
          <a:noFill/>
          <a:ln w="9525">
            <a:noFill/>
            <a:miter lim="800000"/>
            <a:headEnd/>
            <a:tailEnd/>
          </a:ln>
        </p:spPr>
        <p:txBody>
          <a:bodyPr/>
          <a:lstStyle/>
          <a:p>
            <a:pPr marL="342900" indent="-342900">
              <a:spcBef>
                <a:spcPct val="20000"/>
              </a:spcBef>
              <a:buClr>
                <a:srgbClr val="1F881A"/>
              </a:buClr>
              <a:buFont typeface="Wingdings" pitchFamily="2" charset="2"/>
              <a:buChar char="§"/>
            </a:pPr>
            <a:endParaRPr lang="en-US" sz="2800" dirty="0">
              <a:solidFill>
                <a:schemeClr val="accent2"/>
              </a:solidFill>
            </a:endParaRPr>
          </a:p>
          <a:p>
            <a:pPr marL="342900" indent="-342900">
              <a:buFont typeface="Arial" pitchFamily="34" charset="0"/>
              <a:buChar char="•"/>
            </a:pPr>
            <a:r>
              <a:rPr lang="en-US" sz="3400" dirty="0">
                <a:latin typeface="Times New Roman" pitchFamily="18" charset="0"/>
                <a:cs typeface="Times New Roman" pitchFamily="18" charset="0"/>
              </a:rPr>
              <a:t>A </a:t>
            </a:r>
            <a:r>
              <a:rPr lang="en-US" sz="3400" b="1" dirty="0">
                <a:latin typeface="Times New Roman" pitchFamily="18" charset="0"/>
                <a:cs typeface="Times New Roman" pitchFamily="18" charset="0"/>
              </a:rPr>
              <a:t>reference ecosystem </a:t>
            </a:r>
            <a:r>
              <a:rPr lang="en-US" sz="3400" dirty="0" smtClean="0">
                <a:latin typeface="Times New Roman" pitchFamily="18" charset="0"/>
                <a:cs typeface="Times New Roman" pitchFamily="18" charset="0"/>
              </a:rPr>
              <a:t>can serve </a:t>
            </a:r>
            <a:r>
              <a:rPr lang="en-US" sz="3400" dirty="0">
                <a:latin typeface="Times New Roman" pitchFamily="18" charset="0"/>
                <a:cs typeface="Times New Roman" pitchFamily="18" charset="0"/>
              </a:rPr>
              <a:t>as the model for </a:t>
            </a:r>
            <a:r>
              <a:rPr lang="en-US" sz="3400" dirty="0" smtClean="0">
                <a:solidFill>
                  <a:srgbClr val="C00000"/>
                </a:solidFill>
                <a:latin typeface="Times New Roman" pitchFamily="18" charset="0"/>
                <a:cs typeface="Times New Roman" pitchFamily="18" charset="0"/>
              </a:rPr>
              <a:t>planning</a:t>
            </a:r>
            <a:r>
              <a:rPr lang="en-US" sz="3400" dirty="0" smtClean="0">
                <a:latin typeface="Times New Roman" pitchFamily="18" charset="0"/>
                <a:cs typeface="Times New Roman" pitchFamily="18" charset="0"/>
              </a:rPr>
              <a:t> an </a:t>
            </a:r>
            <a:r>
              <a:rPr lang="en-US" sz="3400" dirty="0">
                <a:latin typeface="Times New Roman" pitchFamily="18" charset="0"/>
                <a:cs typeface="Times New Roman" pitchFamily="18" charset="0"/>
              </a:rPr>
              <a:t>ecological </a:t>
            </a:r>
            <a:r>
              <a:rPr lang="en-US" sz="3400" dirty="0" smtClean="0">
                <a:latin typeface="Times New Roman" pitchFamily="18" charset="0"/>
                <a:cs typeface="Times New Roman" pitchFamily="18" charset="0"/>
              </a:rPr>
              <a:t>restoration project</a:t>
            </a:r>
            <a:r>
              <a:rPr lang="en-US" sz="3400" dirty="0">
                <a:latin typeface="Times New Roman" pitchFamily="18" charset="0"/>
                <a:cs typeface="Times New Roman" pitchFamily="18" charset="0"/>
              </a:rPr>
              <a:t>, and later serve in the </a:t>
            </a:r>
            <a:r>
              <a:rPr lang="en-US" sz="3400" dirty="0" smtClean="0">
                <a:solidFill>
                  <a:srgbClr val="C00000"/>
                </a:solidFill>
                <a:latin typeface="Times New Roman" pitchFamily="18" charset="0"/>
                <a:cs typeface="Times New Roman" pitchFamily="18" charset="0"/>
              </a:rPr>
              <a:t>evaluation</a:t>
            </a:r>
            <a:r>
              <a:rPr lang="en-US" sz="3400" dirty="0" smtClean="0">
                <a:latin typeface="Times New Roman" pitchFamily="18" charset="0"/>
                <a:cs typeface="Times New Roman" pitchFamily="18" charset="0"/>
              </a:rPr>
              <a:t> of </a:t>
            </a:r>
            <a:r>
              <a:rPr lang="en-US" sz="3400" dirty="0">
                <a:latin typeface="Times New Roman" pitchFamily="18" charset="0"/>
                <a:cs typeface="Times New Roman" pitchFamily="18" charset="0"/>
              </a:rPr>
              <a:t>that </a:t>
            </a:r>
            <a:r>
              <a:rPr lang="en-US" sz="3400" dirty="0" smtClean="0">
                <a:latin typeface="Times New Roman" pitchFamily="18" charset="0"/>
                <a:cs typeface="Times New Roman" pitchFamily="18" charset="0"/>
              </a:rPr>
              <a:t>project (</a:t>
            </a:r>
            <a:r>
              <a:rPr lang="en-US" sz="3400" dirty="0">
                <a:latin typeface="Times New Roman" pitchFamily="18" charset="0"/>
                <a:cs typeface="Times New Roman" pitchFamily="18" charset="0"/>
              </a:rPr>
              <a:t>The Society for Ecological Restoration, 2004</a:t>
            </a:r>
            <a:r>
              <a:rPr lang="en-US" sz="3400" dirty="0" smtClean="0">
                <a:latin typeface="Times New Roman" pitchFamily="18" charset="0"/>
                <a:cs typeface="Times New Roman" pitchFamily="18" charset="0"/>
              </a:rPr>
              <a:t>).</a:t>
            </a:r>
          </a:p>
          <a:p>
            <a:pPr marL="342900" indent="-342900">
              <a:buFont typeface="Arial" pitchFamily="34" charset="0"/>
              <a:buChar char="•"/>
            </a:pPr>
            <a:endParaRPr lang="en-US" sz="3400" dirty="0" smtClean="0">
              <a:latin typeface="Times New Roman" pitchFamily="18" charset="0"/>
              <a:cs typeface="Times New Roman" pitchFamily="18" charset="0"/>
            </a:endParaRPr>
          </a:p>
          <a:p>
            <a:pPr marL="342900" indent="-342900">
              <a:buFont typeface="Arial" pitchFamily="34" charset="0"/>
              <a:buChar char="•"/>
            </a:pPr>
            <a:r>
              <a:rPr lang="en-US" sz="3400" dirty="0">
                <a:latin typeface="Times New Roman" pitchFamily="18" charset="0"/>
                <a:cs typeface="Times New Roman" pitchFamily="18" charset="0"/>
              </a:rPr>
              <a:t>The reference represents </a:t>
            </a:r>
            <a:r>
              <a:rPr lang="en-US" sz="3400" dirty="0">
                <a:solidFill>
                  <a:srgbClr val="C00000"/>
                </a:solidFill>
                <a:latin typeface="Times New Roman" pitchFamily="18" charset="0"/>
                <a:cs typeface="Times New Roman" pitchFamily="18" charset="0"/>
              </a:rPr>
              <a:t>a point of advanced development </a:t>
            </a:r>
            <a:r>
              <a:rPr lang="en-US" sz="3400" dirty="0">
                <a:latin typeface="Times New Roman" pitchFamily="18" charset="0"/>
                <a:cs typeface="Times New Roman" pitchFamily="18" charset="0"/>
              </a:rPr>
              <a:t>that lies somewhere along the intended trajectory of the restoration.</a:t>
            </a:r>
          </a:p>
          <a:p>
            <a:pPr marL="342900" indent="-342900">
              <a:buFont typeface="Arial" pitchFamily="34" charset="0"/>
              <a:buChar char="•"/>
            </a:pPr>
            <a:endParaRPr lang="en-US" sz="3400" dirty="0" smtClean="0">
              <a:latin typeface="Times New Roman" pitchFamily="18" charset="0"/>
              <a:cs typeface="Times New Roman" pitchFamily="18" charset="0"/>
            </a:endParaRPr>
          </a:p>
          <a:p>
            <a:pPr marL="342900" indent="-342900">
              <a:buFont typeface="Arial" pitchFamily="34" charset="0"/>
              <a:buChar char="•"/>
            </a:pPr>
            <a:endParaRPr lang="en-US" sz="3400" dirty="0" smtClean="0">
              <a:latin typeface="Times New Roman" pitchFamily="18" charset="0"/>
              <a:cs typeface="Times New Roman" pitchFamily="18" charset="0"/>
            </a:endParaRPr>
          </a:p>
          <a:p>
            <a:pPr>
              <a:spcBef>
                <a:spcPct val="20000"/>
              </a:spcBef>
              <a:buClr>
                <a:schemeClr val="accent2"/>
              </a:buClr>
            </a:pPr>
            <a:endParaRPr lang="en-US" sz="2000" dirty="0"/>
          </a:p>
          <a:p>
            <a:pPr>
              <a:spcBef>
                <a:spcPct val="20000"/>
              </a:spcBef>
              <a:buClr>
                <a:schemeClr val="accent2"/>
              </a:buClr>
            </a:pP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9677400" cy="838200"/>
          </a:xfrm>
        </p:spPr>
        <p:txBody>
          <a:bodyPr/>
          <a:lstStyle/>
          <a:p>
            <a:r>
              <a:rPr lang="en-US" sz="4000" b="1" dirty="0" smtClean="0">
                <a:solidFill>
                  <a:schemeClr val="tx1"/>
                </a:solidFill>
                <a:latin typeface="Times New Roman" pitchFamily="18" charset="0"/>
                <a:cs typeface="Times New Roman" pitchFamily="18" charset="0"/>
              </a:rPr>
              <a:t>Reference ecosystem (</a:t>
            </a:r>
            <a:r>
              <a:rPr lang="zh-CN" altLang="en-US" sz="4000" b="1" dirty="0" smtClean="0">
                <a:solidFill>
                  <a:schemeClr val="tx1"/>
                </a:solidFill>
                <a:latin typeface="Times New Roman" pitchFamily="18" charset="0"/>
                <a:cs typeface="Times New Roman" pitchFamily="18" charset="0"/>
              </a:rPr>
              <a:t>参照生态系统</a:t>
            </a:r>
            <a:r>
              <a:rPr lang="en-US" sz="4000" b="1" dirty="0" smtClean="0">
                <a:solidFill>
                  <a:schemeClr val="tx1"/>
                </a:solidFill>
                <a:latin typeface="Times New Roman" pitchFamily="18" charset="0"/>
                <a:cs typeface="Times New Roman" pitchFamily="18" charset="0"/>
              </a:rPr>
              <a:t>) 2</a:t>
            </a:r>
          </a:p>
        </p:txBody>
      </p:sp>
      <p:sp>
        <p:nvSpPr>
          <p:cNvPr id="35843" name="Rectangle 3"/>
          <p:cNvSpPr>
            <a:spLocks noChangeArrowheads="1"/>
          </p:cNvSpPr>
          <p:nvPr/>
        </p:nvSpPr>
        <p:spPr bwMode="auto">
          <a:xfrm>
            <a:off x="381000" y="990600"/>
            <a:ext cx="8382000" cy="4800600"/>
          </a:xfrm>
          <a:prstGeom prst="rect">
            <a:avLst/>
          </a:prstGeom>
          <a:noFill/>
          <a:ln w="9525">
            <a:noFill/>
            <a:miter lim="800000"/>
            <a:headEnd/>
            <a:tailEnd/>
          </a:ln>
        </p:spPr>
        <p:txBody>
          <a:bodyPr/>
          <a:lstStyle/>
          <a:p>
            <a:pPr marL="342900" indent="-342900">
              <a:spcBef>
                <a:spcPct val="20000"/>
              </a:spcBef>
              <a:buClr>
                <a:srgbClr val="1F881A"/>
              </a:buClr>
              <a:buFont typeface="Wingdings" pitchFamily="2" charset="2"/>
              <a:buChar char="§"/>
            </a:pPr>
            <a:endParaRPr lang="en-US" sz="2800" dirty="0">
              <a:solidFill>
                <a:schemeClr val="accent2"/>
              </a:solidFill>
            </a:endParaRPr>
          </a:p>
          <a:p>
            <a:pPr marL="342900" indent="-342900">
              <a:spcBef>
                <a:spcPct val="20000"/>
              </a:spcBef>
              <a:buClr>
                <a:schemeClr val="accent2"/>
              </a:buClr>
              <a:buFont typeface="Wingdings" pitchFamily="2" charset="2"/>
              <a:buBlip>
                <a:blip r:embed="rId3"/>
              </a:buBlip>
            </a:pPr>
            <a:endParaRPr lang="en-US" sz="2000" dirty="0"/>
          </a:p>
          <a:p>
            <a:pPr marL="457200" indent="-457200">
              <a:buFont typeface="Arial" pitchFamily="34" charset="0"/>
              <a:buChar char="•"/>
            </a:pPr>
            <a:r>
              <a:rPr lang="en-US" sz="3400" dirty="0" smtClean="0">
                <a:latin typeface="Times New Roman" pitchFamily="18" charset="0"/>
                <a:cs typeface="Times New Roman" pitchFamily="18" charset="0"/>
              </a:rPr>
              <a:t>The </a:t>
            </a:r>
            <a:r>
              <a:rPr lang="en-US" sz="3400" dirty="0">
                <a:latin typeface="Times New Roman" pitchFamily="18" charset="0"/>
                <a:cs typeface="Times New Roman" pitchFamily="18" charset="0"/>
              </a:rPr>
              <a:t>reference can consist of </a:t>
            </a:r>
            <a:r>
              <a:rPr lang="en-US" sz="3400" dirty="0">
                <a:solidFill>
                  <a:srgbClr val="C00000"/>
                </a:solidFill>
                <a:latin typeface="Times New Roman" pitchFamily="18" charset="0"/>
                <a:cs typeface="Times New Roman" pitchFamily="18" charset="0"/>
              </a:rPr>
              <a:t>one or several </a:t>
            </a:r>
            <a:r>
              <a:rPr lang="en-US" sz="3400" dirty="0" smtClean="0">
                <a:solidFill>
                  <a:srgbClr val="C00000"/>
                </a:solidFill>
                <a:latin typeface="Times New Roman" pitchFamily="18" charset="0"/>
                <a:cs typeface="Times New Roman" pitchFamily="18" charset="0"/>
              </a:rPr>
              <a:t>specified sites</a:t>
            </a: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that contain model </a:t>
            </a:r>
            <a:r>
              <a:rPr lang="en-US" sz="3400" dirty="0" smtClean="0">
                <a:latin typeface="Times New Roman" pitchFamily="18" charset="0"/>
                <a:cs typeface="Times New Roman" pitchFamily="18" charset="0"/>
              </a:rPr>
              <a:t>ecosystems. </a:t>
            </a: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reference is best assembled from </a:t>
            </a:r>
            <a:r>
              <a:rPr lang="en-US" sz="3600" dirty="0" smtClean="0">
                <a:latin typeface="Times New Roman" pitchFamily="18" charset="0"/>
                <a:cs typeface="Times New Roman" pitchFamily="18" charset="0"/>
              </a:rPr>
              <a:t>multiple reference sites.</a:t>
            </a:r>
            <a:endParaRPr lang="en-US" sz="3400" dirty="0">
              <a:latin typeface="Times New Roman" pitchFamily="18" charset="0"/>
              <a:cs typeface="Times New Roman" pitchFamily="18" charset="0"/>
            </a:endParaRPr>
          </a:p>
          <a:p>
            <a:pPr marL="342900" indent="-342900">
              <a:spcBef>
                <a:spcPct val="20000"/>
              </a:spcBef>
              <a:buClr>
                <a:schemeClr val="accent2"/>
              </a:buClr>
              <a:buFont typeface="Wingdings" pitchFamily="2" charset="2"/>
              <a:buBlip>
                <a:blip r:embed="rId3"/>
              </a:buBlip>
            </a:pPr>
            <a:endParaRPr lang="en-US" sz="2000" dirty="0"/>
          </a:p>
          <a:p>
            <a:pPr marL="342900" indent="-342900">
              <a:spcBef>
                <a:spcPct val="20000"/>
              </a:spcBef>
              <a:buClr>
                <a:schemeClr val="accent2"/>
              </a:buClr>
              <a:buFont typeface="Wingdings" pitchFamily="2" charset="2"/>
              <a:buBlip>
                <a:blip r:embed="rId3"/>
              </a:buBlip>
            </a:pPr>
            <a:endParaRPr lang="en-US" sz="2000" u="sng" dirty="0"/>
          </a:p>
          <a:p>
            <a:pPr marL="342900" indent="-342900">
              <a:spcBef>
                <a:spcPct val="20000"/>
              </a:spcBef>
              <a:buClr>
                <a:schemeClr val="accent2"/>
              </a:buClr>
            </a:pPr>
            <a:endParaRPr lang="en-US" sz="2000" dirty="0"/>
          </a:p>
          <a:p>
            <a:pPr marL="342900" indent="-342900">
              <a:spcBef>
                <a:spcPct val="20000"/>
              </a:spcBef>
              <a:buClr>
                <a:schemeClr val="accent2"/>
              </a:buClr>
              <a:buFont typeface="Wingdings" pitchFamily="2" charset="2"/>
              <a:buBlip>
                <a:blip r:embed="rId3"/>
              </a:buBlip>
            </a:pPr>
            <a:endParaRPr lang="en-US" sz="2000" dirty="0"/>
          </a:p>
          <a:p>
            <a:pPr>
              <a:spcBef>
                <a:spcPct val="20000"/>
              </a:spcBef>
              <a:buClr>
                <a:schemeClr val="accent2"/>
              </a:buClr>
            </a:pPr>
            <a:endParaRPr lang="en-US" sz="2800" dirty="0"/>
          </a:p>
        </p:txBody>
      </p:sp>
    </p:spTree>
    <p:extLst>
      <p:ext uri="{BB962C8B-B14F-4D97-AF65-F5344CB8AC3E}">
        <p14:creationId xmlns:p14="http://schemas.microsoft.com/office/powerpoint/2010/main" xmlns="" val="672234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cb3e-fig-15-01-0"/>
          <p:cNvPicPr>
            <a:picLocks noChangeAspect="1" noChangeArrowheads="1"/>
          </p:cNvPicPr>
          <p:nvPr/>
        </p:nvPicPr>
        <p:blipFill>
          <a:blip r:embed="rId3" cstate="email"/>
          <a:srcRect/>
          <a:stretch>
            <a:fillRect/>
          </a:stretch>
        </p:blipFill>
        <p:spPr bwMode="auto">
          <a:xfrm>
            <a:off x="279400" y="457200"/>
            <a:ext cx="8531225" cy="6399213"/>
          </a:xfrm>
          <a:prstGeom prst="rect">
            <a:avLst/>
          </a:prstGeom>
          <a:noFill/>
          <a:ln w="9525">
            <a:noFill/>
            <a:miter lim="800000"/>
            <a:headEnd/>
            <a:tailEnd/>
          </a:ln>
        </p:spPr>
      </p:pic>
      <p:sp>
        <p:nvSpPr>
          <p:cNvPr id="36867" name="Rectangle 3"/>
          <p:cNvSpPr>
            <a:spLocks noGrp="1" noChangeArrowheads="1"/>
          </p:cNvSpPr>
          <p:nvPr>
            <p:ph type="title"/>
          </p:nvPr>
        </p:nvSpPr>
        <p:spPr>
          <a:xfrm>
            <a:off x="533400" y="-571500"/>
            <a:ext cx="8610600" cy="1143000"/>
          </a:xfrm>
        </p:spPr>
        <p:txBody>
          <a:bodyPr/>
          <a:lstStyle/>
          <a:p>
            <a:r>
              <a:rPr lang="en-US" sz="4000" b="1" dirty="0" smtClean="0">
                <a:solidFill>
                  <a:schemeClr val="tx1"/>
                </a:solidFill>
                <a:latin typeface="Times New Roman" pitchFamily="18" charset="0"/>
                <a:cs typeface="Times New Roman" pitchFamily="18" charset="0"/>
              </a:rPr>
              <a:t>The trajectory of a restoration project</a:t>
            </a:r>
          </a:p>
        </p:txBody>
      </p:sp>
      <p:sp>
        <p:nvSpPr>
          <p:cNvPr id="36868" name="Text Box 4"/>
          <p:cNvSpPr txBox="1">
            <a:spLocks noChangeArrowheads="1"/>
          </p:cNvSpPr>
          <p:nvPr/>
        </p:nvSpPr>
        <p:spPr bwMode="auto">
          <a:xfrm>
            <a:off x="5622925" y="5146675"/>
            <a:ext cx="2089150" cy="457200"/>
          </a:xfrm>
          <a:prstGeom prst="rect">
            <a:avLst/>
          </a:prstGeom>
          <a:noFill/>
          <a:ln w="9525">
            <a:noFill/>
            <a:miter lim="800000"/>
            <a:headEnd/>
            <a:tailEnd/>
          </a:ln>
        </p:spPr>
        <p:txBody>
          <a:bodyPr wrap="none">
            <a:spAutoFit/>
          </a:bodyPr>
          <a:lstStyle/>
          <a:p>
            <a:pPr eaLnBrk="1" hangingPunct="1"/>
            <a:r>
              <a:rPr lang="en-US" dirty="0">
                <a:latin typeface="Times New Roman" pitchFamily="18" charset="0"/>
              </a:rPr>
              <a:t>Bradshaw 1984</a:t>
            </a:r>
          </a:p>
        </p:txBody>
      </p:sp>
      <p:sp>
        <p:nvSpPr>
          <p:cNvPr id="2" name="TextBox 1"/>
          <p:cNvSpPr txBox="1"/>
          <p:nvPr/>
        </p:nvSpPr>
        <p:spPr>
          <a:xfrm>
            <a:off x="6172201" y="1219200"/>
            <a:ext cx="12954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solidFill>
                  <a:srgbClr val="C00000"/>
                </a:solidFill>
                <a:latin typeface="Times New Roman" pitchFamily="18" charset="0"/>
                <a:cs typeface="Times New Roman" pitchFamily="18" charset="0"/>
              </a:rPr>
              <a:t>Reference</a:t>
            </a:r>
          </a:p>
          <a:p>
            <a:r>
              <a:rPr lang="en-US" b="1" dirty="0" smtClean="0">
                <a:solidFill>
                  <a:srgbClr val="C00000"/>
                </a:solidFill>
                <a:latin typeface="Times New Roman" pitchFamily="18" charset="0"/>
                <a:cs typeface="Times New Roman" pitchFamily="18" charset="0"/>
              </a:rPr>
              <a:t>Ecosystem</a:t>
            </a:r>
            <a:endParaRPr lang="en-US" b="1" dirty="0">
              <a:solidFill>
                <a:srgbClr val="C00000"/>
              </a:solidFill>
              <a:latin typeface="Times New Roman" pitchFamily="18" charset="0"/>
              <a:cs typeface="Times New Roman" pitchFamily="18" charset="0"/>
            </a:endParaRPr>
          </a:p>
        </p:txBody>
      </p:sp>
      <p:sp>
        <p:nvSpPr>
          <p:cNvPr id="3" name="Oval 2"/>
          <p:cNvSpPr/>
          <p:nvPr/>
        </p:nvSpPr>
        <p:spPr bwMode="auto">
          <a:xfrm>
            <a:off x="5622925" y="1219200"/>
            <a:ext cx="396875" cy="323165"/>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7" name="Oval 6"/>
          <p:cNvSpPr/>
          <p:nvPr/>
        </p:nvSpPr>
        <p:spPr bwMode="auto">
          <a:xfrm>
            <a:off x="5424487" y="1542366"/>
            <a:ext cx="396875" cy="323165"/>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xmlns="" val="35506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9677400" cy="838200"/>
          </a:xfrm>
        </p:spPr>
        <p:txBody>
          <a:bodyPr/>
          <a:lstStyle/>
          <a:p>
            <a:r>
              <a:rPr lang="en-US" sz="4000" b="1" kern="1200" dirty="0" smtClean="0">
                <a:solidFill>
                  <a:schemeClr val="tx1"/>
                </a:solidFill>
                <a:latin typeface="Times New Roman" pitchFamily="18" charset="0"/>
                <a:cs typeface="Times New Roman" pitchFamily="18" charset="0"/>
              </a:rPr>
              <a:t>How to Define </a:t>
            </a:r>
            <a:r>
              <a:rPr lang="en-US" sz="4000" b="1" dirty="0" smtClean="0">
                <a:solidFill>
                  <a:schemeClr val="tx1"/>
                </a:solidFill>
                <a:latin typeface="Times New Roman" pitchFamily="18" charset="0"/>
                <a:cs typeface="Times New Roman" pitchFamily="18" charset="0"/>
              </a:rPr>
              <a:t>Reference Ecosystems?</a:t>
            </a:r>
          </a:p>
        </p:txBody>
      </p:sp>
      <p:sp>
        <p:nvSpPr>
          <p:cNvPr id="35843" name="Rectangle 3"/>
          <p:cNvSpPr>
            <a:spLocks noChangeArrowheads="1"/>
          </p:cNvSpPr>
          <p:nvPr/>
        </p:nvSpPr>
        <p:spPr bwMode="auto">
          <a:xfrm>
            <a:off x="381000" y="990600"/>
            <a:ext cx="8382000" cy="4800600"/>
          </a:xfrm>
          <a:prstGeom prst="rect">
            <a:avLst/>
          </a:prstGeom>
          <a:noFill/>
          <a:ln w="9525">
            <a:noFill/>
            <a:miter lim="800000"/>
            <a:headEnd/>
            <a:tailEnd/>
          </a:ln>
        </p:spPr>
        <p:txBody>
          <a:bodyPr/>
          <a:lstStyle/>
          <a:p>
            <a:pPr marL="342900" indent="-342900">
              <a:spcBef>
                <a:spcPct val="20000"/>
              </a:spcBef>
              <a:buClr>
                <a:srgbClr val="1F881A"/>
              </a:buClr>
              <a:buFont typeface="Wingdings" pitchFamily="2" charset="2"/>
              <a:buChar char="§"/>
            </a:pPr>
            <a:endParaRPr lang="en-US" sz="2800" dirty="0">
              <a:solidFill>
                <a:schemeClr val="accent2"/>
              </a:solidFill>
            </a:endParaRPr>
          </a:p>
          <a:p>
            <a:pPr marL="457200" indent="-457200">
              <a:buFont typeface="Arial" pitchFamily="34" charset="0"/>
              <a:buChar char="•"/>
            </a:pPr>
            <a:r>
              <a:rPr lang="en-US" sz="3200" dirty="0">
                <a:latin typeface="Times New Roman" pitchFamily="18" charset="0"/>
                <a:cs typeface="Times New Roman" pitchFamily="18" charset="0"/>
              </a:rPr>
              <a:t>ecological descriptions and species lists of </a:t>
            </a:r>
            <a:r>
              <a:rPr lang="en-US" sz="3200" dirty="0" smtClean="0">
                <a:latin typeface="Times New Roman" pitchFamily="18" charset="0"/>
                <a:cs typeface="Times New Roman" pitchFamily="18" charset="0"/>
              </a:rPr>
              <a:t>similar </a:t>
            </a:r>
            <a:r>
              <a:rPr lang="en-US" sz="3200" dirty="0" smtClean="0">
                <a:solidFill>
                  <a:srgbClr val="C00000"/>
                </a:solidFill>
                <a:latin typeface="Times New Roman" pitchFamily="18" charset="0"/>
                <a:cs typeface="Times New Roman" pitchFamily="18" charset="0"/>
              </a:rPr>
              <a:t>intact or historical</a:t>
            </a:r>
            <a:r>
              <a:rPr lang="en-US" sz="3200" dirty="0" smtClean="0">
                <a:latin typeface="Times New Roman" pitchFamily="18" charset="0"/>
                <a:cs typeface="Times New Roman" pitchFamily="18" charset="0"/>
              </a:rPr>
              <a:t> ecosystems;</a:t>
            </a:r>
          </a:p>
          <a:p>
            <a:pPr marL="457200" indent="-457200">
              <a:buFont typeface="Arial" pitchFamily="34" charset="0"/>
              <a:buChar char="•"/>
            </a:pPr>
            <a:endParaRPr lang="en-US" sz="3200" dirty="0">
              <a:latin typeface="Times New Roman" pitchFamily="18" charset="0"/>
              <a:cs typeface="Times New Roman" pitchFamily="18" charset="0"/>
            </a:endParaRPr>
          </a:p>
          <a:p>
            <a:pPr marL="457200" indent="-457200">
              <a:buFont typeface="Arial" pitchFamily="34" charset="0"/>
              <a:buChar char="•"/>
            </a:pPr>
            <a:r>
              <a:rPr lang="en-US" sz="3200" dirty="0">
                <a:latin typeface="Times New Roman" pitchFamily="18" charset="0"/>
                <a:cs typeface="Times New Roman" pitchFamily="18" charset="0"/>
              </a:rPr>
              <a:t>herbarium and museum </a:t>
            </a:r>
            <a:r>
              <a:rPr lang="en-US" sz="3200" dirty="0">
                <a:solidFill>
                  <a:srgbClr val="C00000"/>
                </a:solidFill>
                <a:latin typeface="Times New Roman" pitchFamily="18" charset="0"/>
                <a:cs typeface="Times New Roman" pitchFamily="18" charset="0"/>
              </a:rPr>
              <a:t>specimens</a:t>
            </a:r>
            <a:r>
              <a:rPr lang="en-US" sz="3200" dirty="0" smtClean="0">
                <a:latin typeface="Times New Roman" pitchFamily="18" charset="0"/>
                <a:cs typeface="Times New Roman" pitchFamily="18" charset="0"/>
              </a:rPr>
              <a:t>;</a:t>
            </a:r>
          </a:p>
          <a:p>
            <a:pPr marL="457200" indent="-457200">
              <a:buFont typeface="Arial" pitchFamily="34" charset="0"/>
              <a:buChar char="•"/>
            </a:pPr>
            <a:endParaRPr lang="en-US" sz="3200" dirty="0">
              <a:latin typeface="Times New Roman" pitchFamily="18" charset="0"/>
              <a:cs typeface="Times New Roman" pitchFamily="18" charset="0"/>
            </a:endParaRPr>
          </a:p>
          <a:p>
            <a:pPr marL="457200" indent="-457200">
              <a:buFont typeface="Arial" pitchFamily="34" charset="0"/>
              <a:buChar char="•"/>
            </a:pPr>
            <a:r>
              <a:rPr lang="en-US" sz="3200" dirty="0">
                <a:solidFill>
                  <a:srgbClr val="C00000"/>
                </a:solidFill>
                <a:latin typeface="Times New Roman" pitchFamily="18" charset="0"/>
                <a:cs typeface="Times New Roman" pitchFamily="18" charset="0"/>
              </a:rPr>
              <a:t>historical accounts and oral histories </a:t>
            </a:r>
            <a:r>
              <a:rPr lang="en-US" sz="3200" dirty="0">
                <a:latin typeface="Times New Roman" pitchFamily="18" charset="0"/>
                <a:cs typeface="Times New Roman" pitchFamily="18" charset="0"/>
              </a:rPr>
              <a:t>by </a:t>
            </a:r>
            <a:r>
              <a:rPr lang="en-US" sz="3200" dirty="0" smtClean="0">
                <a:latin typeface="Times New Roman" pitchFamily="18" charset="0"/>
                <a:cs typeface="Times New Roman" pitchFamily="18" charset="0"/>
              </a:rPr>
              <a:t>persons familiar </a:t>
            </a:r>
            <a:r>
              <a:rPr lang="en-US" sz="3200" dirty="0">
                <a:latin typeface="Times New Roman" pitchFamily="18" charset="0"/>
                <a:cs typeface="Times New Roman" pitchFamily="18" charset="0"/>
              </a:rPr>
              <a:t>with the project site prior to </a:t>
            </a:r>
            <a:r>
              <a:rPr lang="en-US" sz="3200" dirty="0" smtClean="0">
                <a:latin typeface="Times New Roman" pitchFamily="18" charset="0"/>
                <a:cs typeface="Times New Roman" pitchFamily="18" charset="0"/>
              </a:rPr>
              <a:t>damage (e.g., expert review) </a:t>
            </a:r>
          </a:p>
          <a:p>
            <a:pPr marL="457200" indent="-457200">
              <a:buFont typeface="Arial" pitchFamily="34" charset="0"/>
              <a:buChar char="•"/>
            </a:pPr>
            <a:endParaRPr lang="en-US" sz="3200" dirty="0">
              <a:latin typeface="Times New Roman" pitchFamily="18" charset="0"/>
              <a:cs typeface="Times New Roman" pitchFamily="18" charset="0"/>
            </a:endParaRPr>
          </a:p>
          <a:p>
            <a:pPr marL="457200" indent="-457200">
              <a:buFont typeface="Arial" pitchFamily="34" charset="0"/>
              <a:buChar char="•"/>
            </a:pPr>
            <a:r>
              <a:rPr lang="en-US" sz="3200" dirty="0" smtClean="0">
                <a:latin typeface="Times New Roman" pitchFamily="18" charset="0"/>
                <a:cs typeface="Times New Roman" pitchFamily="18" charset="0"/>
              </a:rPr>
              <a:t>historical </a:t>
            </a:r>
            <a:r>
              <a:rPr lang="en-US" sz="3200" dirty="0">
                <a:latin typeface="Times New Roman" pitchFamily="18" charset="0"/>
                <a:cs typeface="Times New Roman" pitchFamily="18" charset="0"/>
              </a:rPr>
              <a:t>and recent aerial and ground-level </a:t>
            </a:r>
            <a:r>
              <a:rPr lang="en-US" sz="3200" dirty="0" smtClean="0">
                <a:solidFill>
                  <a:srgbClr val="C00000"/>
                </a:solidFill>
                <a:latin typeface="Times New Roman" pitchFamily="18" charset="0"/>
                <a:cs typeface="Times New Roman" pitchFamily="18" charset="0"/>
              </a:rPr>
              <a:t>photographs</a:t>
            </a:r>
          </a:p>
          <a:p>
            <a:pPr>
              <a:spcBef>
                <a:spcPct val="20000"/>
              </a:spcBef>
              <a:buClr>
                <a:schemeClr val="accent2"/>
              </a:buClr>
            </a:pPr>
            <a:endParaRPr lang="en-US" sz="2000" dirty="0"/>
          </a:p>
          <a:p>
            <a:pPr>
              <a:spcBef>
                <a:spcPct val="20000"/>
              </a:spcBef>
              <a:buClr>
                <a:schemeClr val="accent2"/>
              </a:buClr>
            </a:pPr>
            <a:endParaRPr lang="en-US" sz="2800" dirty="0"/>
          </a:p>
        </p:txBody>
      </p:sp>
    </p:spTree>
    <p:extLst>
      <p:ext uri="{BB962C8B-B14F-4D97-AF65-F5344CB8AC3E}">
        <p14:creationId xmlns:p14="http://schemas.microsoft.com/office/powerpoint/2010/main" xmlns="" val="303407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87500" r="56250" b="6250"/>
          <a:stretch>
            <a:fillRect/>
          </a:stretch>
        </p:blipFill>
        <p:spPr bwMode="auto">
          <a:xfrm>
            <a:off x="7116763" y="869950"/>
            <a:ext cx="14287" cy="1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87500" r="25000" b="6250"/>
          <a:stretch>
            <a:fillRect/>
          </a:stretch>
        </p:blipFill>
        <p:spPr bwMode="auto">
          <a:xfrm>
            <a:off x="7173913" y="869950"/>
            <a:ext cx="28575" cy="1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62500" r="12500" b="31250"/>
          <a:stretch>
            <a:fillRect/>
          </a:stretch>
        </p:blipFill>
        <p:spPr bwMode="auto">
          <a:xfrm>
            <a:off x="7088188" y="927100"/>
            <a:ext cx="142875" cy="1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37500" r="12500" b="56250"/>
          <a:stretch>
            <a:fillRect/>
          </a:stretch>
        </p:blipFill>
        <p:spPr bwMode="auto">
          <a:xfrm>
            <a:off x="7073900" y="984250"/>
            <a:ext cx="157163" cy="1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31250" r="81250" b="62500"/>
          <a:stretch>
            <a:fillRect/>
          </a:stretch>
        </p:blipFill>
        <p:spPr bwMode="auto">
          <a:xfrm>
            <a:off x="7059613" y="998538"/>
            <a:ext cx="14287" cy="1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12500" r="81250" b="81250"/>
          <a:stretch>
            <a:fillRect/>
          </a:stretch>
        </p:blipFill>
        <p:spPr bwMode="auto">
          <a:xfrm>
            <a:off x="7059613" y="1041400"/>
            <a:ext cx="14287" cy="1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12500" r="56250" b="81250"/>
          <a:stretch>
            <a:fillRect/>
          </a:stretch>
        </p:blipFill>
        <p:spPr bwMode="auto">
          <a:xfrm>
            <a:off x="7088188" y="1041400"/>
            <a:ext cx="42862" cy="1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7"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000" t="12500" r="31250" b="81250"/>
          <a:stretch>
            <a:fillRect/>
          </a:stretch>
        </p:blipFill>
        <p:spPr bwMode="auto">
          <a:xfrm>
            <a:off x="7145338" y="1041400"/>
            <a:ext cx="42862" cy="1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8"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56250" r="75000" b="37500"/>
          <a:stretch>
            <a:fillRect/>
          </a:stretch>
        </p:blipFill>
        <p:spPr bwMode="auto">
          <a:xfrm>
            <a:off x="5392738" y="2295525"/>
            <a:ext cx="12700" cy="1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9" name="Text Box 11"/>
          <p:cNvSpPr txBox="1">
            <a:spLocks noChangeArrowheads="1"/>
          </p:cNvSpPr>
          <p:nvPr/>
        </p:nvSpPr>
        <p:spPr bwMode="auto">
          <a:xfrm>
            <a:off x="0" y="1408113"/>
            <a:ext cx="4579938"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a:r>
              <a:rPr lang="en-US" sz="4800" dirty="0">
                <a:solidFill>
                  <a:schemeClr val="bg1"/>
                </a:solidFill>
                <a:latin typeface="Times New Roman" pitchFamily="18" charset="0"/>
              </a:rPr>
              <a:t>Illinois River</a:t>
            </a:r>
          </a:p>
          <a:p>
            <a:pPr algn="ctr"/>
            <a:r>
              <a:rPr lang="en-US" sz="4800" dirty="0">
                <a:solidFill>
                  <a:schemeClr val="bg1"/>
                </a:solidFill>
                <a:latin typeface="Times New Roman" pitchFamily="18" charset="0"/>
              </a:rPr>
              <a:t> Program</a:t>
            </a:r>
          </a:p>
        </p:txBody>
      </p:sp>
      <p:grpSp>
        <p:nvGrpSpPr>
          <p:cNvPr id="12300" name="Group 12"/>
          <p:cNvGrpSpPr>
            <a:grpSpLocks/>
          </p:cNvGrpSpPr>
          <p:nvPr/>
        </p:nvGrpSpPr>
        <p:grpSpPr bwMode="auto">
          <a:xfrm>
            <a:off x="3352800" y="5181600"/>
            <a:ext cx="2647950" cy="1181100"/>
            <a:chOff x="576" y="2400"/>
            <a:chExt cx="1508" cy="744"/>
          </a:xfrm>
        </p:grpSpPr>
        <p:sp>
          <p:nvSpPr>
            <p:cNvPr id="12902" name="Rectangle 13"/>
            <p:cNvSpPr>
              <a:spLocks noChangeArrowheads="1"/>
            </p:cNvSpPr>
            <p:nvPr/>
          </p:nvSpPr>
          <p:spPr bwMode="auto">
            <a:xfrm>
              <a:off x="576" y="2400"/>
              <a:ext cx="1508" cy="744"/>
            </a:xfrm>
            <a:prstGeom prst="rect">
              <a:avLst/>
            </a:prstGeom>
            <a:solidFill>
              <a:srgbClr val="FFFFFF"/>
            </a:solidFill>
            <a:ln w="9525">
              <a:solidFill>
                <a:schemeClr val="tx1"/>
              </a:solidFill>
              <a:miter lim="800000"/>
              <a:headEnd/>
              <a:tailEnd/>
            </a:ln>
          </p:spPr>
          <p:txBody>
            <a:bodyPr wrap="none" anchor="ctr"/>
            <a:lstStyle/>
            <a:p>
              <a:pPr eaLnBrk="0" hangingPunct="0"/>
              <a:r>
                <a:rPr lang="en-US" sz="1400" dirty="0">
                  <a:latin typeface="ImagoMedium"/>
                </a:rPr>
                <a:t>         Conservancy Property</a:t>
              </a:r>
            </a:p>
            <a:p>
              <a:pPr eaLnBrk="0" hangingPunct="0"/>
              <a:endParaRPr lang="en-US" sz="1400" dirty="0">
                <a:latin typeface="ImagoMedium"/>
              </a:endParaRPr>
            </a:p>
            <a:p>
              <a:pPr eaLnBrk="0" hangingPunct="0"/>
              <a:r>
                <a:rPr lang="en-US" sz="1400" dirty="0">
                  <a:latin typeface="ImagoMedium"/>
                </a:rPr>
                <a:t>         Conservancy Office</a:t>
              </a:r>
            </a:p>
            <a:p>
              <a:pPr eaLnBrk="0" hangingPunct="0"/>
              <a:endParaRPr lang="en-US" sz="1400" dirty="0">
                <a:latin typeface="ImagoMedium"/>
              </a:endParaRPr>
            </a:p>
            <a:p>
              <a:pPr eaLnBrk="0" hangingPunct="0"/>
              <a:r>
                <a:rPr lang="en-US" sz="1400" dirty="0">
                  <a:latin typeface="ImagoMedium"/>
                </a:rPr>
                <a:t>        Illinois River Watershed</a:t>
              </a:r>
            </a:p>
          </p:txBody>
        </p:sp>
        <p:sp>
          <p:nvSpPr>
            <p:cNvPr id="12903" name="Rectangle 14"/>
            <p:cNvSpPr>
              <a:spLocks noChangeArrowheads="1"/>
            </p:cNvSpPr>
            <p:nvPr/>
          </p:nvSpPr>
          <p:spPr bwMode="auto">
            <a:xfrm>
              <a:off x="615" y="2964"/>
              <a:ext cx="142" cy="72"/>
            </a:xfrm>
            <a:prstGeom prst="rect">
              <a:avLst/>
            </a:prstGeom>
            <a:solidFill>
              <a:srgbClr val="FFFFCC"/>
            </a:solidFill>
            <a:ln w="15875">
              <a:solidFill>
                <a:srgbClr val="000099"/>
              </a:solidFill>
              <a:miter lim="800000"/>
              <a:headEnd/>
              <a:tailEnd/>
            </a:ln>
          </p:spPr>
          <p:txBody>
            <a:bodyPr wrap="none" anchor="ctr"/>
            <a:lstStyle/>
            <a:p>
              <a:pPr eaLnBrk="0" hangingPunct="0"/>
              <a:endParaRPr lang="en-US" dirty="0"/>
            </a:p>
          </p:txBody>
        </p:sp>
        <p:pic>
          <p:nvPicPr>
            <p:cNvPr id="12904" name="Picture 15" descr="oak_leaf"/>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15" y="2748"/>
              <a:ext cx="23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5" name="AutoShape 16"/>
            <p:cNvSpPr>
              <a:spLocks noChangeArrowheads="1"/>
            </p:cNvSpPr>
            <p:nvPr/>
          </p:nvSpPr>
          <p:spPr bwMode="auto">
            <a:xfrm>
              <a:off x="672" y="2448"/>
              <a:ext cx="96" cy="96"/>
            </a:xfrm>
            <a:prstGeom prst="flowChartConnector">
              <a:avLst/>
            </a:prstGeom>
            <a:solidFill>
              <a:srgbClr val="800000"/>
            </a:solidFill>
            <a:ln w="9525">
              <a:solidFill>
                <a:schemeClr val="tx1"/>
              </a:solidFill>
              <a:round/>
              <a:headEnd/>
              <a:tailEnd/>
            </a:ln>
          </p:spPr>
          <p:txBody>
            <a:bodyPr wrap="none" anchor="ctr"/>
            <a:lstStyle/>
            <a:p>
              <a:pPr eaLnBrk="0" hangingPunct="0"/>
              <a:endParaRPr lang="en-US" dirty="0"/>
            </a:p>
          </p:txBody>
        </p:sp>
      </p:grpSp>
      <p:grpSp>
        <p:nvGrpSpPr>
          <p:cNvPr id="12301" name="Group 17"/>
          <p:cNvGrpSpPr>
            <a:grpSpLocks/>
          </p:cNvGrpSpPr>
          <p:nvPr/>
        </p:nvGrpSpPr>
        <p:grpSpPr bwMode="auto">
          <a:xfrm>
            <a:off x="5345113" y="1250950"/>
            <a:ext cx="3057525" cy="5448300"/>
            <a:chOff x="2667" y="180"/>
            <a:chExt cx="2218" cy="3950"/>
          </a:xfrm>
        </p:grpSpPr>
        <p:sp>
          <p:nvSpPr>
            <p:cNvPr id="12702" name="Freeform 18"/>
            <p:cNvSpPr>
              <a:spLocks/>
            </p:cNvSpPr>
            <p:nvPr/>
          </p:nvSpPr>
          <p:spPr bwMode="auto">
            <a:xfrm>
              <a:off x="2667" y="180"/>
              <a:ext cx="2218" cy="3950"/>
            </a:xfrm>
            <a:custGeom>
              <a:avLst/>
              <a:gdLst>
                <a:gd name="T0" fmla="*/ 1697 w 2218"/>
                <a:gd name="T1" fmla="*/ 3645 h 3950"/>
                <a:gd name="T2" fmla="*/ 1688 w 2218"/>
                <a:gd name="T3" fmla="*/ 3887 h 3950"/>
                <a:gd name="T4" fmla="*/ 1544 w 2218"/>
                <a:gd name="T5" fmla="*/ 3833 h 3950"/>
                <a:gd name="T6" fmla="*/ 1320 w 2218"/>
                <a:gd name="T7" fmla="*/ 3860 h 3950"/>
                <a:gd name="T8" fmla="*/ 1284 w 2218"/>
                <a:gd name="T9" fmla="*/ 3950 h 3950"/>
                <a:gd name="T10" fmla="*/ 1212 w 2218"/>
                <a:gd name="T11" fmla="*/ 3896 h 3950"/>
                <a:gd name="T12" fmla="*/ 1176 w 2218"/>
                <a:gd name="T13" fmla="*/ 3869 h 3950"/>
                <a:gd name="T14" fmla="*/ 1095 w 2218"/>
                <a:gd name="T15" fmla="*/ 3744 h 3950"/>
                <a:gd name="T16" fmla="*/ 1131 w 2218"/>
                <a:gd name="T17" fmla="*/ 3618 h 3950"/>
                <a:gd name="T18" fmla="*/ 1095 w 2218"/>
                <a:gd name="T19" fmla="*/ 3438 h 3950"/>
                <a:gd name="T20" fmla="*/ 907 w 2218"/>
                <a:gd name="T21" fmla="*/ 3295 h 3950"/>
                <a:gd name="T22" fmla="*/ 844 w 2218"/>
                <a:gd name="T23" fmla="*/ 3250 h 3950"/>
                <a:gd name="T24" fmla="*/ 682 w 2218"/>
                <a:gd name="T25" fmla="*/ 3133 h 3950"/>
                <a:gd name="T26" fmla="*/ 628 w 2218"/>
                <a:gd name="T27" fmla="*/ 2945 h 3950"/>
                <a:gd name="T28" fmla="*/ 718 w 2218"/>
                <a:gd name="T29" fmla="*/ 2747 h 3950"/>
                <a:gd name="T30" fmla="*/ 763 w 2218"/>
                <a:gd name="T31" fmla="*/ 2630 h 3950"/>
                <a:gd name="T32" fmla="*/ 565 w 2218"/>
                <a:gd name="T33" fmla="*/ 2532 h 3950"/>
                <a:gd name="T34" fmla="*/ 431 w 2218"/>
                <a:gd name="T35" fmla="*/ 2460 h 3950"/>
                <a:gd name="T36" fmla="*/ 395 w 2218"/>
                <a:gd name="T37" fmla="*/ 2289 h 3950"/>
                <a:gd name="T38" fmla="*/ 188 w 2218"/>
                <a:gd name="T39" fmla="*/ 2110 h 3950"/>
                <a:gd name="T40" fmla="*/ 27 w 2218"/>
                <a:gd name="T41" fmla="*/ 1876 h 3950"/>
                <a:gd name="T42" fmla="*/ 0 w 2218"/>
                <a:gd name="T43" fmla="*/ 1733 h 3950"/>
                <a:gd name="T44" fmla="*/ 54 w 2218"/>
                <a:gd name="T45" fmla="*/ 1508 h 3950"/>
                <a:gd name="T46" fmla="*/ 63 w 2218"/>
                <a:gd name="T47" fmla="*/ 1391 h 3950"/>
                <a:gd name="T48" fmla="*/ 215 w 2218"/>
                <a:gd name="T49" fmla="*/ 1302 h 3950"/>
                <a:gd name="T50" fmla="*/ 314 w 2218"/>
                <a:gd name="T51" fmla="*/ 1104 h 3950"/>
                <a:gd name="T52" fmla="*/ 242 w 2218"/>
                <a:gd name="T53" fmla="*/ 907 h 3950"/>
                <a:gd name="T54" fmla="*/ 323 w 2218"/>
                <a:gd name="T55" fmla="*/ 772 h 3950"/>
                <a:gd name="T56" fmla="*/ 548 w 2218"/>
                <a:gd name="T57" fmla="*/ 700 h 3950"/>
                <a:gd name="T58" fmla="*/ 655 w 2218"/>
                <a:gd name="T59" fmla="*/ 610 h 3950"/>
                <a:gd name="T60" fmla="*/ 763 w 2218"/>
                <a:gd name="T61" fmla="*/ 377 h 3950"/>
                <a:gd name="T62" fmla="*/ 718 w 2218"/>
                <a:gd name="T63" fmla="*/ 251 h 3950"/>
                <a:gd name="T64" fmla="*/ 601 w 2218"/>
                <a:gd name="T65" fmla="*/ 108 h 3950"/>
                <a:gd name="T66" fmla="*/ 503 w 2218"/>
                <a:gd name="T67" fmla="*/ 0 h 3950"/>
                <a:gd name="T68" fmla="*/ 1401 w 2218"/>
                <a:gd name="T69" fmla="*/ 9 h 3950"/>
                <a:gd name="T70" fmla="*/ 1984 w 2218"/>
                <a:gd name="T71" fmla="*/ 135 h 3950"/>
                <a:gd name="T72" fmla="*/ 2164 w 2218"/>
                <a:gd name="T73" fmla="*/ 853 h 3950"/>
                <a:gd name="T74" fmla="*/ 2182 w 2218"/>
                <a:gd name="T75" fmla="*/ 1661 h 3950"/>
                <a:gd name="T76" fmla="*/ 2146 w 2218"/>
                <a:gd name="T77" fmla="*/ 2280 h 3950"/>
                <a:gd name="T78" fmla="*/ 2155 w 2218"/>
                <a:gd name="T79" fmla="*/ 2361 h 3950"/>
                <a:gd name="T80" fmla="*/ 2146 w 2218"/>
                <a:gd name="T81" fmla="*/ 2433 h 3950"/>
                <a:gd name="T82" fmla="*/ 2200 w 2218"/>
                <a:gd name="T83" fmla="*/ 2550 h 3950"/>
                <a:gd name="T84" fmla="*/ 2218 w 2218"/>
                <a:gd name="T85" fmla="*/ 2684 h 3950"/>
                <a:gd name="T86" fmla="*/ 2146 w 2218"/>
                <a:gd name="T87" fmla="*/ 2792 h 3950"/>
                <a:gd name="T88" fmla="*/ 2119 w 2218"/>
                <a:gd name="T89" fmla="*/ 2873 h 3950"/>
                <a:gd name="T90" fmla="*/ 2038 w 2218"/>
                <a:gd name="T91" fmla="*/ 2962 h 3950"/>
                <a:gd name="T92" fmla="*/ 1993 w 2218"/>
                <a:gd name="T93" fmla="*/ 3016 h 3950"/>
                <a:gd name="T94" fmla="*/ 1993 w 2218"/>
                <a:gd name="T95" fmla="*/ 3106 h 3950"/>
                <a:gd name="T96" fmla="*/ 1966 w 2218"/>
                <a:gd name="T97" fmla="*/ 3160 h 3950"/>
                <a:gd name="T98" fmla="*/ 1930 w 2218"/>
                <a:gd name="T99" fmla="*/ 3250 h 3950"/>
                <a:gd name="T100" fmla="*/ 1939 w 2218"/>
                <a:gd name="T101" fmla="*/ 3286 h 3950"/>
                <a:gd name="T102" fmla="*/ 1930 w 2218"/>
                <a:gd name="T103" fmla="*/ 3340 h 3950"/>
                <a:gd name="T104" fmla="*/ 1868 w 2218"/>
                <a:gd name="T105" fmla="*/ 3456 h 39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18"/>
                <a:gd name="T160" fmla="*/ 0 h 3950"/>
                <a:gd name="T161" fmla="*/ 2218 w 2218"/>
                <a:gd name="T162" fmla="*/ 3950 h 39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18" h="3950">
                  <a:moveTo>
                    <a:pt x="1921" y="3564"/>
                  </a:moveTo>
                  <a:lnTo>
                    <a:pt x="1912" y="3591"/>
                  </a:lnTo>
                  <a:lnTo>
                    <a:pt x="1778" y="3618"/>
                  </a:lnTo>
                  <a:lnTo>
                    <a:pt x="1751" y="3645"/>
                  </a:lnTo>
                  <a:lnTo>
                    <a:pt x="1724" y="3636"/>
                  </a:lnTo>
                  <a:lnTo>
                    <a:pt x="1697" y="3645"/>
                  </a:lnTo>
                  <a:lnTo>
                    <a:pt x="1670" y="3726"/>
                  </a:lnTo>
                  <a:lnTo>
                    <a:pt x="1679" y="3753"/>
                  </a:lnTo>
                  <a:lnTo>
                    <a:pt x="1706" y="3788"/>
                  </a:lnTo>
                  <a:lnTo>
                    <a:pt x="1724" y="3824"/>
                  </a:lnTo>
                  <a:lnTo>
                    <a:pt x="1706" y="3860"/>
                  </a:lnTo>
                  <a:lnTo>
                    <a:pt x="1688" y="3887"/>
                  </a:lnTo>
                  <a:lnTo>
                    <a:pt x="1679" y="3887"/>
                  </a:lnTo>
                  <a:lnTo>
                    <a:pt x="1670" y="3887"/>
                  </a:lnTo>
                  <a:lnTo>
                    <a:pt x="1643" y="3887"/>
                  </a:lnTo>
                  <a:lnTo>
                    <a:pt x="1607" y="3860"/>
                  </a:lnTo>
                  <a:lnTo>
                    <a:pt x="1571" y="3842"/>
                  </a:lnTo>
                  <a:lnTo>
                    <a:pt x="1544" y="3833"/>
                  </a:lnTo>
                  <a:lnTo>
                    <a:pt x="1535" y="3824"/>
                  </a:lnTo>
                  <a:lnTo>
                    <a:pt x="1472" y="3788"/>
                  </a:lnTo>
                  <a:lnTo>
                    <a:pt x="1428" y="3779"/>
                  </a:lnTo>
                  <a:lnTo>
                    <a:pt x="1392" y="3779"/>
                  </a:lnTo>
                  <a:lnTo>
                    <a:pt x="1356" y="3806"/>
                  </a:lnTo>
                  <a:lnTo>
                    <a:pt x="1320" y="3860"/>
                  </a:lnTo>
                  <a:lnTo>
                    <a:pt x="1311" y="3869"/>
                  </a:lnTo>
                  <a:lnTo>
                    <a:pt x="1293" y="3887"/>
                  </a:lnTo>
                  <a:lnTo>
                    <a:pt x="1293" y="3923"/>
                  </a:lnTo>
                  <a:lnTo>
                    <a:pt x="1302" y="3941"/>
                  </a:lnTo>
                  <a:lnTo>
                    <a:pt x="1320" y="3950"/>
                  </a:lnTo>
                  <a:lnTo>
                    <a:pt x="1284" y="3950"/>
                  </a:lnTo>
                  <a:lnTo>
                    <a:pt x="1275" y="3914"/>
                  </a:lnTo>
                  <a:lnTo>
                    <a:pt x="1257" y="3905"/>
                  </a:lnTo>
                  <a:lnTo>
                    <a:pt x="1239" y="3878"/>
                  </a:lnTo>
                  <a:lnTo>
                    <a:pt x="1230" y="3869"/>
                  </a:lnTo>
                  <a:lnTo>
                    <a:pt x="1221" y="3878"/>
                  </a:lnTo>
                  <a:lnTo>
                    <a:pt x="1212" y="3896"/>
                  </a:lnTo>
                  <a:lnTo>
                    <a:pt x="1239" y="3914"/>
                  </a:lnTo>
                  <a:lnTo>
                    <a:pt x="1239" y="3932"/>
                  </a:lnTo>
                  <a:lnTo>
                    <a:pt x="1230" y="3941"/>
                  </a:lnTo>
                  <a:lnTo>
                    <a:pt x="1212" y="3932"/>
                  </a:lnTo>
                  <a:lnTo>
                    <a:pt x="1167" y="3905"/>
                  </a:lnTo>
                  <a:lnTo>
                    <a:pt x="1176" y="3869"/>
                  </a:lnTo>
                  <a:lnTo>
                    <a:pt x="1149" y="3842"/>
                  </a:lnTo>
                  <a:lnTo>
                    <a:pt x="1140" y="3815"/>
                  </a:lnTo>
                  <a:lnTo>
                    <a:pt x="1122" y="3779"/>
                  </a:lnTo>
                  <a:lnTo>
                    <a:pt x="1122" y="3753"/>
                  </a:lnTo>
                  <a:lnTo>
                    <a:pt x="1113" y="3753"/>
                  </a:lnTo>
                  <a:lnTo>
                    <a:pt x="1095" y="3744"/>
                  </a:lnTo>
                  <a:lnTo>
                    <a:pt x="1095" y="3717"/>
                  </a:lnTo>
                  <a:lnTo>
                    <a:pt x="1104" y="3699"/>
                  </a:lnTo>
                  <a:lnTo>
                    <a:pt x="1122" y="3699"/>
                  </a:lnTo>
                  <a:lnTo>
                    <a:pt x="1140" y="3681"/>
                  </a:lnTo>
                  <a:lnTo>
                    <a:pt x="1149" y="3645"/>
                  </a:lnTo>
                  <a:lnTo>
                    <a:pt x="1131" y="3618"/>
                  </a:lnTo>
                  <a:lnTo>
                    <a:pt x="1104" y="3591"/>
                  </a:lnTo>
                  <a:lnTo>
                    <a:pt x="1086" y="3528"/>
                  </a:lnTo>
                  <a:lnTo>
                    <a:pt x="1095" y="3501"/>
                  </a:lnTo>
                  <a:lnTo>
                    <a:pt x="1095" y="3474"/>
                  </a:lnTo>
                  <a:lnTo>
                    <a:pt x="1095" y="3456"/>
                  </a:lnTo>
                  <a:lnTo>
                    <a:pt x="1095" y="3438"/>
                  </a:lnTo>
                  <a:lnTo>
                    <a:pt x="1059" y="3429"/>
                  </a:lnTo>
                  <a:lnTo>
                    <a:pt x="1005" y="3402"/>
                  </a:lnTo>
                  <a:lnTo>
                    <a:pt x="1005" y="3375"/>
                  </a:lnTo>
                  <a:lnTo>
                    <a:pt x="997" y="3366"/>
                  </a:lnTo>
                  <a:lnTo>
                    <a:pt x="979" y="3340"/>
                  </a:lnTo>
                  <a:lnTo>
                    <a:pt x="907" y="3295"/>
                  </a:lnTo>
                  <a:lnTo>
                    <a:pt x="898" y="3295"/>
                  </a:lnTo>
                  <a:lnTo>
                    <a:pt x="898" y="3304"/>
                  </a:lnTo>
                  <a:lnTo>
                    <a:pt x="880" y="3313"/>
                  </a:lnTo>
                  <a:lnTo>
                    <a:pt x="853" y="3313"/>
                  </a:lnTo>
                  <a:lnTo>
                    <a:pt x="835" y="3286"/>
                  </a:lnTo>
                  <a:lnTo>
                    <a:pt x="844" y="3250"/>
                  </a:lnTo>
                  <a:lnTo>
                    <a:pt x="817" y="3241"/>
                  </a:lnTo>
                  <a:lnTo>
                    <a:pt x="799" y="3223"/>
                  </a:lnTo>
                  <a:lnTo>
                    <a:pt x="754" y="3196"/>
                  </a:lnTo>
                  <a:lnTo>
                    <a:pt x="745" y="3187"/>
                  </a:lnTo>
                  <a:lnTo>
                    <a:pt x="709" y="3160"/>
                  </a:lnTo>
                  <a:lnTo>
                    <a:pt x="682" y="3133"/>
                  </a:lnTo>
                  <a:lnTo>
                    <a:pt x="655" y="3106"/>
                  </a:lnTo>
                  <a:lnTo>
                    <a:pt x="628" y="3088"/>
                  </a:lnTo>
                  <a:lnTo>
                    <a:pt x="619" y="3052"/>
                  </a:lnTo>
                  <a:lnTo>
                    <a:pt x="619" y="2989"/>
                  </a:lnTo>
                  <a:lnTo>
                    <a:pt x="619" y="2962"/>
                  </a:lnTo>
                  <a:lnTo>
                    <a:pt x="628" y="2945"/>
                  </a:lnTo>
                  <a:lnTo>
                    <a:pt x="655" y="2918"/>
                  </a:lnTo>
                  <a:lnTo>
                    <a:pt x="673" y="2855"/>
                  </a:lnTo>
                  <a:lnTo>
                    <a:pt x="673" y="2837"/>
                  </a:lnTo>
                  <a:lnTo>
                    <a:pt x="691" y="2819"/>
                  </a:lnTo>
                  <a:lnTo>
                    <a:pt x="718" y="2783"/>
                  </a:lnTo>
                  <a:lnTo>
                    <a:pt x="718" y="2747"/>
                  </a:lnTo>
                  <a:lnTo>
                    <a:pt x="709" y="2720"/>
                  </a:lnTo>
                  <a:lnTo>
                    <a:pt x="718" y="2702"/>
                  </a:lnTo>
                  <a:lnTo>
                    <a:pt x="736" y="2666"/>
                  </a:lnTo>
                  <a:lnTo>
                    <a:pt x="745" y="2657"/>
                  </a:lnTo>
                  <a:lnTo>
                    <a:pt x="754" y="2648"/>
                  </a:lnTo>
                  <a:lnTo>
                    <a:pt x="763" y="2630"/>
                  </a:lnTo>
                  <a:lnTo>
                    <a:pt x="754" y="2612"/>
                  </a:lnTo>
                  <a:lnTo>
                    <a:pt x="691" y="2567"/>
                  </a:lnTo>
                  <a:lnTo>
                    <a:pt x="673" y="2559"/>
                  </a:lnTo>
                  <a:lnTo>
                    <a:pt x="646" y="2559"/>
                  </a:lnTo>
                  <a:lnTo>
                    <a:pt x="592" y="2532"/>
                  </a:lnTo>
                  <a:lnTo>
                    <a:pt x="565" y="2532"/>
                  </a:lnTo>
                  <a:lnTo>
                    <a:pt x="530" y="2585"/>
                  </a:lnTo>
                  <a:lnTo>
                    <a:pt x="503" y="2594"/>
                  </a:lnTo>
                  <a:lnTo>
                    <a:pt x="476" y="2594"/>
                  </a:lnTo>
                  <a:lnTo>
                    <a:pt x="449" y="2550"/>
                  </a:lnTo>
                  <a:lnTo>
                    <a:pt x="431" y="2478"/>
                  </a:lnTo>
                  <a:lnTo>
                    <a:pt x="431" y="2460"/>
                  </a:lnTo>
                  <a:lnTo>
                    <a:pt x="440" y="2442"/>
                  </a:lnTo>
                  <a:lnTo>
                    <a:pt x="431" y="2397"/>
                  </a:lnTo>
                  <a:lnTo>
                    <a:pt x="431" y="2361"/>
                  </a:lnTo>
                  <a:lnTo>
                    <a:pt x="422" y="2343"/>
                  </a:lnTo>
                  <a:lnTo>
                    <a:pt x="413" y="2325"/>
                  </a:lnTo>
                  <a:lnTo>
                    <a:pt x="395" y="2289"/>
                  </a:lnTo>
                  <a:lnTo>
                    <a:pt x="359" y="2253"/>
                  </a:lnTo>
                  <a:lnTo>
                    <a:pt x="305" y="2217"/>
                  </a:lnTo>
                  <a:lnTo>
                    <a:pt x="251" y="2181"/>
                  </a:lnTo>
                  <a:lnTo>
                    <a:pt x="242" y="2163"/>
                  </a:lnTo>
                  <a:lnTo>
                    <a:pt x="224" y="2128"/>
                  </a:lnTo>
                  <a:lnTo>
                    <a:pt x="188" y="2110"/>
                  </a:lnTo>
                  <a:lnTo>
                    <a:pt x="161" y="2074"/>
                  </a:lnTo>
                  <a:lnTo>
                    <a:pt x="99" y="2011"/>
                  </a:lnTo>
                  <a:lnTo>
                    <a:pt x="72" y="1984"/>
                  </a:lnTo>
                  <a:lnTo>
                    <a:pt x="72" y="1957"/>
                  </a:lnTo>
                  <a:lnTo>
                    <a:pt x="63" y="1921"/>
                  </a:lnTo>
                  <a:lnTo>
                    <a:pt x="27" y="1876"/>
                  </a:lnTo>
                  <a:lnTo>
                    <a:pt x="27" y="1867"/>
                  </a:lnTo>
                  <a:lnTo>
                    <a:pt x="36" y="1849"/>
                  </a:lnTo>
                  <a:lnTo>
                    <a:pt x="45" y="1840"/>
                  </a:lnTo>
                  <a:lnTo>
                    <a:pt x="36" y="1822"/>
                  </a:lnTo>
                  <a:lnTo>
                    <a:pt x="9" y="1777"/>
                  </a:lnTo>
                  <a:lnTo>
                    <a:pt x="0" y="1733"/>
                  </a:lnTo>
                  <a:lnTo>
                    <a:pt x="0" y="1688"/>
                  </a:lnTo>
                  <a:lnTo>
                    <a:pt x="9" y="1643"/>
                  </a:lnTo>
                  <a:lnTo>
                    <a:pt x="9" y="1607"/>
                  </a:lnTo>
                  <a:lnTo>
                    <a:pt x="18" y="1562"/>
                  </a:lnTo>
                  <a:lnTo>
                    <a:pt x="36" y="1517"/>
                  </a:lnTo>
                  <a:lnTo>
                    <a:pt x="54" y="1508"/>
                  </a:lnTo>
                  <a:lnTo>
                    <a:pt x="72" y="1499"/>
                  </a:lnTo>
                  <a:lnTo>
                    <a:pt x="81" y="1499"/>
                  </a:lnTo>
                  <a:lnTo>
                    <a:pt x="72" y="1463"/>
                  </a:lnTo>
                  <a:lnTo>
                    <a:pt x="81" y="1427"/>
                  </a:lnTo>
                  <a:lnTo>
                    <a:pt x="81" y="1409"/>
                  </a:lnTo>
                  <a:lnTo>
                    <a:pt x="63" y="1391"/>
                  </a:lnTo>
                  <a:lnTo>
                    <a:pt x="63" y="1373"/>
                  </a:lnTo>
                  <a:lnTo>
                    <a:pt x="81" y="1356"/>
                  </a:lnTo>
                  <a:lnTo>
                    <a:pt x="143" y="1329"/>
                  </a:lnTo>
                  <a:lnTo>
                    <a:pt x="170" y="1329"/>
                  </a:lnTo>
                  <a:lnTo>
                    <a:pt x="197" y="1320"/>
                  </a:lnTo>
                  <a:lnTo>
                    <a:pt x="215" y="1302"/>
                  </a:lnTo>
                  <a:lnTo>
                    <a:pt x="224" y="1284"/>
                  </a:lnTo>
                  <a:lnTo>
                    <a:pt x="242" y="1239"/>
                  </a:lnTo>
                  <a:lnTo>
                    <a:pt x="242" y="1194"/>
                  </a:lnTo>
                  <a:lnTo>
                    <a:pt x="260" y="1158"/>
                  </a:lnTo>
                  <a:lnTo>
                    <a:pt x="296" y="1131"/>
                  </a:lnTo>
                  <a:lnTo>
                    <a:pt x="314" y="1104"/>
                  </a:lnTo>
                  <a:lnTo>
                    <a:pt x="314" y="1023"/>
                  </a:lnTo>
                  <a:lnTo>
                    <a:pt x="314" y="996"/>
                  </a:lnTo>
                  <a:lnTo>
                    <a:pt x="296" y="969"/>
                  </a:lnTo>
                  <a:lnTo>
                    <a:pt x="287" y="952"/>
                  </a:lnTo>
                  <a:lnTo>
                    <a:pt x="260" y="943"/>
                  </a:lnTo>
                  <a:lnTo>
                    <a:pt x="242" y="907"/>
                  </a:lnTo>
                  <a:lnTo>
                    <a:pt x="242" y="880"/>
                  </a:lnTo>
                  <a:lnTo>
                    <a:pt x="260" y="835"/>
                  </a:lnTo>
                  <a:lnTo>
                    <a:pt x="269" y="781"/>
                  </a:lnTo>
                  <a:lnTo>
                    <a:pt x="278" y="772"/>
                  </a:lnTo>
                  <a:lnTo>
                    <a:pt x="296" y="763"/>
                  </a:lnTo>
                  <a:lnTo>
                    <a:pt x="323" y="772"/>
                  </a:lnTo>
                  <a:lnTo>
                    <a:pt x="377" y="754"/>
                  </a:lnTo>
                  <a:lnTo>
                    <a:pt x="413" y="754"/>
                  </a:lnTo>
                  <a:lnTo>
                    <a:pt x="458" y="754"/>
                  </a:lnTo>
                  <a:lnTo>
                    <a:pt x="485" y="745"/>
                  </a:lnTo>
                  <a:lnTo>
                    <a:pt x="512" y="709"/>
                  </a:lnTo>
                  <a:lnTo>
                    <a:pt x="548" y="700"/>
                  </a:lnTo>
                  <a:lnTo>
                    <a:pt x="592" y="700"/>
                  </a:lnTo>
                  <a:lnTo>
                    <a:pt x="601" y="691"/>
                  </a:lnTo>
                  <a:lnTo>
                    <a:pt x="610" y="673"/>
                  </a:lnTo>
                  <a:lnTo>
                    <a:pt x="646" y="655"/>
                  </a:lnTo>
                  <a:lnTo>
                    <a:pt x="655" y="646"/>
                  </a:lnTo>
                  <a:lnTo>
                    <a:pt x="655" y="610"/>
                  </a:lnTo>
                  <a:lnTo>
                    <a:pt x="664" y="557"/>
                  </a:lnTo>
                  <a:lnTo>
                    <a:pt x="673" y="539"/>
                  </a:lnTo>
                  <a:lnTo>
                    <a:pt x="700" y="521"/>
                  </a:lnTo>
                  <a:lnTo>
                    <a:pt x="736" y="503"/>
                  </a:lnTo>
                  <a:lnTo>
                    <a:pt x="754" y="413"/>
                  </a:lnTo>
                  <a:lnTo>
                    <a:pt x="763" y="377"/>
                  </a:lnTo>
                  <a:lnTo>
                    <a:pt x="754" y="341"/>
                  </a:lnTo>
                  <a:lnTo>
                    <a:pt x="745" y="323"/>
                  </a:lnTo>
                  <a:lnTo>
                    <a:pt x="745" y="287"/>
                  </a:lnTo>
                  <a:lnTo>
                    <a:pt x="745" y="278"/>
                  </a:lnTo>
                  <a:lnTo>
                    <a:pt x="736" y="278"/>
                  </a:lnTo>
                  <a:lnTo>
                    <a:pt x="718" y="251"/>
                  </a:lnTo>
                  <a:lnTo>
                    <a:pt x="664" y="224"/>
                  </a:lnTo>
                  <a:lnTo>
                    <a:pt x="646" y="215"/>
                  </a:lnTo>
                  <a:lnTo>
                    <a:pt x="619" y="188"/>
                  </a:lnTo>
                  <a:lnTo>
                    <a:pt x="619" y="170"/>
                  </a:lnTo>
                  <a:lnTo>
                    <a:pt x="610" y="117"/>
                  </a:lnTo>
                  <a:lnTo>
                    <a:pt x="601" y="108"/>
                  </a:lnTo>
                  <a:lnTo>
                    <a:pt x="574" y="81"/>
                  </a:lnTo>
                  <a:lnTo>
                    <a:pt x="539" y="63"/>
                  </a:lnTo>
                  <a:lnTo>
                    <a:pt x="521" y="27"/>
                  </a:lnTo>
                  <a:lnTo>
                    <a:pt x="494" y="18"/>
                  </a:lnTo>
                  <a:lnTo>
                    <a:pt x="494" y="9"/>
                  </a:lnTo>
                  <a:lnTo>
                    <a:pt x="503" y="0"/>
                  </a:lnTo>
                  <a:lnTo>
                    <a:pt x="619" y="0"/>
                  </a:lnTo>
                  <a:lnTo>
                    <a:pt x="880" y="0"/>
                  </a:lnTo>
                  <a:lnTo>
                    <a:pt x="925" y="0"/>
                  </a:lnTo>
                  <a:lnTo>
                    <a:pt x="1158" y="9"/>
                  </a:lnTo>
                  <a:lnTo>
                    <a:pt x="1176" y="9"/>
                  </a:lnTo>
                  <a:lnTo>
                    <a:pt x="1401" y="9"/>
                  </a:lnTo>
                  <a:lnTo>
                    <a:pt x="1490" y="9"/>
                  </a:lnTo>
                  <a:lnTo>
                    <a:pt x="1526" y="9"/>
                  </a:lnTo>
                  <a:lnTo>
                    <a:pt x="1742" y="9"/>
                  </a:lnTo>
                  <a:lnTo>
                    <a:pt x="1796" y="9"/>
                  </a:lnTo>
                  <a:lnTo>
                    <a:pt x="2011" y="9"/>
                  </a:lnTo>
                  <a:lnTo>
                    <a:pt x="1984" y="135"/>
                  </a:lnTo>
                  <a:lnTo>
                    <a:pt x="2029" y="242"/>
                  </a:lnTo>
                  <a:lnTo>
                    <a:pt x="2083" y="314"/>
                  </a:lnTo>
                  <a:lnTo>
                    <a:pt x="2119" y="467"/>
                  </a:lnTo>
                  <a:lnTo>
                    <a:pt x="2164" y="548"/>
                  </a:lnTo>
                  <a:lnTo>
                    <a:pt x="2164" y="736"/>
                  </a:lnTo>
                  <a:lnTo>
                    <a:pt x="2164" y="853"/>
                  </a:lnTo>
                  <a:lnTo>
                    <a:pt x="2164" y="943"/>
                  </a:lnTo>
                  <a:lnTo>
                    <a:pt x="2173" y="1059"/>
                  </a:lnTo>
                  <a:lnTo>
                    <a:pt x="2173" y="1248"/>
                  </a:lnTo>
                  <a:lnTo>
                    <a:pt x="2173" y="1427"/>
                  </a:lnTo>
                  <a:lnTo>
                    <a:pt x="2173" y="1436"/>
                  </a:lnTo>
                  <a:lnTo>
                    <a:pt x="2182" y="1661"/>
                  </a:lnTo>
                  <a:lnTo>
                    <a:pt x="2182" y="1867"/>
                  </a:lnTo>
                  <a:lnTo>
                    <a:pt x="2191" y="2065"/>
                  </a:lnTo>
                  <a:lnTo>
                    <a:pt x="2191" y="2155"/>
                  </a:lnTo>
                  <a:lnTo>
                    <a:pt x="2191" y="2244"/>
                  </a:lnTo>
                  <a:lnTo>
                    <a:pt x="2164" y="2253"/>
                  </a:lnTo>
                  <a:lnTo>
                    <a:pt x="2146" y="2280"/>
                  </a:lnTo>
                  <a:lnTo>
                    <a:pt x="2155" y="2289"/>
                  </a:lnTo>
                  <a:lnTo>
                    <a:pt x="2155" y="2298"/>
                  </a:lnTo>
                  <a:lnTo>
                    <a:pt x="2155" y="2316"/>
                  </a:lnTo>
                  <a:lnTo>
                    <a:pt x="2173" y="2316"/>
                  </a:lnTo>
                  <a:lnTo>
                    <a:pt x="2164" y="2352"/>
                  </a:lnTo>
                  <a:lnTo>
                    <a:pt x="2155" y="2361"/>
                  </a:lnTo>
                  <a:lnTo>
                    <a:pt x="2137" y="2379"/>
                  </a:lnTo>
                  <a:lnTo>
                    <a:pt x="2119" y="2397"/>
                  </a:lnTo>
                  <a:lnTo>
                    <a:pt x="2128" y="2406"/>
                  </a:lnTo>
                  <a:lnTo>
                    <a:pt x="2128" y="2415"/>
                  </a:lnTo>
                  <a:lnTo>
                    <a:pt x="2146" y="2424"/>
                  </a:lnTo>
                  <a:lnTo>
                    <a:pt x="2146" y="2433"/>
                  </a:lnTo>
                  <a:lnTo>
                    <a:pt x="2155" y="2442"/>
                  </a:lnTo>
                  <a:lnTo>
                    <a:pt x="2173" y="2451"/>
                  </a:lnTo>
                  <a:lnTo>
                    <a:pt x="2173" y="2505"/>
                  </a:lnTo>
                  <a:lnTo>
                    <a:pt x="2191" y="2514"/>
                  </a:lnTo>
                  <a:lnTo>
                    <a:pt x="2200" y="2523"/>
                  </a:lnTo>
                  <a:lnTo>
                    <a:pt x="2200" y="2550"/>
                  </a:lnTo>
                  <a:lnTo>
                    <a:pt x="2200" y="2567"/>
                  </a:lnTo>
                  <a:lnTo>
                    <a:pt x="2191" y="2594"/>
                  </a:lnTo>
                  <a:lnTo>
                    <a:pt x="2218" y="2639"/>
                  </a:lnTo>
                  <a:lnTo>
                    <a:pt x="2209" y="2657"/>
                  </a:lnTo>
                  <a:lnTo>
                    <a:pt x="2218" y="2657"/>
                  </a:lnTo>
                  <a:lnTo>
                    <a:pt x="2218" y="2684"/>
                  </a:lnTo>
                  <a:lnTo>
                    <a:pt x="2200" y="2720"/>
                  </a:lnTo>
                  <a:lnTo>
                    <a:pt x="2173" y="2729"/>
                  </a:lnTo>
                  <a:lnTo>
                    <a:pt x="2155" y="2756"/>
                  </a:lnTo>
                  <a:lnTo>
                    <a:pt x="2155" y="2765"/>
                  </a:lnTo>
                  <a:lnTo>
                    <a:pt x="2155" y="2783"/>
                  </a:lnTo>
                  <a:lnTo>
                    <a:pt x="2146" y="2792"/>
                  </a:lnTo>
                  <a:lnTo>
                    <a:pt x="2137" y="2801"/>
                  </a:lnTo>
                  <a:lnTo>
                    <a:pt x="2128" y="2819"/>
                  </a:lnTo>
                  <a:lnTo>
                    <a:pt x="2146" y="2846"/>
                  </a:lnTo>
                  <a:lnTo>
                    <a:pt x="2137" y="2855"/>
                  </a:lnTo>
                  <a:lnTo>
                    <a:pt x="2128" y="2855"/>
                  </a:lnTo>
                  <a:lnTo>
                    <a:pt x="2119" y="2873"/>
                  </a:lnTo>
                  <a:lnTo>
                    <a:pt x="2083" y="2882"/>
                  </a:lnTo>
                  <a:lnTo>
                    <a:pt x="2083" y="2891"/>
                  </a:lnTo>
                  <a:lnTo>
                    <a:pt x="2092" y="2900"/>
                  </a:lnTo>
                  <a:lnTo>
                    <a:pt x="2092" y="2918"/>
                  </a:lnTo>
                  <a:lnTo>
                    <a:pt x="2074" y="2945"/>
                  </a:lnTo>
                  <a:lnTo>
                    <a:pt x="2038" y="2962"/>
                  </a:lnTo>
                  <a:lnTo>
                    <a:pt x="2038" y="3007"/>
                  </a:lnTo>
                  <a:lnTo>
                    <a:pt x="2029" y="3007"/>
                  </a:lnTo>
                  <a:lnTo>
                    <a:pt x="2020" y="2989"/>
                  </a:lnTo>
                  <a:lnTo>
                    <a:pt x="2011" y="2989"/>
                  </a:lnTo>
                  <a:lnTo>
                    <a:pt x="2011" y="2998"/>
                  </a:lnTo>
                  <a:lnTo>
                    <a:pt x="1993" y="3016"/>
                  </a:lnTo>
                  <a:lnTo>
                    <a:pt x="1993" y="2998"/>
                  </a:lnTo>
                  <a:lnTo>
                    <a:pt x="1957" y="3043"/>
                  </a:lnTo>
                  <a:lnTo>
                    <a:pt x="1957" y="3052"/>
                  </a:lnTo>
                  <a:lnTo>
                    <a:pt x="1966" y="3070"/>
                  </a:lnTo>
                  <a:lnTo>
                    <a:pt x="1993" y="3097"/>
                  </a:lnTo>
                  <a:lnTo>
                    <a:pt x="1993" y="3106"/>
                  </a:lnTo>
                  <a:lnTo>
                    <a:pt x="1975" y="3115"/>
                  </a:lnTo>
                  <a:lnTo>
                    <a:pt x="1966" y="3124"/>
                  </a:lnTo>
                  <a:lnTo>
                    <a:pt x="1939" y="3142"/>
                  </a:lnTo>
                  <a:lnTo>
                    <a:pt x="1948" y="3151"/>
                  </a:lnTo>
                  <a:lnTo>
                    <a:pt x="1975" y="3151"/>
                  </a:lnTo>
                  <a:lnTo>
                    <a:pt x="1966" y="3160"/>
                  </a:lnTo>
                  <a:lnTo>
                    <a:pt x="1930" y="3178"/>
                  </a:lnTo>
                  <a:lnTo>
                    <a:pt x="1930" y="3187"/>
                  </a:lnTo>
                  <a:lnTo>
                    <a:pt x="1939" y="3196"/>
                  </a:lnTo>
                  <a:lnTo>
                    <a:pt x="1939" y="3214"/>
                  </a:lnTo>
                  <a:lnTo>
                    <a:pt x="1939" y="3232"/>
                  </a:lnTo>
                  <a:lnTo>
                    <a:pt x="1930" y="3250"/>
                  </a:lnTo>
                  <a:lnTo>
                    <a:pt x="1930" y="3268"/>
                  </a:lnTo>
                  <a:lnTo>
                    <a:pt x="1912" y="3268"/>
                  </a:lnTo>
                  <a:lnTo>
                    <a:pt x="1912" y="3259"/>
                  </a:lnTo>
                  <a:lnTo>
                    <a:pt x="1903" y="3268"/>
                  </a:lnTo>
                  <a:lnTo>
                    <a:pt x="1939" y="3277"/>
                  </a:lnTo>
                  <a:lnTo>
                    <a:pt x="1939" y="3286"/>
                  </a:lnTo>
                  <a:lnTo>
                    <a:pt x="1930" y="3295"/>
                  </a:lnTo>
                  <a:lnTo>
                    <a:pt x="1894" y="3286"/>
                  </a:lnTo>
                  <a:lnTo>
                    <a:pt x="1894" y="3295"/>
                  </a:lnTo>
                  <a:lnTo>
                    <a:pt x="1912" y="3313"/>
                  </a:lnTo>
                  <a:lnTo>
                    <a:pt x="1939" y="3331"/>
                  </a:lnTo>
                  <a:lnTo>
                    <a:pt x="1930" y="3340"/>
                  </a:lnTo>
                  <a:lnTo>
                    <a:pt x="1903" y="3340"/>
                  </a:lnTo>
                  <a:lnTo>
                    <a:pt x="1903" y="3349"/>
                  </a:lnTo>
                  <a:lnTo>
                    <a:pt x="1930" y="3358"/>
                  </a:lnTo>
                  <a:lnTo>
                    <a:pt x="1912" y="3402"/>
                  </a:lnTo>
                  <a:lnTo>
                    <a:pt x="1877" y="3429"/>
                  </a:lnTo>
                  <a:lnTo>
                    <a:pt x="1868" y="3456"/>
                  </a:lnTo>
                  <a:lnTo>
                    <a:pt x="1868" y="3483"/>
                  </a:lnTo>
                  <a:lnTo>
                    <a:pt x="1885" y="3519"/>
                  </a:lnTo>
                  <a:lnTo>
                    <a:pt x="1921" y="3564"/>
                  </a:lnTo>
                  <a:close/>
                </a:path>
              </a:pathLst>
            </a:custGeom>
            <a:solidFill>
              <a:srgbClr val="CCCC99"/>
            </a:solidFill>
            <a:ln w="14288">
              <a:solidFill>
                <a:srgbClr val="000000"/>
              </a:solidFill>
              <a:prstDash val="solid"/>
              <a:round/>
              <a:headEnd/>
              <a:tailEnd/>
            </a:ln>
          </p:spPr>
          <p:txBody>
            <a:bodyPr/>
            <a:lstStyle/>
            <a:p>
              <a:endParaRPr lang="en-US" dirty="0"/>
            </a:p>
          </p:txBody>
        </p:sp>
        <p:sp>
          <p:nvSpPr>
            <p:cNvPr id="12703" name="Rectangle 19"/>
            <p:cNvSpPr>
              <a:spLocks noChangeArrowheads="1"/>
            </p:cNvSpPr>
            <p:nvPr/>
          </p:nvSpPr>
          <p:spPr bwMode="auto">
            <a:xfrm>
              <a:off x="2819" y="1634"/>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04" name="Rectangle 20"/>
            <p:cNvSpPr>
              <a:spLocks noChangeArrowheads="1"/>
            </p:cNvSpPr>
            <p:nvPr/>
          </p:nvSpPr>
          <p:spPr bwMode="auto">
            <a:xfrm>
              <a:off x="2828" y="1598"/>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05" name="Rectangle 21"/>
            <p:cNvSpPr>
              <a:spLocks noChangeArrowheads="1"/>
            </p:cNvSpPr>
            <p:nvPr/>
          </p:nvSpPr>
          <p:spPr bwMode="auto">
            <a:xfrm>
              <a:off x="2828" y="1616"/>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06" name="Rectangle 22"/>
            <p:cNvSpPr>
              <a:spLocks noChangeArrowheads="1"/>
            </p:cNvSpPr>
            <p:nvPr/>
          </p:nvSpPr>
          <p:spPr bwMode="auto">
            <a:xfrm>
              <a:off x="2828" y="1625"/>
              <a:ext cx="9" cy="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07" name="Rectangle 23"/>
            <p:cNvSpPr>
              <a:spLocks noChangeArrowheads="1"/>
            </p:cNvSpPr>
            <p:nvPr/>
          </p:nvSpPr>
          <p:spPr bwMode="auto">
            <a:xfrm>
              <a:off x="2828" y="1957"/>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08" name="Rectangle 24"/>
            <p:cNvSpPr>
              <a:spLocks noChangeArrowheads="1"/>
            </p:cNvSpPr>
            <p:nvPr/>
          </p:nvSpPr>
          <p:spPr bwMode="auto">
            <a:xfrm>
              <a:off x="2837" y="1580"/>
              <a:ext cx="9" cy="8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09" name="Rectangle 25"/>
            <p:cNvSpPr>
              <a:spLocks noChangeArrowheads="1"/>
            </p:cNvSpPr>
            <p:nvPr/>
          </p:nvSpPr>
          <p:spPr bwMode="auto">
            <a:xfrm>
              <a:off x="2837" y="1948"/>
              <a:ext cx="9" cy="3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10" name="Rectangle 26"/>
            <p:cNvSpPr>
              <a:spLocks noChangeArrowheads="1"/>
            </p:cNvSpPr>
            <p:nvPr/>
          </p:nvSpPr>
          <p:spPr bwMode="auto">
            <a:xfrm>
              <a:off x="2837" y="1993"/>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11" name="Rectangle 27"/>
            <p:cNvSpPr>
              <a:spLocks noChangeArrowheads="1"/>
            </p:cNvSpPr>
            <p:nvPr/>
          </p:nvSpPr>
          <p:spPr bwMode="auto">
            <a:xfrm>
              <a:off x="2837" y="1993"/>
              <a:ext cx="9" cy="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12" name="Freeform 28"/>
            <p:cNvSpPr>
              <a:spLocks/>
            </p:cNvSpPr>
            <p:nvPr/>
          </p:nvSpPr>
          <p:spPr bwMode="auto">
            <a:xfrm>
              <a:off x="2846" y="1580"/>
              <a:ext cx="9" cy="99"/>
            </a:xfrm>
            <a:custGeom>
              <a:avLst/>
              <a:gdLst>
                <a:gd name="T0" fmla="*/ 0 w 9"/>
                <a:gd name="T1" fmla="*/ 0 h 99"/>
                <a:gd name="T2" fmla="*/ 0 w 9"/>
                <a:gd name="T3" fmla="*/ 90 h 99"/>
                <a:gd name="T4" fmla="*/ 9 w 9"/>
                <a:gd name="T5" fmla="*/ 99 h 99"/>
                <a:gd name="T6" fmla="*/ 9 w 9"/>
                <a:gd name="T7" fmla="*/ 0 h 99"/>
                <a:gd name="T8" fmla="*/ 0 w 9"/>
                <a:gd name="T9" fmla="*/ 0 h 99"/>
                <a:gd name="T10" fmla="*/ 0 60000 65536"/>
                <a:gd name="T11" fmla="*/ 0 60000 65536"/>
                <a:gd name="T12" fmla="*/ 0 60000 65536"/>
                <a:gd name="T13" fmla="*/ 0 60000 65536"/>
                <a:gd name="T14" fmla="*/ 0 60000 65536"/>
                <a:gd name="T15" fmla="*/ 0 w 9"/>
                <a:gd name="T16" fmla="*/ 0 h 99"/>
                <a:gd name="T17" fmla="*/ 9 w 9"/>
                <a:gd name="T18" fmla="*/ 99 h 99"/>
              </a:gdLst>
              <a:ahLst/>
              <a:cxnLst>
                <a:cxn ang="T10">
                  <a:pos x="T0" y="T1"/>
                </a:cxn>
                <a:cxn ang="T11">
                  <a:pos x="T2" y="T3"/>
                </a:cxn>
                <a:cxn ang="T12">
                  <a:pos x="T4" y="T5"/>
                </a:cxn>
                <a:cxn ang="T13">
                  <a:pos x="T6" y="T7"/>
                </a:cxn>
                <a:cxn ang="T14">
                  <a:pos x="T8" y="T9"/>
                </a:cxn>
              </a:cxnLst>
              <a:rect l="T15" t="T16" r="T17" b="T18"/>
              <a:pathLst>
                <a:path w="9" h="99">
                  <a:moveTo>
                    <a:pt x="0" y="0"/>
                  </a:moveTo>
                  <a:lnTo>
                    <a:pt x="0" y="90"/>
                  </a:lnTo>
                  <a:lnTo>
                    <a:pt x="9" y="99"/>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13" name="Rectangle 29"/>
            <p:cNvSpPr>
              <a:spLocks noChangeArrowheads="1"/>
            </p:cNvSpPr>
            <p:nvPr/>
          </p:nvSpPr>
          <p:spPr bwMode="auto">
            <a:xfrm>
              <a:off x="2846" y="1940"/>
              <a:ext cx="9" cy="8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14" name="Rectangle 30"/>
            <p:cNvSpPr>
              <a:spLocks noChangeArrowheads="1"/>
            </p:cNvSpPr>
            <p:nvPr/>
          </p:nvSpPr>
          <p:spPr bwMode="auto">
            <a:xfrm>
              <a:off x="2855" y="1580"/>
              <a:ext cx="9" cy="9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15" name="Rectangle 31"/>
            <p:cNvSpPr>
              <a:spLocks noChangeArrowheads="1"/>
            </p:cNvSpPr>
            <p:nvPr/>
          </p:nvSpPr>
          <p:spPr bwMode="auto">
            <a:xfrm>
              <a:off x="2855" y="1940"/>
              <a:ext cx="9" cy="8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16" name="Freeform 32"/>
            <p:cNvSpPr>
              <a:spLocks/>
            </p:cNvSpPr>
            <p:nvPr/>
          </p:nvSpPr>
          <p:spPr bwMode="auto">
            <a:xfrm>
              <a:off x="2864" y="1571"/>
              <a:ext cx="9" cy="108"/>
            </a:xfrm>
            <a:custGeom>
              <a:avLst/>
              <a:gdLst>
                <a:gd name="T0" fmla="*/ 0 w 9"/>
                <a:gd name="T1" fmla="*/ 9 h 108"/>
                <a:gd name="T2" fmla="*/ 0 w 9"/>
                <a:gd name="T3" fmla="*/ 108 h 108"/>
                <a:gd name="T4" fmla="*/ 9 w 9"/>
                <a:gd name="T5" fmla="*/ 108 h 108"/>
                <a:gd name="T6" fmla="*/ 9 w 9"/>
                <a:gd name="T7" fmla="*/ 0 h 108"/>
                <a:gd name="T8" fmla="*/ 0 w 9"/>
                <a:gd name="T9" fmla="*/ 9 h 108"/>
                <a:gd name="T10" fmla="*/ 0 60000 65536"/>
                <a:gd name="T11" fmla="*/ 0 60000 65536"/>
                <a:gd name="T12" fmla="*/ 0 60000 65536"/>
                <a:gd name="T13" fmla="*/ 0 60000 65536"/>
                <a:gd name="T14" fmla="*/ 0 60000 65536"/>
                <a:gd name="T15" fmla="*/ 0 w 9"/>
                <a:gd name="T16" fmla="*/ 0 h 108"/>
                <a:gd name="T17" fmla="*/ 9 w 9"/>
                <a:gd name="T18" fmla="*/ 108 h 108"/>
              </a:gdLst>
              <a:ahLst/>
              <a:cxnLst>
                <a:cxn ang="T10">
                  <a:pos x="T0" y="T1"/>
                </a:cxn>
                <a:cxn ang="T11">
                  <a:pos x="T2" y="T3"/>
                </a:cxn>
                <a:cxn ang="T12">
                  <a:pos x="T4" y="T5"/>
                </a:cxn>
                <a:cxn ang="T13">
                  <a:pos x="T6" y="T7"/>
                </a:cxn>
                <a:cxn ang="T14">
                  <a:pos x="T8" y="T9"/>
                </a:cxn>
              </a:cxnLst>
              <a:rect l="T15" t="T16" r="T17" b="T18"/>
              <a:pathLst>
                <a:path w="9" h="108">
                  <a:moveTo>
                    <a:pt x="0" y="9"/>
                  </a:moveTo>
                  <a:lnTo>
                    <a:pt x="0" y="108"/>
                  </a:lnTo>
                  <a:lnTo>
                    <a:pt x="9" y="108"/>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17" name="Rectangle 33"/>
            <p:cNvSpPr>
              <a:spLocks noChangeArrowheads="1"/>
            </p:cNvSpPr>
            <p:nvPr/>
          </p:nvSpPr>
          <p:spPr bwMode="auto">
            <a:xfrm>
              <a:off x="2864" y="1948"/>
              <a:ext cx="9" cy="9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18" name="Rectangle 34"/>
            <p:cNvSpPr>
              <a:spLocks noChangeArrowheads="1"/>
            </p:cNvSpPr>
            <p:nvPr/>
          </p:nvSpPr>
          <p:spPr bwMode="auto">
            <a:xfrm>
              <a:off x="2873" y="1571"/>
              <a:ext cx="9" cy="11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19" name="Freeform 35"/>
            <p:cNvSpPr>
              <a:spLocks/>
            </p:cNvSpPr>
            <p:nvPr/>
          </p:nvSpPr>
          <p:spPr bwMode="auto">
            <a:xfrm>
              <a:off x="2873" y="1940"/>
              <a:ext cx="9" cy="107"/>
            </a:xfrm>
            <a:custGeom>
              <a:avLst/>
              <a:gdLst>
                <a:gd name="T0" fmla="*/ 0 w 9"/>
                <a:gd name="T1" fmla="*/ 8 h 107"/>
                <a:gd name="T2" fmla="*/ 0 w 9"/>
                <a:gd name="T3" fmla="*/ 107 h 107"/>
                <a:gd name="T4" fmla="*/ 9 w 9"/>
                <a:gd name="T5" fmla="*/ 107 h 107"/>
                <a:gd name="T6" fmla="*/ 9 w 9"/>
                <a:gd name="T7" fmla="*/ 0 h 107"/>
                <a:gd name="T8" fmla="*/ 0 w 9"/>
                <a:gd name="T9" fmla="*/ 8 h 107"/>
                <a:gd name="T10" fmla="*/ 0 60000 65536"/>
                <a:gd name="T11" fmla="*/ 0 60000 65536"/>
                <a:gd name="T12" fmla="*/ 0 60000 65536"/>
                <a:gd name="T13" fmla="*/ 0 60000 65536"/>
                <a:gd name="T14" fmla="*/ 0 60000 65536"/>
                <a:gd name="T15" fmla="*/ 0 w 9"/>
                <a:gd name="T16" fmla="*/ 0 h 107"/>
                <a:gd name="T17" fmla="*/ 9 w 9"/>
                <a:gd name="T18" fmla="*/ 107 h 107"/>
              </a:gdLst>
              <a:ahLst/>
              <a:cxnLst>
                <a:cxn ang="T10">
                  <a:pos x="T0" y="T1"/>
                </a:cxn>
                <a:cxn ang="T11">
                  <a:pos x="T2" y="T3"/>
                </a:cxn>
                <a:cxn ang="T12">
                  <a:pos x="T4" y="T5"/>
                </a:cxn>
                <a:cxn ang="T13">
                  <a:pos x="T6" y="T7"/>
                </a:cxn>
                <a:cxn ang="T14">
                  <a:pos x="T8" y="T9"/>
                </a:cxn>
              </a:cxnLst>
              <a:rect l="T15" t="T16" r="T17" b="T18"/>
              <a:pathLst>
                <a:path w="9" h="107">
                  <a:moveTo>
                    <a:pt x="0" y="8"/>
                  </a:moveTo>
                  <a:lnTo>
                    <a:pt x="0" y="107"/>
                  </a:lnTo>
                  <a:lnTo>
                    <a:pt x="9" y="107"/>
                  </a:lnTo>
                  <a:lnTo>
                    <a:pt x="9" y="0"/>
                  </a:lnTo>
                  <a:lnTo>
                    <a:pt x="0" y="8"/>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20" name="Rectangle 36"/>
            <p:cNvSpPr>
              <a:spLocks noChangeArrowheads="1"/>
            </p:cNvSpPr>
            <p:nvPr/>
          </p:nvSpPr>
          <p:spPr bwMode="auto">
            <a:xfrm>
              <a:off x="2882" y="1571"/>
              <a:ext cx="9" cy="1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21" name="Rectangle 37"/>
            <p:cNvSpPr>
              <a:spLocks noChangeArrowheads="1"/>
            </p:cNvSpPr>
            <p:nvPr/>
          </p:nvSpPr>
          <p:spPr bwMode="auto">
            <a:xfrm>
              <a:off x="2882" y="1733"/>
              <a:ext cx="9" cy="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22" name="Rectangle 38"/>
            <p:cNvSpPr>
              <a:spLocks noChangeArrowheads="1"/>
            </p:cNvSpPr>
            <p:nvPr/>
          </p:nvSpPr>
          <p:spPr bwMode="auto">
            <a:xfrm>
              <a:off x="2882" y="1940"/>
              <a:ext cx="9" cy="10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23" name="Rectangle 39"/>
            <p:cNvSpPr>
              <a:spLocks noChangeArrowheads="1"/>
            </p:cNvSpPr>
            <p:nvPr/>
          </p:nvSpPr>
          <p:spPr bwMode="auto">
            <a:xfrm>
              <a:off x="2891" y="1571"/>
              <a:ext cx="9" cy="1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24" name="Rectangle 40"/>
            <p:cNvSpPr>
              <a:spLocks noChangeArrowheads="1"/>
            </p:cNvSpPr>
            <p:nvPr/>
          </p:nvSpPr>
          <p:spPr bwMode="auto">
            <a:xfrm>
              <a:off x="2891" y="1724"/>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25" name="Freeform 41"/>
            <p:cNvSpPr>
              <a:spLocks/>
            </p:cNvSpPr>
            <p:nvPr/>
          </p:nvSpPr>
          <p:spPr bwMode="auto">
            <a:xfrm>
              <a:off x="2891" y="1733"/>
              <a:ext cx="9" cy="36"/>
            </a:xfrm>
            <a:custGeom>
              <a:avLst/>
              <a:gdLst>
                <a:gd name="T0" fmla="*/ 0 w 9"/>
                <a:gd name="T1" fmla="*/ 0 h 36"/>
                <a:gd name="T2" fmla="*/ 0 w 9"/>
                <a:gd name="T3" fmla="*/ 27 h 36"/>
                <a:gd name="T4" fmla="*/ 9 w 9"/>
                <a:gd name="T5" fmla="*/ 36 h 36"/>
                <a:gd name="T6" fmla="*/ 9 w 9"/>
                <a:gd name="T7" fmla="*/ 0 h 36"/>
                <a:gd name="T8" fmla="*/ 0 w 9"/>
                <a:gd name="T9" fmla="*/ 0 h 36"/>
                <a:gd name="T10" fmla="*/ 0 60000 65536"/>
                <a:gd name="T11" fmla="*/ 0 60000 65536"/>
                <a:gd name="T12" fmla="*/ 0 60000 65536"/>
                <a:gd name="T13" fmla="*/ 0 60000 65536"/>
                <a:gd name="T14" fmla="*/ 0 60000 65536"/>
                <a:gd name="T15" fmla="*/ 0 w 9"/>
                <a:gd name="T16" fmla="*/ 0 h 36"/>
                <a:gd name="T17" fmla="*/ 9 w 9"/>
                <a:gd name="T18" fmla="*/ 36 h 36"/>
              </a:gdLst>
              <a:ahLst/>
              <a:cxnLst>
                <a:cxn ang="T10">
                  <a:pos x="T0" y="T1"/>
                </a:cxn>
                <a:cxn ang="T11">
                  <a:pos x="T2" y="T3"/>
                </a:cxn>
                <a:cxn ang="T12">
                  <a:pos x="T4" y="T5"/>
                </a:cxn>
                <a:cxn ang="T13">
                  <a:pos x="T6" y="T7"/>
                </a:cxn>
                <a:cxn ang="T14">
                  <a:pos x="T8" y="T9"/>
                </a:cxn>
              </a:cxnLst>
              <a:rect l="T15" t="T16" r="T17" b="T18"/>
              <a:pathLst>
                <a:path w="9" h="36">
                  <a:moveTo>
                    <a:pt x="0" y="0"/>
                  </a:moveTo>
                  <a:lnTo>
                    <a:pt x="0" y="27"/>
                  </a:lnTo>
                  <a:lnTo>
                    <a:pt x="9" y="36"/>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26" name="Rectangle 42"/>
            <p:cNvSpPr>
              <a:spLocks noChangeArrowheads="1"/>
            </p:cNvSpPr>
            <p:nvPr/>
          </p:nvSpPr>
          <p:spPr bwMode="auto">
            <a:xfrm>
              <a:off x="2891" y="1940"/>
              <a:ext cx="9" cy="10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27" name="Rectangle 43"/>
            <p:cNvSpPr>
              <a:spLocks noChangeArrowheads="1"/>
            </p:cNvSpPr>
            <p:nvPr/>
          </p:nvSpPr>
          <p:spPr bwMode="auto">
            <a:xfrm>
              <a:off x="2900" y="1544"/>
              <a:ext cx="9" cy="23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28" name="Rectangle 44"/>
            <p:cNvSpPr>
              <a:spLocks noChangeArrowheads="1"/>
            </p:cNvSpPr>
            <p:nvPr/>
          </p:nvSpPr>
          <p:spPr bwMode="auto">
            <a:xfrm>
              <a:off x="2900" y="1931"/>
              <a:ext cx="9" cy="1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29" name="Rectangle 45"/>
            <p:cNvSpPr>
              <a:spLocks noChangeArrowheads="1"/>
            </p:cNvSpPr>
            <p:nvPr/>
          </p:nvSpPr>
          <p:spPr bwMode="auto">
            <a:xfrm>
              <a:off x="2909" y="1518"/>
              <a:ext cx="9" cy="26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30" name="Rectangle 46"/>
            <p:cNvSpPr>
              <a:spLocks noChangeArrowheads="1"/>
            </p:cNvSpPr>
            <p:nvPr/>
          </p:nvSpPr>
          <p:spPr bwMode="auto">
            <a:xfrm>
              <a:off x="2909" y="1814"/>
              <a:ext cx="9" cy="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31" name="Rectangle 47"/>
            <p:cNvSpPr>
              <a:spLocks noChangeArrowheads="1"/>
            </p:cNvSpPr>
            <p:nvPr/>
          </p:nvSpPr>
          <p:spPr bwMode="auto">
            <a:xfrm>
              <a:off x="2909" y="1940"/>
              <a:ext cx="9" cy="13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32" name="Rectangle 48"/>
            <p:cNvSpPr>
              <a:spLocks noChangeArrowheads="1"/>
            </p:cNvSpPr>
            <p:nvPr/>
          </p:nvSpPr>
          <p:spPr bwMode="auto">
            <a:xfrm>
              <a:off x="2918" y="1518"/>
              <a:ext cx="9" cy="33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33" name="Rectangle 49"/>
            <p:cNvSpPr>
              <a:spLocks noChangeArrowheads="1"/>
            </p:cNvSpPr>
            <p:nvPr/>
          </p:nvSpPr>
          <p:spPr bwMode="auto">
            <a:xfrm>
              <a:off x="2918" y="1931"/>
              <a:ext cx="9" cy="15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34" name="Freeform 50"/>
            <p:cNvSpPr>
              <a:spLocks/>
            </p:cNvSpPr>
            <p:nvPr/>
          </p:nvSpPr>
          <p:spPr bwMode="auto">
            <a:xfrm>
              <a:off x="2927" y="1509"/>
              <a:ext cx="9" cy="359"/>
            </a:xfrm>
            <a:custGeom>
              <a:avLst/>
              <a:gdLst>
                <a:gd name="T0" fmla="*/ 0 w 9"/>
                <a:gd name="T1" fmla="*/ 0 h 359"/>
                <a:gd name="T2" fmla="*/ 0 w 9"/>
                <a:gd name="T3" fmla="*/ 350 h 359"/>
                <a:gd name="T4" fmla="*/ 9 w 9"/>
                <a:gd name="T5" fmla="*/ 359 h 359"/>
                <a:gd name="T6" fmla="*/ 9 w 9"/>
                <a:gd name="T7" fmla="*/ 0 h 359"/>
                <a:gd name="T8" fmla="*/ 0 w 9"/>
                <a:gd name="T9" fmla="*/ 0 h 359"/>
                <a:gd name="T10" fmla="*/ 0 60000 65536"/>
                <a:gd name="T11" fmla="*/ 0 60000 65536"/>
                <a:gd name="T12" fmla="*/ 0 60000 65536"/>
                <a:gd name="T13" fmla="*/ 0 60000 65536"/>
                <a:gd name="T14" fmla="*/ 0 60000 65536"/>
                <a:gd name="T15" fmla="*/ 0 w 9"/>
                <a:gd name="T16" fmla="*/ 0 h 359"/>
                <a:gd name="T17" fmla="*/ 9 w 9"/>
                <a:gd name="T18" fmla="*/ 359 h 359"/>
              </a:gdLst>
              <a:ahLst/>
              <a:cxnLst>
                <a:cxn ang="T10">
                  <a:pos x="T0" y="T1"/>
                </a:cxn>
                <a:cxn ang="T11">
                  <a:pos x="T2" y="T3"/>
                </a:cxn>
                <a:cxn ang="T12">
                  <a:pos x="T4" y="T5"/>
                </a:cxn>
                <a:cxn ang="T13">
                  <a:pos x="T6" y="T7"/>
                </a:cxn>
                <a:cxn ang="T14">
                  <a:pos x="T8" y="T9"/>
                </a:cxn>
              </a:cxnLst>
              <a:rect l="T15" t="T16" r="T17" b="T18"/>
              <a:pathLst>
                <a:path w="9" h="359">
                  <a:moveTo>
                    <a:pt x="0" y="0"/>
                  </a:moveTo>
                  <a:lnTo>
                    <a:pt x="0" y="350"/>
                  </a:lnTo>
                  <a:lnTo>
                    <a:pt x="9" y="359"/>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35" name="Rectangle 51"/>
            <p:cNvSpPr>
              <a:spLocks noChangeArrowheads="1"/>
            </p:cNvSpPr>
            <p:nvPr/>
          </p:nvSpPr>
          <p:spPr bwMode="auto">
            <a:xfrm>
              <a:off x="2927" y="1877"/>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36" name="Rectangle 52"/>
            <p:cNvSpPr>
              <a:spLocks noChangeArrowheads="1"/>
            </p:cNvSpPr>
            <p:nvPr/>
          </p:nvSpPr>
          <p:spPr bwMode="auto">
            <a:xfrm>
              <a:off x="2927" y="1940"/>
              <a:ext cx="9" cy="16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37" name="Rectangle 53"/>
            <p:cNvSpPr>
              <a:spLocks noChangeArrowheads="1"/>
            </p:cNvSpPr>
            <p:nvPr/>
          </p:nvSpPr>
          <p:spPr bwMode="auto">
            <a:xfrm>
              <a:off x="2936" y="1509"/>
              <a:ext cx="9" cy="37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38" name="Freeform 54"/>
            <p:cNvSpPr>
              <a:spLocks/>
            </p:cNvSpPr>
            <p:nvPr/>
          </p:nvSpPr>
          <p:spPr bwMode="auto">
            <a:xfrm>
              <a:off x="2936" y="1922"/>
              <a:ext cx="9" cy="188"/>
            </a:xfrm>
            <a:custGeom>
              <a:avLst/>
              <a:gdLst>
                <a:gd name="T0" fmla="*/ 0 w 9"/>
                <a:gd name="T1" fmla="*/ 9 h 188"/>
                <a:gd name="T2" fmla="*/ 0 w 9"/>
                <a:gd name="T3" fmla="*/ 188 h 188"/>
                <a:gd name="T4" fmla="*/ 9 w 9"/>
                <a:gd name="T5" fmla="*/ 188 h 188"/>
                <a:gd name="T6" fmla="*/ 9 w 9"/>
                <a:gd name="T7" fmla="*/ 0 h 188"/>
                <a:gd name="T8" fmla="*/ 0 w 9"/>
                <a:gd name="T9" fmla="*/ 9 h 188"/>
                <a:gd name="T10" fmla="*/ 0 60000 65536"/>
                <a:gd name="T11" fmla="*/ 0 60000 65536"/>
                <a:gd name="T12" fmla="*/ 0 60000 65536"/>
                <a:gd name="T13" fmla="*/ 0 60000 65536"/>
                <a:gd name="T14" fmla="*/ 0 60000 65536"/>
                <a:gd name="T15" fmla="*/ 0 w 9"/>
                <a:gd name="T16" fmla="*/ 0 h 188"/>
                <a:gd name="T17" fmla="*/ 9 w 9"/>
                <a:gd name="T18" fmla="*/ 188 h 188"/>
              </a:gdLst>
              <a:ahLst/>
              <a:cxnLst>
                <a:cxn ang="T10">
                  <a:pos x="T0" y="T1"/>
                </a:cxn>
                <a:cxn ang="T11">
                  <a:pos x="T2" y="T3"/>
                </a:cxn>
                <a:cxn ang="T12">
                  <a:pos x="T4" y="T5"/>
                </a:cxn>
                <a:cxn ang="T13">
                  <a:pos x="T6" y="T7"/>
                </a:cxn>
                <a:cxn ang="T14">
                  <a:pos x="T8" y="T9"/>
                </a:cxn>
              </a:cxnLst>
              <a:rect l="T15" t="T16" r="T17" b="T18"/>
              <a:pathLst>
                <a:path w="9" h="188">
                  <a:moveTo>
                    <a:pt x="0" y="9"/>
                  </a:moveTo>
                  <a:lnTo>
                    <a:pt x="0" y="188"/>
                  </a:lnTo>
                  <a:lnTo>
                    <a:pt x="9" y="188"/>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39" name="Rectangle 55"/>
            <p:cNvSpPr>
              <a:spLocks noChangeArrowheads="1"/>
            </p:cNvSpPr>
            <p:nvPr/>
          </p:nvSpPr>
          <p:spPr bwMode="auto">
            <a:xfrm>
              <a:off x="2945" y="1500"/>
              <a:ext cx="9" cy="39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40" name="Rectangle 56"/>
            <p:cNvSpPr>
              <a:spLocks noChangeArrowheads="1"/>
            </p:cNvSpPr>
            <p:nvPr/>
          </p:nvSpPr>
          <p:spPr bwMode="auto">
            <a:xfrm>
              <a:off x="2945" y="1922"/>
              <a:ext cx="9" cy="19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41" name="Rectangle 57"/>
            <p:cNvSpPr>
              <a:spLocks noChangeArrowheads="1"/>
            </p:cNvSpPr>
            <p:nvPr/>
          </p:nvSpPr>
          <p:spPr bwMode="auto">
            <a:xfrm>
              <a:off x="2954" y="1500"/>
              <a:ext cx="9" cy="39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42" name="Rectangle 58"/>
            <p:cNvSpPr>
              <a:spLocks noChangeArrowheads="1"/>
            </p:cNvSpPr>
            <p:nvPr/>
          </p:nvSpPr>
          <p:spPr bwMode="auto">
            <a:xfrm>
              <a:off x="2954" y="1904"/>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43" name="Rectangle 59"/>
            <p:cNvSpPr>
              <a:spLocks noChangeArrowheads="1"/>
            </p:cNvSpPr>
            <p:nvPr/>
          </p:nvSpPr>
          <p:spPr bwMode="auto">
            <a:xfrm>
              <a:off x="2954" y="1913"/>
              <a:ext cx="9" cy="19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44" name="Rectangle 60"/>
            <p:cNvSpPr>
              <a:spLocks noChangeArrowheads="1"/>
            </p:cNvSpPr>
            <p:nvPr/>
          </p:nvSpPr>
          <p:spPr bwMode="auto">
            <a:xfrm>
              <a:off x="2963" y="1500"/>
              <a:ext cx="9" cy="61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45" name="Rectangle 61"/>
            <p:cNvSpPr>
              <a:spLocks noChangeArrowheads="1"/>
            </p:cNvSpPr>
            <p:nvPr/>
          </p:nvSpPr>
          <p:spPr bwMode="auto">
            <a:xfrm>
              <a:off x="2963" y="2119"/>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46" name="Rectangle 62"/>
            <p:cNvSpPr>
              <a:spLocks noChangeArrowheads="1"/>
            </p:cNvSpPr>
            <p:nvPr/>
          </p:nvSpPr>
          <p:spPr bwMode="auto">
            <a:xfrm>
              <a:off x="2963" y="2119"/>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47" name="Rectangle 63"/>
            <p:cNvSpPr>
              <a:spLocks noChangeArrowheads="1"/>
            </p:cNvSpPr>
            <p:nvPr/>
          </p:nvSpPr>
          <p:spPr bwMode="auto">
            <a:xfrm>
              <a:off x="2972" y="1509"/>
              <a:ext cx="9" cy="62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48" name="Rectangle 64"/>
            <p:cNvSpPr>
              <a:spLocks noChangeArrowheads="1"/>
            </p:cNvSpPr>
            <p:nvPr/>
          </p:nvSpPr>
          <p:spPr bwMode="auto">
            <a:xfrm>
              <a:off x="2981" y="1509"/>
              <a:ext cx="9" cy="63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49" name="Rectangle 65"/>
            <p:cNvSpPr>
              <a:spLocks noChangeArrowheads="1"/>
            </p:cNvSpPr>
            <p:nvPr/>
          </p:nvSpPr>
          <p:spPr bwMode="auto">
            <a:xfrm>
              <a:off x="2990" y="1509"/>
              <a:ext cx="9" cy="64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50" name="Rectangle 66"/>
            <p:cNvSpPr>
              <a:spLocks noChangeArrowheads="1"/>
            </p:cNvSpPr>
            <p:nvPr/>
          </p:nvSpPr>
          <p:spPr bwMode="auto">
            <a:xfrm>
              <a:off x="2999" y="1500"/>
              <a:ext cx="9" cy="65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51" name="Freeform 67"/>
            <p:cNvSpPr>
              <a:spLocks/>
            </p:cNvSpPr>
            <p:nvPr/>
          </p:nvSpPr>
          <p:spPr bwMode="auto">
            <a:xfrm>
              <a:off x="3008" y="1491"/>
              <a:ext cx="9" cy="664"/>
            </a:xfrm>
            <a:custGeom>
              <a:avLst/>
              <a:gdLst>
                <a:gd name="T0" fmla="*/ 0 w 9"/>
                <a:gd name="T1" fmla="*/ 9 h 664"/>
                <a:gd name="T2" fmla="*/ 0 w 9"/>
                <a:gd name="T3" fmla="*/ 664 h 664"/>
                <a:gd name="T4" fmla="*/ 9 w 9"/>
                <a:gd name="T5" fmla="*/ 664 h 664"/>
                <a:gd name="T6" fmla="*/ 9 w 9"/>
                <a:gd name="T7" fmla="*/ 0 h 664"/>
                <a:gd name="T8" fmla="*/ 0 w 9"/>
                <a:gd name="T9" fmla="*/ 9 h 664"/>
                <a:gd name="T10" fmla="*/ 0 60000 65536"/>
                <a:gd name="T11" fmla="*/ 0 60000 65536"/>
                <a:gd name="T12" fmla="*/ 0 60000 65536"/>
                <a:gd name="T13" fmla="*/ 0 60000 65536"/>
                <a:gd name="T14" fmla="*/ 0 60000 65536"/>
                <a:gd name="T15" fmla="*/ 0 w 9"/>
                <a:gd name="T16" fmla="*/ 0 h 664"/>
                <a:gd name="T17" fmla="*/ 9 w 9"/>
                <a:gd name="T18" fmla="*/ 664 h 664"/>
              </a:gdLst>
              <a:ahLst/>
              <a:cxnLst>
                <a:cxn ang="T10">
                  <a:pos x="T0" y="T1"/>
                </a:cxn>
                <a:cxn ang="T11">
                  <a:pos x="T2" y="T3"/>
                </a:cxn>
                <a:cxn ang="T12">
                  <a:pos x="T4" y="T5"/>
                </a:cxn>
                <a:cxn ang="T13">
                  <a:pos x="T6" y="T7"/>
                </a:cxn>
                <a:cxn ang="T14">
                  <a:pos x="T8" y="T9"/>
                </a:cxn>
              </a:cxnLst>
              <a:rect l="T15" t="T16" r="T17" b="T18"/>
              <a:pathLst>
                <a:path w="9" h="664">
                  <a:moveTo>
                    <a:pt x="0" y="9"/>
                  </a:moveTo>
                  <a:lnTo>
                    <a:pt x="0" y="664"/>
                  </a:lnTo>
                  <a:lnTo>
                    <a:pt x="9" y="664"/>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52" name="Rectangle 68"/>
            <p:cNvSpPr>
              <a:spLocks noChangeArrowheads="1"/>
            </p:cNvSpPr>
            <p:nvPr/>
          </p:nvSpPr>
          <p:spPr bwMode="auto">
            <a:xfrm>
              <a:off x="3017" y="1500"/>
              <a:ext cx="9" cy="66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53" name="Rectangle 69"/>
            <p:cNvSpPr>
              <a:spLocks noChangeArrowheads="1"/>
            </p:cNvSpPr>
            <p:nvPr/>
          </p:nvSpPr>
          <p:spPr bwMode="auto">
            <a:xfrm>
              <a:off x="3017" y="2164"/>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54" name="Rectangle 70"/>
            <p:cNvSpPr>
              <a:spLocks noChangeArrowheads="1"/>
            </p:cNvSpPr>
            <p:nvPr/>
          </p:nvSpPr>
          <p:spPr bwMode="auto">
            <a:xfrm>
              <a:off x="3026" y="1500"/>
              <a:ext cx="9" cy="67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55" name="Rectangle 71"/>
            <p:cNvSpPr>
              <a:spLocks noChangeArrowheads="1"/>
            </p:cNvSpPr>
            <p:nvPr/>
          </p:nvSpPr>
          <p:spPr bwMode="auto">
            <a:xfrm>
              <a:off x="3035" y="1500"/>
              <a:ext cx="9" cy="67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56" name="Rectangle 72"/>
            <p:cNvSpPr>
              <a:spLocks noChangeArrowheads="1"/>
            </p:cNvSpPr>
            <p:nvPr/>
          </p:nvSpPr>
          <p:spPr bwMode="auto">
            <a:xfrm>
              <a:off x="3044" y="1500"/>
              <a:ext cx="9" cy="69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57" name="Rectangle 73"/>
            <p:cNvSpPr>
              <a:spLocks noChangeArrowheads="1"/>
            </p:cNvSpPr>
            <p:nvPr/>
          </p:nvSpPr>
          <p:spPr bwMode="auto">
            <a:xfrm>
              <a:off x="3053" y="1500"/>
              <a:ext cx="9" cy="70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58" name="Rectangle 74"/>
            <p:cNvSpPr>
              <a:spLocks noChangeArrowheads="1"/>
            </p:cNvSpPr>
            <p:nvPr/>
          </p:nvSpPr>
          <p:spPr bwMode="auto">
            <a:xfrm>
              <a:off x="3062" y="1500"/>
              <a:ext cx="9" cy="7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59" name="Rectangle 75"/>
            <p:cNvSpPr>
              <a:spLocks noChangeArrowheads="1"/>
            </p:cNvSpPr>
            <p:nvPr/>
          </p:nvSpPr>
          <p:spPr bwMode="auto">
            <a:xfrm>
              <a:off x="3071" y="1500"/>
              <a:ext cx="9" cy="74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60" name="Rectangle 76"/>
            <p:cNvSpPr>
              <a:spLocks noChangeArrowheads="1"/>
            </p:cNvSpPr>
            <p:nvPr/>
          </p:nvSpPr>
          <p:spPr bwMode="auto">
            <a:xfrm>
              <a:off x="3080" y="1500"/>
              <a:ext cx="9" cy="75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61" name="Rectangle 77"/>
            <p:cNvSpPr>
              <a:spLocks noChangeArrowheads="1"/>
            </p:cNvSpPr>
            <p:nvPr/>
          </p:nvSpPr>
          <p:spPr bwMode="auto">
            <a:xfrm>
              <a:off x="3089" y="1491"/>
              <a:ext cx="9" cy="75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62" name="Rectangle 78"/>
            <p:cNvSpPr>
              <a:spLocks noChangeArrowheads="1"/>
            </p:cNvSpPr>
            <p:nvPr/>
          </p:nvSpPr>
          <p:spPr bwMode="auto">
            <a:xfrm>
              <a:off x="3098" y="1473"/>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63" name="Rectangle 79"/>
            <p:cNvSpPr>
              <a:spLocks noChangeArrowheads="1"/>
            </p:cNvSpPr>
            <p:nvPr/>
          </p:nvSpPr>
          <p:spPr bwMode="auto">
            <a:xfrm>
              <a:off x="3098" y="1482"/>
              <a:ext cx="9" cy="77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64" name="Rectangle 80"/>
            <p:cNvSpPr>
              <a:spLocks noChangeArrowheads="1"/>
            </p:cNvSpPr>
            <p:nvPr/>
          </p:nvSpPr>
          <p:spPr bwMode="auto">
            <a:xfrm>
              <a:off x="3098" y="2397"/>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65" name="Freeform 81"/>
            <p:cNvSpPr>
              <a:spLocks/>
            </p:cNvSpPr>
            <p:nvPr/>
          </p:nvSpPr>
          <p:spPr bwMode="auto">
            <a:xfrm>
              <a:off x="3098" y="2397"/>
              <a:ext cx="9" cy="9"/>
            </a:xfrm>
            <a:custGeom>
              <a:avLst/>
              <a:gdLst>
                <a:gd name="T0" fmla="*/ 0 w 9"/>
                <a:gd name="T1" fmla="*/ 9 h 9"/>
                <a:gd name="T2" fmla="*/ 0 w 9"/>
                <a:gd name="T3" fmla="*/ 9 h 9"/>
                <a:gd name="T4" fmla="*/ 9 w 9"/>
                <a:gd name="T5" fmla="*/ 9 h 9"/>
                <a:gd name="T6" fmla="*/ 9 w 9"/>
                <a:gd name="T7" fmla="*/ 0 h 9"/>
                <a:gd name="T8" fmla="*/ 0 w 9"/>
                <a:gd name="T9" fmla="*/ 9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lnTo>
                    <a:pt x="0" y="9"/>
                  </a:lnTo>
                  <a:lnTo>
                    <a:pt x="9" y="9"/>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66" name="Rectangle 82"/>
            <p:cNvSpPr>
              <a:spLocks noChangeArrowheads="1"/>
            </p:cNvSpPr>
            <p:nvPr/>
          </p:nvSpPr>
          <p:spPr bwMode="auto">
            <a:xfrm>
              <a:off x="3098" y="2406"/>
              <a:ext cx="9" cy="3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67" name="Rectangle 83"/>
            <p:cNvSpPr>
              <a:spLocks noChangeArrowheads="1"/>
            </p:cNvSpPr>
            <p:nvPr/>
          </p:nvSpPr>
          <p:spPr bwMode="auto">
            <a:xfrm>
              <a:off x="3107" y="1428"/>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68" name="Rectangle 84"/>
            <p:cNvSpPr>
              <a:spLocks noChangeArrowheads="1"/>
            </p:cNvSpPr>
            <p:nvPr/>
          </p:nvSpPr>
          <p:spPr bwMode="auto">
            <a:xfrm>
              <a:off x="3107" y="1473"/>
              <a:ext cx="9" cy="79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69" name="Rectangle 85"/>
            <p:cNvSpPr>
              <a:spLocks noChangeArrowheads="1"/>
            </p:cNvSpPr>
            <p:nvPr/>
          </p:nvSpPr>
          <p:spPr bwMode="auto">
            <a:xfrm>
              <a:off x="3107" y="2352"/>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70" name="Rectangle 86"/>
            <p:cNvSpPr>
              <a:spLocks noChangeArrowheads="1"/>
            </p:cNvSpPr>
            <p:nvPr/>
          </p:nvSpPr>
          <p:spPr bwMode="auto">
            <a:xfrm>
              <a:off x="3107" y="2379"/>
              <a:ext cx="9" cy="7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71" name="Rectangle 87"/>
            <p:cNvSpPr>
              <a:spLocks noChangeArrowheads="1"/>
            </p:cNvSpPr>
            <p:nvPr/>
          </p:nvSpPr>
          <p:spPr bwMode="auto">
            <a:xfrm>
              <a:off x="3116" y="1419"/>
              <a:ext cx="9" cy="3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72" name="Rectangle 88"/>
            <p:cNvSpPr>
              <a:spLocks noChangeArrowheads="1"/>
            </p:cNvSpPr>
            <p:nvPr/>
          </p:nvSpPr>
          <p:spPr bwMode="auto">
            <a:xfrm>
              <a:off x="3116" y="1464"/>
              <a:ext cx="9" cy="80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73" name="Rectangle 89"/>
            <p:cNvSpPr>
              <a:spLocks noChangeArrowheads="1"/>
            </p:cNvSpPr>
            <p:nvPr/>
          </p:nvSpPr>
          <p:spPr bwMode="auto">
            <a:xfrm>
              <a:off x="3116" y="2326"/>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74" name="Freeform 90"/>
            <p:cNvSpPr>
              <a:spLocks/>
            </p:cNvSpPr>
            <p:nvPr/>
          </p:nvSpPr>
          <p:spPr bwMode="auto">
            <a:xfrm>
              <a:off x="3116" y="2335"/>
              <a:ext cx="9" cy="125"/>
            </a:xfrm>
            <a:custGeom>
              <a:avLst/>
              <a:gdLst>
                <a:gd name="T0" fmla="*/ 0 w 9"/>
                <a:gd name="T1" fmla="*/ 8 h 125"/>
                <a:gd name="T2" fmla="*/ 0 w 9"/>
                <a:gd name="T3" fmla="*/ 125 h 125"/>
                <a:gd name="T4" fmla="*/ 9 w 9"/>
                <a:gd name="T5" fmla="*/ 125 h 125"/>
                <a:gd name="T6" fmla="*/ 9 w 9"/>
                <a:gd name="T7" fmla="*/ 0 h 125"/>
                <a:gd name="T8" fmla="*/ 0 w 9"/>
                <a:gd name="T9" fmla="*/ 8 h 125"/>
                <a:gd name="T10" fmla="*/ 0 60000 65536"/>
                <a:gd name="T11" fmla="*/ 0 60000 65536"/>
                <a:gd name="T12" fmla="*/ 0 60000 65536"/>
                <a:gd name="T13" fmla="*/ 0 60000 65536"/>
                <a:gd name="T14" fmla="*/ 0 60000 65536"/>
                <a:gd name="T15" fmla="*/ 0 w 9"/>
                <a:gd name="T16" fmla="*/ 0 h 125"/>
                <a:gd name="T17" fmla="*/ 9 w 9"/>
                <a:gd name="T18" fmla="*/ 125 h 125"/>
              </a:gdLst>
              <a:ahLst/>
              <a:cxnLst>
                <a:cxn ang="T10">
                  <a:pos x="T0" y="T1"/>
                </a:cxn>
                <a:cxn ang="T11">
                  <a:pos x="T2" y="T3"/>
                </a:cxn>
                <a:cxn ang="T12">
                  <a:pos x="T4" y="T5"/>
                </a:cxn>
                <a:cxn ang="T13">
                  <a:pos x="T6" y="T7"/>
                </a:cxn>
                <a:cxn ang="T14">
                  <a:pos x="T8" y="T9"/>
                </a:cxn>
              </a:cxnLst>
              <a:rect l="T15" t="T16" r="T17" b="T18"/>
              <a:pathLst>
                <a:path w="9" h="125">
                  <a:moveTo>
                    <a:pt x="0" y="8"/>
                  </a:moveTo>
                  <a:lnTo>
                    <a:pt x="0" y="125"/>
                  </a:lnTo>
                  <a:lnTo>
                    <a:pt x="9" y="125"/>
                  </a:lnTo>
                  <a:lnTo>
                    <a:pt x="9" y="0"/>
                  </a:lnTo>
                  <a:lnTo>
                    <a:pt x="0" y="8"/>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75" name="Rectangle 91"/>
            <p:cNvSpPr>
              <a:spLocks noChangeArrowheads="1"/>
            </p:cNvSpPr>
            <p:nvPr/>
          </p:nvSpPr>
          <p:spPr bwMode="auto">
            <a:xfrm>
              <a:off x="3116" y="2478"/>
              <a:ext cx="9" cy="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76" name="Rectangle 92"/>
            <p:cNvSpPr>
              <a:spLocks noChangeArrowheads="1"/>
            </p:cNvSpPr>
            <p:nvPr/>
          </p:nvSpPr>
          <p:spPr bwMode="auto">
            <a:xfrm>
              <a:off x="3116" y="2505"/>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77" name="Rectangle 93"/>
            <p:cNvSpPr>
              <a:spLocks noChangeArrowheads="1"/>
            </p:cNvSpPr>
            <p:nvPr/>
          </p:nvSpPr>
          <p:spPr bwMode="auto">
            <a:xfrm>
              <a:off x="3125" y="1383"/>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78" name="Rectangle 94"/>
            <p:cNvSpPr>
              <a:spLocks noChangeArrowheads="1"/>
            </p:cNvSpPr>
            <p:nvPr/>
          </p:nvSpPr>
          <p:spPr bwMode="auto">
            <a:xfrm>
              <a:off x="3125" y="1401"/>
              <a:ext cx="9" cy="6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79" name="Rectangle 95"/>
            <p:cNvSpPr>
              <a:spLocks noChangeArrowheads="1"/>
            </p:cNvSpPr>
            <p:nvPr/>
          </p:nvSpPr>
          <p:spPr bwMode="auto">
            <a:xfrm>
              <a:off x="3125" y="1464"/>
              <a:ext cx="9" cy="82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80" name="Freeform 96"/>
            <p:cNvSpPr>
              <a:spLocks/>
            </p:cNvSpPr>
            <p:nvPr/>
          </p:nvSpPr>
          <p:spPr bwMode="auto">
            <a:xfrm>
              <a:off x="3125" y="2308"/>
              <a:ext cx="9" cy="233"/>
            </a:xfrm>
            <a:custGeom>
              <a:avLst/>
              <a:gdLst>
                <a:gd name="T0" fmla="*/ 0 w 9"/>
                <a:gd name="T1" fmla="*/ 9 h 233"/>
                <a:gd name="T2" fmla="*/ 0 w 9"/>
                <a:gd name="T3" fmla="*/ 233 h 233"/>
                <a:gd name="T4" fmla="*/ 9 w 9"/>
                <a:gd name="T5" fmla="*/ 233 h 233"/>
                <a:gd name="T6" fmla="*/ 9 w 9"/>
                <a:gd name="T7" fmla="*/ 0 h 233"/>
                <a:gd name="T8" fmla="*/ 0 w 9"/>
                <a:gd name="T9" fmla="*/ 9 h 233"/>
                <a:gd name="T10" fmla="*/ 0 60000 65536"/>
                <a:gd name="T11" fmla="*/ 0 60000 65536"/>
                <a:gd name="T12" fmla="*/ 0 60000 65536"/>
                <a:gd name="T13" fmla="*/ 0 60000 65536"/>
                <a:gd name="T14" fmla="*/ 0 60000 65536"/>
                <a:gd name="T15" fmla="*/ 0 w 9"/>
                <a:gd name="T16" fmla="*/ 0 h 233"/>
                <a:gd name="T17" fmla="*/ 9 w 9"/>
                <a:gd name="T18" fmla="*/ 233 h 233"/>
              </a:gdLst>
              <a:ahLst/>
              <a:cxnLst>
                <a:cxn ang="T10">
                  <a:pos x="T0" y="T1"/>
                </a:cxn>
                <a:cxn ang="T11">
                  <a:pos x="T2" y="T3"/>
                </a:cxn>
                <a:cxn ang="T12">
                  <a:pos x="T4" y="T5"/>
                </a:cxn>
                <a:cxn ang="T13">
                  <a:pos x="T6" y="T7"/>
                </a:cxn>
                <a:cxn ang="T14">
                  <a:pos x="T8" y="T9"/>
                </a:cxn>
              </a:cxnLst>
              <a:rect l="T15" t="T16" r="T17" b="T18"/>
              <a:pathLst>
                <a:path w="9" h="233">
                  <a:moveTo>
                    <a:pt x="0" y="9"/>
                  </a:moveTo>
                  <a:lnTo>
                    <a:pt x="0" y="233"/>
                  </a:lnTo>
                  <a:lnTo>
                    <a:pt x="9" y="233"/>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81" name="Rectangle 97"/>
            <p:cNvSpPr>
              <a:spLocks noChangeArrowheads="1"/>
            </p:cNvSpPr>
            <p:nvPr/>
          </p:nvSpPr>
          <p:spPr bwMode="auto">
            <a:xfrm>
              <a:off x="3125" y="2541"/>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82" name="Rectangle 98"/>
            <p:cNvSpPr>
              <a:spLocks noChangeArrowheads="1"/>
            </p:cNvSpPr>
            <p:nvPr/>
          </p:nvSpPr>
          <p:spPr bwMode="auto">
            <a:xfrm>
              <a:off x="3125" y="2721"/>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83" name="Rectangle 99"/>
            <p:cNvSpPr>
              <a:spLocks noChangeArrowheads="1"/>
            </p:cNvSpPr>
            <p:nvPr/>
          </p:nvSpPr>
          <p:spPr bwMode="auto">
            <a:xfrm>
              <a:off x="3134" y="1374"/>
              <a:ext cx="9" cy="91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84" name="Rectangle 100"/>
            <p:cNvSpPr>
              <a:spLocks noChangeArrowheads="1"/>
            </p:cNvSpPr>
            <p:nvPr/>
          </p:nvSpPr>
          <p:spPr bwMode="auto">
            <a:xfrm>
              <a:off x="3134" y="2308"/>
              <a:ext cx="9" cy="28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85" name="Freeform 101"/>
            <p:cNvSpPr>
              <a:spLocks/>
            </p:cNvSpPr>
            <p:nvPr/>
          </p:nvSpPr>
          <p:spPr bwMode="auto">
            <a:xfrm>
              <a:off x="3134" y="2595"/>
              <a:ext cx="9" cy="18"/>
            </a:xfrm>
            <a:custGeom>
              <a:avLst/>
              <a:gdLst>
                <a:gd name="T0" fmla="*/ 0 w 9"/>
                <a:gd name="T1" fmla="*/ 9 h 18"/>
                <a:gd name="T2" fmla="*/ 0 w 9"/>
                <a:gd name="T3" fmla="*/ 18 h 18"/>
                <a:gd name="T4" fmla="*/ 9 w 9"/>
                <a:gd name="T5" fmla="*/ 18 h 18"/>
                <a:gd name="T6" fmla="*/ 9 w 9"/>
                <a:gd name="T7" fmla="*/ 0 h 18"/>
                <a:gd name="T8" fmla="*/ 0 w 9"/>
                <a:gd name="T9" fmla="*/ 9 h 18"/>
                <a:gd name="T10" fmla="*/ 0 60000 65536"/>
                <a:gd name="T11" fmla="*/ 0 60000 65536"/>
                <a:gd name="T12" fmla="*/ 0 60000 65536"/>
                <a:gd name="T13" fmla="*/ 0 60000 65536"/>
                <a:gd name="T14" fmla="*/ 0 60000 65536"/>
                <a:gd name="T15" fmla="*/ 0 w 9"/>
                <a:gd name="T16" fmla="*/ 0 h 18"/>
                <a:gd name="T17" fmla="*/ 9 w 9"/>
                <a:gd name="T18" fmla="*/ 18 h 18"/>
              </a:gdLst>
              <a:ahLst/>
              <a:cxnLst>
                <a:cxn ang="T10">
                  <a:pos x="T0" y="T1"/>
                </a:cxn>
                <a:cxn ang="T11">
                  <a:pos x="T2" y="T3"/>
                </a:cxn>
                <a:cxn ang="T12">
                  <a:pos x="T4" y="T5"/>
                </a:cxn>
                <a:cxn ang="T13">
                  <a:pos x="T6" y="T7"/>
                </a:cxn>
                <a:cxn ang="T14">
                  <a:pos x="T8" y="T9"/>
                </a:cxn>
              </a:cxnLst>
              <a:rect l="T15" t="T16" r="T17" b="T18"/>
              <a:pathLst>
                <a:path w="9" h="18">
                  <a:moveTo>
                    <a:pt x="0" y="9"/>
                  </a:moveTo>
                  <a:lnTo>
                    <a:pt x="0" y="18"/>
                  </a:lnTo>
                  <a:lnTo>
                    <a:pt x="9" y="18"/>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86" name="Rectangle 102"/>
            <p:cNvSpPr>
              <a:spLocks noChangeArrowheads="1"/>
            </p:cNvSpPr>
            <p:nvPr/>
          </p:nvSpPr>
          <p:spPr bwMode="auto">
            <a:xfrm>
              <a:off x="3134" y="2613"/>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87" name="Rectangle 103"/>
            <p:cNvSpPr>
              <a:spLocks noChangeArrowheads="1"/>
            </p:cNvSpPr>
            <p:nvPr/>
          </p:nvSpPr>
          <p:spPr bwMode="auto">
            <a:xfrm>
              <a:off x="3134" y="2622"/>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88" name="Rectangle 104"/>
            <p:cNvSpPr>
              <a:spLocks noChangeArrowheads="1"/>
            </p:cNvSpPr>
            <p:nvPr/>
          </p:nvSpPr>
          <p:spPr bwMode="auto">
            <a:xfrm>
              <a:off x="3134" y="2631"/>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89" name="Rectangle 105"/>
            <p:cNvSpPr>
              <a:spLocks noChangeArrowheads="1"/>
            </p:cNvSpPr>
            <p:nvPr/>
          </p:nvSpPr>
          <p:spPr bwMode="auto">
            <a:xfrm>
              <a:off x="3134" y="2631"/>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90" name="Rectangle 106"/>
            <p:cNvSpPr>
              <a:spLocks noChangeArrowheads="1"/>
            </p:cNvSpPr>
            <p:nvPr/>
          </p:nvSpPr>
          <p:spPr bwMode="auto">
            <a:xfrm>
              <a:off x="3134" y="2658"/>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91" name="Freeform 107"/>
            <p:cNvSpPr>
              <a:spLocks/>
            </p:cNvSpPr>
            <p:nvPr/>
          </p:nvSpPr>
          <p:spPr bwMode="auto">
            <a:xfrm>
              <a:off x="3134" y="2658"/>
              <a:ext cx="9" cy="9"/>
            </a:xfrm>
            <a:custGeom>
              <a:avLst/>
              <a:gdLst>
                <a:gd name="T0" fmla="*/ 0 w 9"/>
                <a:gd name="T1" fmla="*/ 9 h 9"/>
                <a:gd name="T2" fmla="*/ 0 w 9"/>
                <a:gd name="T3" fmla="*/ 9 h 9"/>
                <a:gd name="T4" fmla="*/ 9 w 9"/>
                <a:gd name="T5" fmla="*/ 9 h 9"/>
                <a:gd name="T6" fmla="*/ 9 w 9"/>
                <a:gd name="T7" fmla="*/ 0 h 9"/>
                <a:gd name="T8" fmla="*/ 0 w 9"/>
                <a:gd name="T9" fmla="*/ 9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lnTo>
                    <a:pt x="0" y="9"/>
                  </a:lnTo>
                  <a:lnTo>
                    <a:pt x="9" y="9"/>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92" name="Rectangle 108"/>
            <p:cNvSpPr>
              <a:spLocks noChangeArrowheads="1"/>
            </p:cNvSpPr>
            <p:nvPr/>
          </p:nvSpPr>
          <p:spPr bwMode="auto">
            <a:xfrm>
              <a:off x="3134" y="2667"/>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93" name="Freeform 109"/>
            <p:cNvSpPr>
              <a:spLocks/>
            </p:cNvSpPr>
            <p:nvPr/>
          </p:nvSpPr>
          <p:spPr bwMode="auto">
            <a:xfrm>
              <a:off x="3134" y="2685"/>
              <a:ext cx="9" cy="9"/>
            </a:xfrm>
            <a:custGeom>
              <a:avLst/>
              <a:gdLst>
                <a:gd name="T0" fmla="*/ 0 w 9"/>
                <a:gd name="T1" fmla="*/ 9 h 9"/>
                <a:gd name="T2" fmla="*/ 0 w 9"/>
                <a:gd name="T3" fmla="*/ 9 h 9"/>
                <a:gd name="T4" fmla="*/ 9 w 9"/>
                <a:gd name="T5" fmla="*/ 9 h 9"/>
                <a:gd name="T6" fmla="*/ 9 w 9"/>
                <a:gd name="T7" fmla="*/ 0 h 9"/>
                <a:gd name="T8" fmla="*/ 0 w 9"/>
                <a:gd name="T9" fmla="*/ 9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lnTo>
                    <a:pt x="0" y="9"/>
                  </a:lnTo>
                  <a:lnTo>
                    <a:pt x="9" y="9"/>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794" name="Rectangle 110"/>
            <p:cNvSpPr>
              <a:spLocks noChangeArrowheads="1"/>
            </p:cNvSpPr>
            <p:nvPr/>
          </p:nvSpPr>
          <p:spPr bwMode="auto">
            <a:xfrm>
              <a:off x="3134" y="2703"/>
              <a:ext cx="9" cy="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95" name="Rectangle 111"/>
            <p:cNvSpPr>
              <a:spLocks noChangeArrowheads="1"/>
            </p:cNvSpPr>
            <p:nvPr/>
          </p:nvSpPr>
          <p:spPr bwMode="auto">
            <a:xfrm>
              <a:off x="3143" y="1365"/>
              <a:ext cx="9" cy="93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96" name="Rectangle 112"/>
            <p:cNvSpPr>
              <a:spLocks noChangeArrowheads="1"/>
            </p:cNvSpPr>
            <p:nvPr/>
          </p:nvSpPr>
          <p:spPr bwMode="auto">
            <a:xfrm>
              <a:off x="3143" y="2308"/>
              <a:ext cx="9" cy="43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97" name="Rectangle 113"/>
            <p:cNvSpPr>
              <a:spLocks noChangeArrowheads="1"/>
            </p:cNvSpPr>
            <p:nvPr/>
          </p:nvSpPr>
          <p:spPr bwMode="auto">
            <a:xfrm>
              <a:off x="3143" y="2739"/>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98" name="Rectangle 114"/>
            <p:cNvSpPr>
              <a:spLocks noChangeArrowheads="1"/>
            </p:cNvSpPr>
            <p:nvPr/>
          </p:nvSpPr>
          <p:spPr bwMode="auto">
            <a:xfrm>
              <a:off x="3152" y="1365"/>
              <a:ext cx="9" cy="93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799" name="Rectangle 115"/>
            <p:cNvSpPr>
              <a:spLocks noChangeArrowheads="1"/>
            </p:cNvSpPr>
            <p:nvPr/>
          </p:nvSpPr>
          <p:spPr bwMode="auto">
            <a:xfrm>
              <a:off x="3152" y="2299"/>
              <a:ext cx="9" cy="44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00" name="Rectangle 116"/>
            <p:cNvSpPr>
              <a:spLocks noChangeArrowheads="1"/>
            </p:cNvSpPr>
            <p:nvPr/>
          </p:nvSpPr>
          <p:spPr bwMode="auto">
            <a:xfrm>
              <a:off x="3161" y="1365"/>
              <a:ext cx="9" cy="139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01" name="Rectangle 117"/>
            <p:cNvSpPr>
              <a:spLocks noChangeArrowheads="1"/>
            </p:cNvSpPr>
            <p:nvPr/>
          </p:nvSpPr>
          <p:spPr bwMode="auto">
            <a:xfrm>
              <a:off x="3170" y="1365"/>
              <a:ext cx="9" cy="139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02" name="Freeform 118"/>
            <p:cNvSpPr>
              <a:spLocks/>
            </p:cNvSpPr>
            <p:nvPr/>
          </p:nvSpPr>
          <p:spPr bwMode="auto">
            <a:xfrm>
              <a:off x="3179" y="1347"/>
              <a:ext cx="9" cy="1400"/>
            </a:xfrm>
            <a:custGeom>
              <a:avLst/>
              <a:gdLst>
                <a:gd name="T0" fmla="*/ 0 w 9"/>
                <a:gd name="T1" fmla="*/ 9 h 1400"/>
                <a:gd name="T2" fmla="*/ 0 w 9"/>
                <a:gd name="T3" fmla="*/ 1400 h 1400"/>
                <a:gd name="T4" fmla="*/ 9 w 9"/>
                <a:gd name="T5" fmla="*/ 1400 h 1400"/>
                <a:gd name="T6" fmla="*/ 9 w 9"/>
                <a:gd name="T7" fmla="*/ 0 h 1400"/>
                <a:gd name="T8" fmla="*/ 0 w 9"/>
                <a:gd name="T9" fmla="*/ 9 h 1400"/>
                <a:gd name="T10" fmla="*/ 0 60000 65536"/>
                <a:gd name="T11" fmla="*/ 0 60000 65536"/>
                <a:gd name="T12" fmla="*/ 0 60000 65536"/>
                <a:gd name="T13" fmla="*/ 0 60000 65536"/>
                <a:gd name="T14" fmla="*/ 0 60000 65536"/>
                <a:gd name="T15" fmla="*/ 0 w 9"/>
                <a:gd name="T16" fmla="*/ 0 h 1400"/>
                <a:gd name="T17" fmla="*/ 9 w 9"/>
                <a:gd name="T18" fmla="*/ 1400 h 1400"/>
              </a:gdLst>
              <a:ahLst/>
              <a:cxnLst>
                <a:cxn ang="T10">
                  <a:pos x="T0" y="T1"/>
                </a:cxn>
                <a:cxn ang="T11">
                  <a:pos x="T2" y="T3"/>
                </a:cxn>
                <a:cxn ang="T12">
                  <a:pos x="T4" y="T5"/>
                </a:cxn>
                <a:cxn ang="T13">
                  <a:pos x="T6" y="T7"/>
                </a:cxn>
                <a:cxn ang="T14">
                  <a:pos x="T8" y="T9"/>
                </a:cxn>
              </a:cxnLst>
              <a:rect l="T15" t="T16" r="T17" b="T18"/>
              <a:pathLst>
                <a:path w="9" h="1400">
                  <a:moveTo>
                    <a:pt x="0" y="9"/>
                  </a:moveTo>
                  <a:lnTo>
                    <a:pt x="0" y="1400"/>
                  </a:lnTo>
                  <a:lnTo>
                    <a:pt x="9" y="1400"/>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803" name="Rectangle 119"/>
            <p:cNvSpPr>
              <a:spLocks noChangeArrowheads="1"/>
            </p:cNvSpPr>
            <p:nvPr/>
          </p:nvSpPr>
          <p:spPr bwMode="auto">
            <a:xfrm>
              <a:off x="3188" y="1347"/>
              <a:ext cx="9" cy="140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04" name="Rectangle 120"/>
            <p:cNvSpPr>
              <a:spLocks noChangeArrowheads="1"/>
            </p:cNvSpPr>
            <p:nvPr/>
          </p:nvSpPr>
          <p:spPr bwMode="auto">
            <a:xfrm>
              <a:off x="3197" y="1347"/>
              <a:ext cx="9" cy="140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05" name="Rectangle 121"/>
            <p:cNvSpPr>
              <a:spLocks noChangeArrowheads="1"/>
            </p:cNvSpPr>
            <p:nvPr/>
          </p:nvSpPr>
          <p:spPr bwMode="auto">
            <a:xfrm>
              <a:off x="3206" y="1338"/>
              <a:ext cx="9" cy="140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06" name="Freeform 122"/>
            <p:cNvSpPr>
              <a:spLocks/>
            </p:cNvSpPr>
            <p:nvPr/>
          </p:nvSpPr>
          <p:spPr bwMode="auto">
            <a:xfrm>
              <a:off x="3215" y="1338"/>
              <a:ext cx="9" cy="1392"/>
            </a:xfrm>
            <a:custGeom>
              <a:avLst/>
              <a:gdLst>
                <a:gd name="T0" fmla="*/ 0 w 9"/>
                <a:gd name="T1" fmla="*/ 0 h 1392"/>
                <a:gd name="T2" fmla="*/ 0 w 9"/>
                <a:gd name="T3" fmla="*/ 1392 h 1392"/>
                <a:gd name="T4" fmla="*/ 9 w 9"/>
                <a:gd name="T5" fmla="*/ 1383 h 1392"/>
                <a:gd name="T6" fmla="*/ 9 w 9"/>
                <a:gd name="T7" fmla="*/ 0 h 1392"/>
                <a:gd name="T8" fmla="*/ 0 w 9"/>
                <a:gd name="T9" fmla="*/ 0 h 1392"/>
                <a:gd name="T10" fmla="*/ 0 60000 65536"/>
                <a:gd name="T11" fmla="*/ 0 60000 65536"/>
                <a:gd name="T12" fmla="*/ 0 60000 65536"/>
                <a:gd name="T13" fmla="*/ 0 60000 65536"/>
                <a:gd name="T14" fmla="*/ 0 60000 65536"/>
                <a:gd name="T15" fmla="*/ 0 w 9"/>
                <a:gd name="T16" fmla="*/ 0 h 1392"/>
                <a:gd name="T17" fmla="*/ 9 w 9"/>
                <a:gd name="T18" fmla="*/ 1392 h 1392"/>
              </a:gdLst>
              <a:ahLst/>
              <a:cxnLst>
                <a:cxn ang="T10">
                  <a:pos x="T0" y="T1"/>
                </a:cxn>
                <a:cxn ang="T11">
                  <a:pos x="T2" y="T3"/>
                </a:cxn>
                <a:cxn ang="T12">
                  <a:pos x="T4" y="T5"/>
                </a:cxn>
                <a:cxn ang="T13">
                  <a:pos x="T6" y="T7"/>
                </a:cxn>
                <a:cxn ang="T14">
                  <a:pos x="T8" y="T9"/>
                </a:cxn>
              </a:cxnLst>
              <a:rect l="T15" t="T16" r="T17" b="T18"/>
              <a:pathLst>
                <a:path w="9" h="1392">
                  <a:moveTo>
                    <a:pt x="0" y="0"/>
                  </a:moveTo>
                  <a:lnTo>
                    <a:pt x="0" y="1392"/>
                  </a:lnTo>
                  <a:lnTo>
                    <a:pt x="9" y="1383"/>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807" name="Rectangle 123"/>
            <p:cNvSpPr>
              <a:spLocks noChangeArrowheads="1"/>
            </p:cNvSpPr>
            <p:nvPr/>
          </p:nvSpPr>
          <p:spPr bwMode="auto">
            <a:xfrm>
              <a:off x="3224" y="1338"/>
              <a:ext cx="8" cy="135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08" name="Rectangle 124"/>
            <p:cNvSpPr>
              <a:spLocks noChangeArrowheads="1"/>
            </p:cNvSpPr>
            <p:nvPr/>
          </p:nvSpPr>
          <p:spPr bwMode="auto">
            <a:xfrm>
              <a:off x="3224" y="2703"/>
              <a:ext cx="8"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09" name="Rectangle 125"/>
            <p:cNvSpPr>
              <a:spLocks noChangeArrowheads="1"/>
            </p:cNvSpPr>
            <p:nvPr/>
          </p:nvSpPr>
          <p:spPr bwMode="auto">
            <a:xfrm>
              <a:off x="3232" y="1338"/>
              <a:ext cx="9" cy="134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10" name="Rectangle 126"/>
            <p:cNvSpPr>
              <a:spLocks noChangeArrowheads="1"/>
            </p:cNvSpPr>
            <p:nvPr/>
          </p:nvSpPr>
          <p:spPr bwMode="auto">
            <a:xfrm>
              <a:off x="3241" y="1338"/>
              <a:ext cx="9" cy="134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11" name="Rectangle 127"/>
            <p:cNvSpPr>
              <a:spLocks noChangeArrowheads="1"/>
            </p:cNvSpPr>
            <p:nvPr/>
          </p:nvSpPr>
          <p:spPr bwMode="auto">
            <a:xfrm>
              <a:off x="3250" y="1338"/>
              <a:ext cx="9" cy="135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12" name="Rectangle 128"/>
            <p:cNvSpPr>
              <a:spLocks noChangeArrowheads="1"/>
            </p:cNvSpPr>
            <p:nvPr/>
          </p:nvSpPr>
          <p:spPr bwMode="auto">
            <a:xfrm>
              <a:off x="3259" y="1329"/>
              <a:ext cx="9" cy="136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13" name="Rectangle 129"/>
            <p:cNvSpPr>
              <a:spLocks noChangeArrowheads="1"/>
            </p:cNvSpPr>
            <p:nvPr/>
          </p:nvSpPr>
          <p:spPr bwMode="auto">
            <a:xfrm>
              <a:off x="3268" y="1329"/>
              <a:ext cx="9" cy="136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14" name="Rectangle 130"/>
            <p:cNvSpPr>
              <a:spLocks noChangeArrowheads="1"/>
            </p:cNvSpPr>
            <p:nvPr/>
          </p:nvSpPr>
          <p:spPr bwMode="auto">
            <a:xfrm>
              <a:off x="3277" y="1329"/>
              <a:ext cx="9" cy="136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15" name="Rectangle 131"/>
            <p:cNvSpPr>
              <a:spLocks noChangeArrowheads="1"/>
            </p:cNvSpPr>
            <p:nvPr/>
          </p:nvSpPr>
          <p:spPr bwMode="auto">
            <a:xfrm>
              <a:off x="3286" y="1329"/>
              <a:ext cx="9" cy="135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16" name="Rectangle 132"/>
            <p:cNvSpPr>
              <a:spLocks noChangeArrowheads="1"/>
            </p:cNvSpPr>
            <p:nvPr/>
          </p:nvSpPr>
          <p:spPr bwMode="auto">
            <a:xfrm>
              <a:off x="3295" y="1320"/>
              <a:ext cx="9" cy="135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17" name="Rectangle 133"/>
            <p:cNvSpPr>
              <a:spLocks noChangeArrowheads="1"/>
            </p:cNvSpPr>
            <p:nvPr/>
          </p:nvSpPr>
          <p:spPr bwMode="auto">
            <a:xfrm>
              <a:off x="3304" y="1302"/>
              <a:ext cx="9" cy="135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18" name="Rectangle 134"/>
            <p:cNvSpPr>
              <a:spLocks noChangeArrowheads="1"/>
            </p:cNvSpPr>
            <p:nvPr/>
          </p:nvSpPr>
          <p:spPr bwMode="auto">
            <a:xfrm>
              <a:off x="3313" y="1275"/>
              <a:ext cx="9" cy="137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19" name="Rectangle 135"/>
            <p:cNvSpPr>
              <a:spLocks noChangeArrowheads="1"/>
            </p:cNvSpPr>
            <p:nvPr/>
          </p:nvSpPr>
          <p:spPr bwMode="auto">
            <a:xfrm>
              <a:off x="3322" y="1266"/>
              <a:ext cx="9" cy="136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20" name="Rectangle 136"/>
            <p:cNvSpPr>
              <a:spLocks noChangeArrowheads="1"/>
            </p:cNvSpPr>
            <p:nvPr/>
          </p:nvSpPr>
          <p:spPr bwMode="auto">
            <a:xfrm>
              <a:off x="3331" y="1239"/>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21" name="Freeform 137"/>
            <p:cNvSpPr>
              <a:spLocks/>
            </p:cNvSpPr>
            <p:nvPr/>
          </p:nvSpPr>
          <p:spPr bwMode="auto">
            <a:xfrm>
              <a:off x="3331" y="1248"/>
              <a:ext cx="9" cy="1392"/>
            </a:xfrm>
            <a:custGeom>
              <a:avLst/>
              <a:gdLst>
                <a:gd name="T0" fmla="*/ 0 w 9"/>
                <a:gd name="T1" fmla="*/ 0 h 1392"/>
                <a:gd name="T2" fmla="*/ 0 w 9"/>
                <a:gd name="T3" fmla="*/ 1383 h 1392"/>
                <a:gd name="T4" fmla="*/ 9 w 9"/>
                <a:gd name="T5" fmla="*/ 1392 h 1392"/>
                <a:gd name="T6" fmla="*/ 9 w 9"/>
                <a:gd name="T7" fmla="*/ 0 h 1392"/>
                <a:gd name="T8" fmla="*/ 0 w 9"/>
                <a:gd name="T9" fmla="*/ 0 h 1392"/>
                <a:gd name="T10" fmla="*/ 0 60000 65536"/>
                <a:gd name="T11" fmla="*/ 0 60000 65536"/>
                <a:gd name="T12" fmla="*/ 0 60000 65536"/>
                <a:gd name="T13" fmla="*/ 0 60000 65536"/>
                <a:gd name="T14" fmla="*/ 0 60000 65536"/>
                <a:gd name="T15" fmla="*/ 0 w 9"/>
                <a:gd name="T16" fmla="*/ 0 h 1392"/>
                <a:gd name="T17" fmla="*/ 9 w 9"/>
                <a:gd name="T18" fmla="*/ 1392 h 1392"/>
              </a:gdLst>
              <a:ahLst/>
              <a:cxnLst>
                <a:cxn ang="T10">
                  <a:pos x="T0" y="T1"/>
                </a:cxn>
                <a:cxn ang="T11">
                  <a:pos x="T2" y="T3"/>
                </a:cxn>
                <a:cxn ang="T12">
                  <a:pos x="T4" y="T5"/>
                </a:cxn>
                <a:cxn ang="T13">
                  <a:pos x="T6" y="T7"/>
                </a:cxn>
                <a:cxn ang="T14">
                  <a:pos x="T8" y="T9"/>
                </a:cxn>
              </a:cxnLst>
              <a:rect l="T15" t="T16" r="T17" b="T18"/>
              <a:pathLst>
                <a:path w="9" h="1392">
                  <a:moveTo>
                    <a:pt x="0" y="0"/>
                  </a:moveTo>
                  <a:lnTo>
                    <a:pt x="0" y="1383"/>
                  </a:lnTo>
                  <a:lnTo>
                    <a:pt x="9" y="1392"/>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822" name="Rectangle 138"/>
            <p:cNvSpPr>
              <a:spLocks noChangeArrowheads="1"/>
            </p:cNvSpPr>
            <p:nvPr/>
          </p:nvSpPr>
          <p:spPr bwMode="auto">
            <a:xfrm>
              <a:off x="3340" y="1230"/>
              <a:ext cx="9" cy="140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23" name="Rectangle 139"/>
            <p:cNvSpPr>
              <a:spLocks noChangeArrowheads="1"/>
            </p:cNvSpPr>
            <p:nvPr/>
          </p:nvSpPr>
          <p:spPr bwMode="auto">
            <a:xfrm>
              <a:off x="3349" y="1230"/>
              <a:ext cx="9" cy="139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24" name="Rectangle 140"/>
            <p:cNvSpPr>
              <a:spLocks noChangeArrowheads="1"/>
            </p:cNvSpPr>
            <p:nvPr/>
          </p:nvSpPr>
          <p:spPr bwMode="auto">
            <a:xfrm>
              <a:off x="3358" y="1185"/>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25" name="Rectangle 141"/>
            <p:cNvSpPr>
              <a:spLocks noChangeArrowheads="1"/>
            </p:cNvSpPr>
            <p:nvPr/>
          </p:nvSpPr>
          <p:spPr bwMode="auto">
            <a:xfrm>
              <a:off x="3358" y="1203"/>
              <a:ext cx="9" cy="141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26" name="Rectangle 142"/>
            <p:cNvSpPr>
              <a:spLocks noChangeArrowheads="1"/>
            </p:cNvSpPr>
            <p:nvPr/>
          </p:nvSpPr>
          <p:spPr bwMode="auto">
            <a:xfrm>
              <a:off x="3367" y="1149"/>
              <a:ext cx="9" cy="145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27" name="Rectangle 143"/>
            <p:cNvSpPr>
              <a:spLocks noChangeArrowheads="1"/>
            </p:cNvSpPr>
            <p:nvPr/>
          </p:nvSpPr>
          <p:spPr bwMode="auto">
            <a:xfrm>
              <a:off x="3376" y="1141"/>
              <a:ext cx="9" cy="146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28" name="Rectangle 144"/>
            <p:cNvSpPr>
              <a:spLocks noChangeArrowheads="1"/>
            </p:cNvSpPr>
            <p:nvPr/>
          </p:nvSpPr>
          <p:spPr bwMode="auto">
            <a:xfrm>
              <a:off x="3385" y="1141"/>
              <a:ext cx="9" cy="146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29" name="Rectangle 145"/>
            <p:cNvSpPr>
              <a:spLocks noChangeArrowheads="1"/>
            </p:cNvSpPr>
            <p:nvPr/>
          </p:nvSpPr>
          <p:spPr bwMode="auto">
            <a:xfrm>
              <a:off x="3394" y="1141"/>
              <a:ext cx="9" cy="146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30" name="Rectangle 146"/>
            <p:cNvSpPr>
              <a:spLocks noChangeArrowheads="1"/>
            </p:cNvSpPr>
            <p:nvPr/>
          </p:nvSpPr>
          <p:spPr bwMode="auto">
            <a:xfrm>
              <a:off x="3403" y="1141"/>
              <a:ext cx="9" cy="144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31" name="Rectangle 147"/>
            <p:cNvSpPr>
              <a:spLocks noChangeArrowheads="1"/>
            </p:cNvSpPr>
            <p:nvPr/>
          </p:nvSpPr>
          <p:spPr bwMode="auto">
            <a:xfrm>
              <a:off x="3403" y="2586"/>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32" name="Rectangle 148"/>
            <p:cNvSpPr>
              <a:spLocks noChangeArrowheads="1"/>
            </p:cNvSpPr>
            <p:nvPr/>
          </p:nvSpPr>
          <p:spPr bwMode="auto">
            <a:xfrm>
              <a:off x="3412" y="1141"/>
              <a:ext cx="9" cy="144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33" name="Rectangle 149"/>
            <p:cNvSpPr>
              <a:spLocks noChangeArrowheads="1"/>
            </p:cNvSpPr>
            <p:nvPr/>
          </p:nvSpPr>
          <p:spPr bwMode="auto">
            <a:xfrm>
              <a:off x="3421" y="1141"/>
              <a:ext cx="9" cy="145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34" name="Rectangle 150"/>
            <p:cNvSpPr>
              <a:spLocks noChangeArrowheads="1"/>
            </p:cNvSpPr>
            <p:nvPr/>
          </p:nvSpPr>
          <p:spPr bwMode="auto">
            <a:xfrm>
              <a:off x="3430" y="1141"/>
              <a:ext cx="9" cy="146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35" name="Rectangle 151"/>
            <p:cNvSpPr>
              <a:spLocks noChangeArrowheads="1"/>
            </p:cNvSpPr>
            <p:nvPr/>
          </p:nvSpPr>
          <p:spPr bwMode="auto">
            <a:xfrm>
              <a:off x="3439" y="1141"/>
              <a:ext cx="9" cy="146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36" name="Rectangle 152"/>
            <p:cNvSpPr>
              <a:spLocks noChangeArrowheads="1"/>
            </p:cNvSpPr>
            <p:nvPr/>
          </p:nvSpPr>
          <p:spPr bwMode="auto">
            <a:xfrm>
              <a:off x="3439" y="2613"/>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37" name="Rectangle 153"/>
            <p:cNvSpPr>
              <a:spLocks noChangeArrowheads="1"/>
            </p:cNvSpPr>
            <p:nvPr/>
          </p:nvSpPr>
          <p:spPr bwMode="auto">
            <a:xfrm>
              <a:off x="3439" y="2622"/>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38" name="Rectangle 154"/>
            <p:cNvSpPr>
              <a:spLocks noChangeArrowheads="1"/>
            </p:cNvSpPr>
            <p:nvPr/>
          </p:nvSpPr>
          <p:spPr bwMode="auto">
            <a:xfrm>
              <a:off x="3448" y="1141"/>
              <a:ext cx="9" cy="148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39" name="Rectangle 155"/>
            <p:cNvSpPr>
              <a:spLocks noChangeArrowheads="1"/>
            </p:cNvSpPr>
            <p:nvPr/>
          </p:nvSpPr>
          <p:spPr bwMode="auto">
            <a:xfrm>
              <a:off x="3457" y="1132"/>
              <a:ext cx="9" cy="149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40" name="Rectangle 156"/>
            <p:cNvSpPr>
              <a:spLocks noChangeArrowheads="1"/>
            </p:cNvSpPr>
            <p:nvPr/>
          </p:nvSpPr>
          <p:spPr bwMode="auto">
            <a:xfrm>
              <a:off x="3466" y="1132"/>
              <a:ext cx="9" cy="149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41" name="Rectangle 157"/>
            <p:cNvSpPr>
              <a:spLocks noChangeArrowheads="1"/>
            </p:cNvSpPr>
            <p:nvPr/>
          </p:nvSpPr>
          <p:spPr bwMode="auto">
            <a:xfrm>
              <a:off x="3475" y="1141"/>
              <a:ext cx="9" cy="148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42" name="Rectangle 158"/>
            <p:cNvSpPr>
              <a:spLocks noChangeArrowheads="1"/>
            </p:cNvSpPr>
            <p:nvPr/>
          </p:nvSpPr>
          <p:spPr bwMode="auto">
            <a:xfrm>
              <a:off x="3484" y="1141"/>
              <a:ext cx="9" cy="149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43" name="Rectangle 159"/>
            <p:cNvSpPr>
              <a:spLocks noChangeArrowheads="1"/>
            </p:cNvSpPr>
            <p:nvPr/>
          </p:nvSpPr>
          <p:spPr bwMode="auto">
            <a:xfrm>
              <a:off x="3493" y="1149"/>
              <a:ext cx="9" cy="148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44" name="Rectangle 160"/>
            <p:cNvSpPr>
              <a:spLocks noChangeArrowheads="1"/>
            </p:cNvSpPr>
            <p:nvPr/>
          </p:nvSpPr>
          <p:spPr bwMode="auto">
            <a:xfrm>
              <a:off x="3502" y="1132"/>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45" name="Rectangle 161"/>
            <p:cNvSpPr>
              <a:spLocks noChangeArrowheads="1"/>
            </p:cNvSpPr>
            <p:nvPr/>
          </p:nvSpPr>
          <p:spPr bwMode="auto">
            <a:xfrm>
              <a:off x="3502" y="1132"/>
              <a:ext cx="9" cy="149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46" name="Rectangle 162"/>
            <p:cNvSpPr>
              <a:spLocks noChangeArrowheads="1"/>
            </p:cNvSpPr>
            <p:nvPr/>
          </p:nvSpPr>
          <p:spPr bwMode="auto">
            <a:xfrm>
              <a:off x="3511" y="1114"/>
              <a:ext cx="9" cy="151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47" name="Rectangle 163"/>
            <p:cNvSpPr>
              <a:spLocks noChangeArrowheads="1"/>
            </p:cNvSpPr>
            <p:nvPr/>
          </p:nvSpPr>
          <p:spPr bwMode="auto">
            <a:xfrm>
              <a:off x="3520" y="1096"/>
              <a:ext cx="9" cy="152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48" name="Rectangle 164"/>
            <p:cNvSpPr>
              <a:spLocks noChangeArrowheads="1"/>
            </p:cNvSpPr>
            <p:nvPr/>
          </p:nvSpPr>
          <p:spPr bwMode="auto">
            <a:xfrm>
              <a:off x="3529" y="1087"/>
              <a:ext cx="9" cy="15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49" name="Freeform 165"/>
            <p:cNvSpPr>
              <a:spLocks/>
            </p:cNvSpPr>
            <p:nvPr/>
          </p:nvSpPr>
          <p:spPr bwMode="auto">
            <a:xfrm>
              <a:off x="3538" y="1078"/>
              <a:ext cx="9" cy="1544"/>
            </a:xfrm>
            <a:custGeom>
              <a:avLst/>
              <a:gdLst>
                <a:gd name="T0" fmla="*/ 0 w 9"/>
                <a:gd name="T1" fmla="*/ 9 h 1544"/>
                <a:gd name="T2" fmla="*/ 0 w 9"/>
                <a:gd name="T3" fmla="*/ 1544 h 1544"/>
                <a:gd name="T4" fmla="*/ 9 w 9"/>
                <a:gd name="T5" fmla="*/ 1544 h 1544"/>
                <a:gd name="T6" fmla="*/ 9 w 9"/>
                <a:gd name="T7" fmla="*/ 0 h 1544"/>
                <a:gd name="T8" fmla="*/ 0 w 9"/>
                <a:gd name="T9" fmla="*/ 9 h 1544"/>
                <a:gd name="T10" fmla="*/ 0 60000 65536"/>
                <a:gd name="T11" fmla="*/ 0 60000 65536"/>
                <a:gd name="T12" fmla="*/ 0 60000 65536"/>
                <a:gd name="T13" fmla="*/ 0 60000 65536"/>
                <a:gd name="T14" fmla="*/ 0 60000 65536"/>
                <a:gd name="T15" fmla="*/ 0 w 9"/>
                <a:gd name="T16" fmla="*/ 0 h 1544"/>
                <a:gd name="T17" fmla="*/ 9 w 9"/>
                <a:gd name="T18" fmla="*/ 1544 h 1544"/>
              </a:gdLst>
              <a:ahLst/>
              <a:cxnLst>
                <a:cxn ang="T10">
                  <a:pos x="T0" y="T1"/>
                </a:cxn>
                <a:cxn ang="T11">
                  <a:pos x="T2" y="T3"/>
                </a:cxn>
                <a:cxn ang="T12">
                  <a:pos x="T4" y="T5"/>
                </a:cxn>
                <a:cxn ang="T13">
                  <a:pos x="T6" y="T7"/>
                </a:cxn>
                <a:cxn ang="T14">
                  <a:pos x="T8" y="T9"/>
                </a:cxn>
              </a:cxnLst>
              <a:rect l="T15" t="T16" r="T17" b="T18"/>
              <a:pathLst>
                <a:path w="9" h="1544">
                  <a:moveTo>
                    <a:pt x="0" y="9"/>
                  </a:moveTo>
                  <a:lnTo>
                    <a:pt x="0" y="1544"/>
                  </a:lnTo>
                  <a:lnTo>
                    <a:pt x="9" y="1544"/>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850" name="Rectangle 166"/>
            <p:cNvSpPr>
              <a:spLocks noChangeArrowheads="1"/>
            </p:cNvSpPr>
            <p:nvPr/>
          </p:nvSpPr>
          <p:spPr bwMode="auto">
            <a:xfrm>
              <a:off x="3538" y="2622"/>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51" name="Rectangle 167"/>
            <p:cNvSpPr>
              <a:spLocks noChangeArrowheads="1"/>
            </p:cNvSpPr>
            <p:nvPr/>
          </p:nvSpPr>
          <p:spPr bwMode="auto">
            <a:xfrm>
              <a:off x="3547" y="1078"/>
              <a:ext cx="9" cy="15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52" name="Rectangle 168"/>
            <p:cNvSpPr>
              <a:spLocks noChangeArrowheads="1"/>
            </p:cNvSpPr>
            <p:nvPr/>
          </p:nvSpPr>
          <p:spPr bwMode="auto">
            <a:xfrm>
              <a:off x="3547" y="2622"/>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53" name="Rectangle 169"/>
            <p:cNvSpPr>
              <a:spLocks noChangeArrowheads="1"/>
            </p:cNvSpPr>
            <p:nvPr/>
          </p:nvSpPr>
          <p:spPr bwMode="auto">
            <a:xfrm>
              <a:off x="3556" y="1069"/>
              <a:ext cx="9" cy="15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54" name="Rectangle 170"/>
            <p:cNvSpPr>
              <a:spLocks noChangeArrowheads="1"/>
            </p:cNvSpPr>
            <p:nvPr/>
          </p:nvSpPr>
          <p:spPr bwMode="auto">
            <a:xfrm>
              <a:off x="3565" y="1069"/>
              <a:ext cx="9" cy="153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55" name="Freeform 171"/>
            <p:cNvSpPr>
              <a:spLocks/>
            </p:cNvSpPr>
            <p:nvPr/>
          </p:nvSpPr>
          <p:spPr bwMode="auto">
            <a:xfrm>
              <a:off x="3574" y="1060"/>
              <a:ext cx="9" cy="1544"/>
            </a:xfrm>
            <a:custGeom>
              <a:avLst/>
              <a:gdLst>
                <a:gd name="T0" fmla="*/ 0 w 9"/>
                <a:gd name="T1" fmla="*/ 9 h 1544"/>
                <a:gd name="T2" fmla="*/ 0 w 9"/>
                <a:gd name="T3" fmla="*/ 1544 h 1544"/>
                <a:gd name="T4" fmla="*/ 9 w 9"/>
                <a:gd name="T5" fmla="*/ 1544 h 1544"/>
                <a:gd name="T6" fmla="*/ 9 w 9"/>
                <a:gd name="T7" fmla="*/ 0 h 1544"/>
                <a:gd name="T8" fmla="*/ 0 w 9"/>
                <a:gd name="T9" fmla="*/ 9 h 1544"/>
                <a:gd name="T10" fmla="*/ 0 60000 65536"/>
                <a:gd name="T11" fmla="*/ 0 60000 65536"/>
                <a:gd name="T12" fmla="*/ 0 60000 65536"/>
                <a:gd name="T13" fmla="*/ 0 60000 65536"/>
                <a:gd name="T14" fmla="*/ 0 60000 65536"/>
                <a:gd name="T15" fmla="*/ 0 w 9"/>
                <a:gd name="T16" fmla="*/ 0 h 1544"/>
                <a:gd name="T17" fmla="*/ 9 w 9"/>
                <a:gd name="T18" fmla="*/ 1544 h 1544"/>
              </a:gdLst>
              <a:ahLst/>
              <a:cxnLst>
                <a:cxn ang="T10">
                  <a:pos x="T0" y="T1"/>
                </a:cxn>
                <a:cxn ang="T11">
                  <a:pos x="T2" y="T3"/>
                </a:cxn>
                <a:cxn ang="T12">
                  <a:pos x="T4" y="T5"/>
                </a:cxn>
                <a:cxn ang="T13">
                  <a:pos x="T6" y="T7"/>
                </a:cxn>
                <a:cxn ang="T14">
                  <a:pos x="T8" y="T9"/>
                </a:cxn>
              </a:cxnLst>
              <a:rect l="T15" t="T16" r="T17" b="T18"/>
              <a:pathLst>
                <a:path w="9" h="1544">
                  <a:moveTo>
                    <a:pt x="0" y="9"/>
                  </a:moveTo>
                  <a:lnTo>
                    <a:pt x="0" y="1544"/>
                  </a:lnTo>
                  <a:lnTo>
                    <a:pt x="9" y="1544"/>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856" name="Rectangle 172"/>
            <p:cNvSpPr>
              <a:spLocks noChangeArrowheads="1"/>
            </p:cNvSpPr>
            <p:nvPr/>
          </p:nvSpPr>
          <p:spPr bwMode="auto">
            <a:xfrm>
              <a:off x="3583" y="1060"/>
              <a:ext cx="9" cy="152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57" name="Freeform 173"/>
            <p:cNvSpPr>
              <a:spLocks/>
            </p:cNvSpPr>
            <p:nvPr/>
          </p:nvSpPr>
          <p:spPr bwMode="auto">
            <a:xfrm>
              <a:off x="3592" y="1051"/>
              <a:ext cx="9" cy="1526"/>
            </a:xfrm>
            <a:custGeom>
              <a:avLst/>
              <a:gdLst>
                <a:gd name="T0" fmla="*/ 0 w 9"/>
                <a:gd name="T1" fmla="*/ 9 h 1526"/>
                <a:gd name="T2" fmla="*/ 0 w 9"/>
                <a:gd name="T3" fmla="*/ 1526 h 1526"/>
                <a:gd name="T4" fmla="*/ 9 w 9"/>
                <a:gd name="T5" fmla="*/ 1526 h 1526"/>
                <a:gd name="T6" fmla="*/ 9 w 9"/>
                <a:gd name="T7" fmla="*/ 0 h 1526"/>
                <a:gd name="T8" fmla="*/ 0 w 9"/>
                <a:gd name="T9" fmla="*/ 9 h 1526"/>
                <a:gd name="T10" fmla="*/ 0 60000 65536"/>
                <a:gd name="T11" fmla="*/ 0 60000 65536"/>
                <a:gd name="T12" fmla="*/ 0 60000 65536"/>
                <a:gd name="T13" fmla="*/ 0 60000 65536"/>
                <a:gd name="T14" fmla="*/ 0 60000 65536"/>
                <a:gd name="T15" fmla="*/ 0 w 9"/>
                <a:gd name="T16" fmla="*/ 0 h 1526"/>
                <a:gd name="T17" fmla="*/ 9 w 9"/>
                <a:gd name="T18" fmla="*/ 1526 h 1526"/>
              </a:gdLst>
              <a:ahLst/>
              <a:cxnLst>
                <a:cxn ang="T10">
                  <a:pos x="T0" y="T1"/>
                </a:cxn>
                <a:cxn ang="T11">
                  <a:pos x="T2" y="T3"/>
                </a:cxn>
                <a:cxn ang="T12">
                  <a:pos x="T4" y="T5"/>
                </a:cxn>
                <a:cxn ang="T13">
                  <a:pos x="T6" y="T7"/>
                </a:cxn>
                <a:cxn ang="T14">
                  <a:pos x="T8" y="T9"/>
                </a:cxn>
              </a:cxnLst>
              <a:rect l="T15" t="T16" r="T17" b="T18"/>
              <a:pathLst>
                <a:path w="9" h="1526">
                  <a:moveTo>
                    <a:pt x="0" y="9"/>
                  </a:moveTo>
                  <a:lnTo>
                    <a:pt x="0" y="1526"/>
                  </a:lnTo>
                  <a:lnTo>
                    <a:pt x="9" y="1526"/>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858" name="Rectangle 174"/>
            <p:cNvSpPr>
              <a:spLocks noChangeArrowheads="1"/>
            </p:cNvSpPr>
            <p:nvPr/>
          </p:nvSpPr>
          <p:spPr bwMode="auto">
            <a:xfrm>
              <a:off x="3601" y="1024"/>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59" name="Rectangle 175"/>
            <p:cNvSpPr>
              <a:spLocks noChangeArrowheads="1"/>
            </p:cNvSpPr>
            <p:nvPr/>
          </p:nvSpPr>
          <p:spPr bwMode="auto">
            <a:xfrm>
              <a:off x="3601" y="1051"/>
              <a:ext cx="9" cy="152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60" name="Rectangle 176"/>
            <p:cNvSpPr>
              <a:spLocks noChangeArrowheads="1"/>
            </p:cNvSpPr>
            <p:nvPr/>
          </p:nvSpPr>
          <p:spPr bwMode="auto">
            <a:xfrm>
              <a:off x="3610" y="1033"/>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61" name="Rectangle 177"/>
            <p:cNvSpPr>
              <a:spLocks noChangeArrowheads="1"/>
            </p:cNvSpPr>
            <p:nvPr/>
          </p:nvSpPr>
          <p:spPr bwMode="auto">
            <a:xfrm>
              <a:off x="3610" y="1042"/>
              <a:ext cx="9" cy="152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62" name="Rectangle 178"/>
            <p:cNvSpPr>
              <a:spLocks noChangeArrowheads="1"/>
            </p:cNvSpPr>
            <p:nvPr/>
          </p:nvSpPr>
          <p:spPr bwMode="auto">
            <a:xfrm>
              <a:off x="3619" y="1033"/>
              <a:ext cx="9" cy="152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63" name="Rectangle 179"/>
            <p:cNvSpPr>
              <a:spLocks noChangeArrowheads="1"/>
            </p:cNvSpPr>
            <p:nvPr/>
          </p:nvSpPr>
          <p:spPr bwMode="auto">
            <a:xfrm>
              <a:off x="3628" y="1033"/>
              <a:ext cx="9" cy="152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64" name="Rectangle 180"/>
            <p:cNvSpPr>
              <a:spLocks noChangeArrowheads="1"/>
            </p:cNvSpPr>
            <p:nvPr/>
          </p:nvSpPr>
          <p:spPr bwMode="auto">
            <a:xfrm>
              <a:off x="3637" y="1051"/>
              <a:ext cx="9" cy="149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65" name="Rectangle 181"/>
            <p:cNvSpPr>
              <a:spLocks noChangeArrowheads="1"/>
            </p:cNvSpPr>
            <p:nvPr/>
          </p:nvSpPr>
          <p:spPr bwMode="auto">
            <a:xfrm>
              <a:off x="3646" y="1060"/>
              <a:ext cx="9" cy="148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66" name="Rectangle 182"/>
            <p:cNvSpPr>
              <a:spLocks noChangeArrowheads="1"/>
            </p:cNvSpPr>
            <p:nvPr/>
          </p:nvSpPr>
          <p:spPr bwMode="auto">
            <a:xfrm>
              <a:off x="3655" y="1060"/>
              <a:ext cx="9" cy="146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67" name="Rectangle 183"/>
            <p:cNvSpPr>
              <a:spLocks noChangeArrowheads="1"/>
            </p:cNvSpPr>
            <p:nvPr/>
          </p:nvSpPr>
          <p:spPr bwMode="auto">
            <a:xfrm>
              <a:off x="3655" y="2541"/>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68" name="Rectangle 184"/>
            <p:cNvSpPr>
              <a:spLocks noChangeArrowheads="1"/>
            </p:cNvSpPr>
            <p:nvPr/>
          </p:nvSpPr>
          <p:spPr bwMode="auto">
            <a:xfrm>
              <a:off x="3664" y="997"/>
              <a:ext cx="8"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69" name="Rectangle 185"/>
            <p:cNvSpPr>
              <a:spLocks noChangeArrowheads="1"/>
            </p:cNvSpPr>
            <p:nvPr/>
          </p:nvSpPr>
          <p:spPr bwMode="auto">
            <a:xfrm>
              <a:off x="3664" y="1051"/>
              <a:ext cx="8" cy="14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70" name="Freeform 186"/>
            <p:cNvSpPr>
              <a:spLocks/>
            </p:cNvSpPr>
            <p:nvPr/>
          </p:nvSpPr>
          <p:spPr bwMode="auto">
            <a:xfrm>
              <a:off x="3672" y="997"/>
              <a:ext cx="9" cy="18"/>
            </a:xfrm>
            <a:custGeom>
              <a:avLst/>
              <a:gdLst>
                <a:gd name="T0" fmla="*/ 0 w 9"/>
                <a:gd name="T1" fmla="*/ 0 h 18"/>
                <a:gd name="T2" fmla="*/ 0 w 9"/>
                <a:gd name="T3" fmla="*/ 18 h 18"/>
                <a:gd name="T4" fmla="*/ 9 w 9"/>
                <a:gd name="T5" fmla="*/ 9 h 18"/>
                <a:gd name="T6" fmla="*/ 9 w 9"/>
                <a:gd name="T7" fmla="*/ 0 h 18"/>
                <a:gd name="T8" fmla="*/ 0 w 9"/>
                <a:gd name="T9" fmla="*/ 0 h 18"/>
                <a:gd name="T10" fmla="*/ 0 60000 65536"/>
                <a:gd name="T11" fmla="*/ 0 60000 65536"/>
                <a:gd name="T12" fmla="*/ 0 60000 65536"/>
                <a:gd name="T13" fmla="*/ 0 60000 65536"/>
                <a:gd name="T14" fmla="*/ 0 60000 65536"/>
                <a:gd name="T15" fmla="*/ 0 w 9"/>
                <a:gd name="T16" fmla="*/ 0 h 18"/>
                <a:gd name="T17" fmla="*/ 9 w 9"/>
                <a:gd name="T18" fmla="*/ 18 h 18"/>
              </a:gdLst>
              <a:ahLst/>
              <a:cxnLst>
                <a:cxn ang="T10">
                  <a:pos x="T0" y="T1"/>
                </a:cxn>
                <a:cxn ang="T11">
                  <a:pos x="T2" y="T3"/>
                </a:cxn>
                <a:cxn ang="T12">
                  <a:pos x="T4" y="T5"/>
                </a:cxn>
                <a:cxn ang="T13">
                  <a:pos x="T6" y="T7"/>
                </a:cxn>
                <a:cxn ang="T14">
                  <a:pos x="T8" y="T9"/>
                </a:cxn>
              </a:cxnLst>
              <a:rect l="T15" t="T16" r="T17" b="T18"/>
              <a:pathLst>
                <a:path w="9" h="18">
                  <a:moveTo>
                    <a:pt x="0" y="0"/>
                  </a:moveTo>
                  <a:lnTo>
                    <a:pt x="0" y="18"/>
                  </a:lnTo>
                  <a:lnTo>
                    <a:pt x="9" y="9"/>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871" name="Rectangle 187"/>
            <p:cNvSpPr>
              <a:spLocks noChangeArrowheads="1"/>
            </p:cNvSpPr>
            <p:nvPr/>
          </p:nvSpPr>
          <p:spPr bwMode="auto">
            <a:xfrm>
              <a:off x="3672" y="1015"/>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72" name="Rectangle 188"/>
            <p:cNvSpPr>
              <a:spLocks noChangeArrowheads="1"/>
            </p:cNvSpPr>
            <p:nvPr/>
          </p:nvSpPr>
          <p:spPr bwMode="auto">
            <a:xfrm>
              <a:off x="3672" y="1024"/>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73" name="Rectangle 189"/>
            <p:cNvSpPr>
              <a:spLocks noChangeArrowheads="1"/>
            </p:cNvSpPr>
            <p:nvPr/>
          </p:nvSpPr>
          <p:spPr bwMode="auto">
            <a:xfrm>
              <a:off x="3672" y="1060"/>
              <a:ext cx="9" cy="140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74" name="Rectangle 190"/>
            <p:cNvSpPr>
              <a:spLocks noChangeArrowheads="1"/>
            </p:cNvSpPr>
            <p:nvPr/>
          </p:nvSpPr>
          <p:spPr bwMode="auto">
            <a:xfrm>
              <a:off x="3681" y="988"/>
              <a:ext cx="9" cy="4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75" name="Rectangle 191"/>
            <p:cNvSpPr>
              <a:spLocks noChangeArrowheads="1"/>
            </p:cNvSpPr>
            <p:nvPr/>
          </p:nvSpPr>
          <p:spPr bwMode="auto">
            <a:xfrm>
              <a:off x="3681" y="1060"/>
              <a:ext cx="9" cy="140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76" name="Rectangle 192"/>
            <p:cNvSpPr>
              <a:spLocks noChangeArrowheads="1"/>
            </p:cNvSpPr>
            <p:nvPr/>
          </p:nvSpPr>
          <p:spPr bwMode="auto">
            <a:xfrm>
              <a:off x="3681" y="2460"/>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77" name="Freeform 193"/>
            <p:cNvSpPr>
              <a:spLocks/>
            </p:cNvSpPr>
            <p:nvPr/>
          </p:nvSpPr>
          <p:spPr bwMode="auto">
            <a:xfrm>
              <a:off x="3690" y="979"/>
              <a:ext cx="9" cy="63"/>
            </a:xfrm>
            <a:custGeom>
              <a:avLst/>
              <a:gdLst>
                <a:gd name="T0" fmla="*/ 0 w 9"/>
                <a:gd name="T1" fmla="*/ 0 h 63"/>
                <a:gd name="T2" fmla="*/ 0 w 9"/>
                <a:gd name="T3" fmla="*/ 54 h 63"/>
                <a:gd name="T4" fmla="*/ 9 w 9"/>
                <a:gd name="T5" fmla="*/ 63 h 63"/>
                <a:gd name="T6" fmla="*/ 9 w 9"/>
                <a:gd name="T7" fmla="*/ 0 h 63"/>
                <a:gd name="T8" fmla="*/ 0 w 9"/>
                <a:gd name="T9" fmla="*/ 0 h 63"/>
                <a:gd name="T10" fmla="*/ 0 60000 65536"/>
                <a:gd name="T11" fmla="*/ 0 60000 65536"/>
                <a:gd name="T12" fmla="*/ 0 60000 65536"/>
                <a:gd name="T13" fmla="*/ 0 60000 65536"/>
                <a:gd name="T14" fmla="*/ 0 60000 65536"/>
                <a:gd name="T15" fmla="*/ 0 w 9"/>
                <a:gd name="T16" fmla="*/ 0 h 63"/>
                <a:gd name="T17" fmla="*/ 9 w 9"/>
                <a:gd name="T18" fmla="*/ 63 h 63"/>
              </a:gdLst>
              <a:ahLst/>
              <a:cxnLst>
                <a:cxn ang="T10">
                  <a:pos x="T0" y="T1"/>
                </a:cxn>
                <a:cxn ang="T11">
                  <a:pos x="T2" y="T3"/>
                </a:cxn>
                <a:cxn ang="T12">
                  <a:pos x="T4" y="T5"/>
                </a:cxn>
                <a:cxn ang="T13">
                  <a:pos x="T6" y="T7"/>
                </a:cxn>
                <a:cxn ang="T14">
                  <a:pos x="T8" y="T9"/>
                </a:cxn>
              </a:cxnLst>
              <a:rect l="T15" t="T16" r="T17" b="T18"/>
              <a:pathLst>
                <a:path w="9" h="63">
                  <a:moveTo>
                    <a:pt x="0" y="0"/>
                  </a:moveTo>
                  <a:lnTo>
                    <a:pt x="0" y="54"/>
                  </a:lnTo>
                  <a:lnTo>
                    <a:pt x="9" y="63"/>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878" name="Rectangle 194"/>
            <p:cNvSpPr>
              <a:spLocks noChangeArrowheads="1"/>
            </p:cNvSpPr>
            <p:nvPr/>
          </p:nvSpPr>
          <p:spPr bwMode="auto">
            <a:xfrm>
              <a:off x="3690" y="1069"/>
              <a:ext cx="9" cy="138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79" name="Rectangle 195"/>
            <p:cNvSpPr>
              <a:spLocks noChangeArrowheads="1"/>
            </p:cNvSpPr>
            <p:nvPr/>
          </p:nvSpPr>
          <p:spPr bwMode="auto">
            <a:xfrm>
              <a:off x="3699" y="934"/>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80" name="Rectangle 196"/>
            <p:cNvSpPr>
              <a:spLocks noChangeArrowheads="1"/>
            </p:cNvSpPr>
            <p:nvPr/>
          </p:nvSpPr>
          <p:spPr bwMode="auto">
            <a:xfrm>
              <a:off x="3699" y="934"/>
              <a:ext cx="9" cy="10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81" name="Rectangle 197"/>
            <p:cNvSpPr>
              <a:spLocks noChangeArrowheads="1"/>
            </p:cNvSpPr>
            <p:nvPr/>
          </p:nvSpPr>
          <p:spPr bwMode="auto">
            <a:xfrm>
              <a:off x="3699" y="1069"/>
              <a:ext cx="9" cy="137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82" name="Rectangle 198"/>
            <p:cNvSpPr>
              <a:spLocks noChangeArrowheads="1"/>
            </p:cNvSpPr>
            <p:nvPr/>
          </p:nvSpPr>
          <p:spPr bwMode="auto">
            <a:xfrm>
              <a:off x="3708" y="907"/>
              <a:ext cx="9" cy="1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83" name="Rectangle 199"/>
            <p:cNvSpPr>
              <a:spLocks noChangeArrowheads="1"/>
            </p:cNvSpPr>
            <p:nvPr/>
          </p:nvSpPr>
          <p:spPr bwMode="auto">
            <a:xfrm>
              <a:off x="3708" y="1069"/>
              <a:ext cx="9" cy="134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84" name="Rectangle 200"/>
            <p:cNvSpPr>
              <a:spLocks noChangeArrowheads="1"/>
            </p:cNvSpPr>
            <p:nvPr/>
          </p:nvSpPr>
          <p:spPr bwMode="auto">
            <a:xfrm>
              <a:off x="3717" y="898"/>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85" name="Rectangle 201"/>
            <p:cNvSpPr>
              <a:spLocks noChangeArrowheads="1"/>
            </p:cNvSpPr>
            <p:nvPr/>
          </p:nvSpPr>
          <p:spPr bwMode="auto">
            <a:xfrm>
              <a:off x="3717" y="898"/>
              <a:ext cx="9" cy="149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86" name="Rectangle 202"/>
            <p:cNvSpPr>
              <a:spLocks noChangeArrowheads="1"/>
            </p:cNvSpPr>
            <p:nvPr/>
          </p:nvSpPr>
          <p:spPr bwMode="auto">
            <a:xfrm>
              <a:off x="3726" y="889"/>
              <a:ext cx="9" cy="150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87" name="Rectangle 203"/>
            <p:cNvSpPr>
              <a:spLocks noChangeArrowheads="1"/>
            </p:cNvSpPr>
            <p:nvPr/>
          </p:nvSpPr>
          <p:spPr bwMode="auto">
            <a:xfrm>
              <a:off x="3735" y="880"/>
              <a:ext cx="9" cy="153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88" name="Rectangle 204"/>
            <p:cNvSpPr>
              <a:spLocks noChangeArrowheads="1"/>
            </p:cNvSpPr>
            <p:nvPr/>
          </p:nvSpPr>
          <p:spPr bwMode="auto">
            <a:xfrm>
              <a:off x="3735" y="2424"/>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89" name="Rectangle 205"/>
            <p:cNvSpPr>
              <a:spLocks noChangeArrowheads="1"/>
            </p:cNvSpPr>
            <p:nvPr/>
          </p:nvSpPr>
          <p:spPr bwMode="auto">
            <a:xfrm>
              <a:off x="3744" y="871"/>
              <a:ext cx="9" cy="156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90" name="Rectangle 206"/>
            <p:cNvSpPr>
              <a:spLocks noChangeArrowheads="1"/>
            </p:cNvSpPr>
            <p:nvPr/>
          </p:nvSpPr>
          <p:spPr bwMode="auto">
            <a:xfrm>
              <a:off x="3753" y="871"/>
              <a:ext cx="9" cy="157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91" name="Rectangle 207"/>
            <p:cNvSpPr>
              <a:spLocks noChangeArrowheads="1"/>
            </p:cNvSpPr>
            <p:nvPr/>
          </p:nvSpPr>
          <p:spPr bwMode="auto">
            <a:xfrm>
              <a:off x="3762" y="871"/>
              <a:ext cx="9" cy="158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92" name="Rectangle 208"/>
            <p:cNvSpPr>
              <a:spLocks noChangeArrowheads="1"/>
            </p:cNvSpPr>
            <p:nvPr/>
          </p:nvSpPr>
          <p:spPr bwMode="auto">
            <a:xfrm>
              <a:off x="3771" y="871"/>
              <a:ext cx="9" cy="158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93" name="Rectangle 209"/>
            <p:cNvSpPr>
              <a:spLocks noChangeArrowheads="1"/>
            </p:cNvSpPr>
            <p:nvPr/>
          </p:nvSpPr>
          <p:spPr bwMode="auto">
            <a:xfrm>
              <a:off x="3780" y="862"/>
              <a:ext cx="9" cy="159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94" name="Rectangle 210"/>
            <p:cNvSpPr>
              <a:spLocks noChangeArrowheads="1"/>
            </p:cNvSpPr>
            <p:nvPr/>
          </p:nvSpPr>
          <p:spPr bwMode="auto">
            <a:xfrm>
              <a:off x="3789" y="862"/>
              <a:ext cx="9" cy="159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95" name="Rectangle 211"/>
            <p:cNvSpPr>
              <a:spLocks noChangeArrowheads="1"/>
            </p:cNvSpPr>
            <p:nvPr/>
          </p:nvSpPr>
          <p:spPr bwMode="auto">
            <a:xfrm>
              <a:off x="3798" y="844"/>
              <a:ext cx="9" cy="160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96" name="Rectangle 212"/>
            <p:cNvSpPr>
              <a:spLocks noChangeArrowheads="1"/>
            </p:cNvSpPr>
            <p:nvPr/>
          </p:nvSpPr>
          <p:spPr bwMode="auto">
            <a:xfrm>
              <a:off x="3807" y="835"/>
              <a:ext cx="9" cy="16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97" name="Rectangle 213"/>
            <p:cNvSpPr>
              <a:spLocks noChangeArrowheads="1"/>
            </p:cNvSpPr>
            <p:nvPr/>
          </p:nvSpPr>
          <p:spPr bwMode="auto">
            <a:xfrm>
              <a:off x="3816" y="835"/>
              <a:ext cx="9" cy="160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98" name="Rectangle 214"/>
            <p:cNvSpPr>
              <a:spLocks noChangeArrowheads="1"/>
            </p:cNvSpPr>
            <p:nvPr/>
          </p:nvSpPr>
          <p:spPr bwMode="auto">
            <a:xfrm>
              <a:off x="3825" y="826"/>
              <a:ext cx="9" cy="160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899" name="Rectangle 215"/>
            <p:cNvSpPr>
              <a:spLocks noChangeArrowheads="1"/>
            </p:cNvSpPr>
            <p:nvPr/>
          </p:nvSpPr>
          <p:spPr bwMode="auto">
            <a:xfrm>
              <a:off x="3834" y="826"/>
              <a:ext cx="9" cy="161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900" name="Rectangle 216"/>
            <p:cNvSpPr>
              <a:spLocks noChangeArrowheads="1"/>
            </p:cNvSpPr>
            <p:nvPr/>
          </p:nvSpPr>
          <p:spPr bwMode="auto">
            <a:xfrm>
              <a:off x="3843" y="817"/>
              <a:ext cx="9" cy="16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901" name="Rectangle 217"/>
            <p:cNvSpPr>
              <a:spLocks noChangeArrowheads="1"/>
            </p:cNvSpPr>
            <p:nvPr/>
          </p:nvSpPr>
          <p:spPr bwMode="auto">
            <a:xfrm>
              <a:off x="3852" y="808"/>
              <a:ext cx="9" cy="16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grpSp>
      <p:grpSp>
        <p:nvGrpSpPr>
          <p:cNvPr id="12302" name="Group 218"/>
          <p:cNvGrpSpPr>
            <a:grpSpLocks/>
          </p:cNvGrpSpPr>
          <p:nvPr/>
        </p:nvGrpSpPr>
        <p:grpSpPr bwMode="auto">
          <a:xfrm>
            <a:off x="5554663" y="1244600"/>
            <a:ext cx="2798762" cy="3563938"/>
            <a:chOff x="2819" y="180"/>
            <a:chExt cx="2030" cy="2585"/>
          </a:xfrm>
        </p:grpSpPr>
        <p:sp>
          <p:nvSpPr>
            <p:cNvPr id="12502" name="Rectangle 219"/>
            <p:cNvSpPr>
              <a:spLocks noChangeArrowheads="1"/>
            </p:cNvSpPr>
            <p:nvPr/>
          </p:nvSpPr>
          <p:spPr bwMode="auto">
            <a:xfrm>
              <a:off x="3852" y="2442"/>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03" name="Rectangle 220"/>
            <p:cNvSpPr>
              <a:spLocks noChangeArrowheads="1"/>
            </p:cNvSpPr>
            <p:nvPr/>
          </p:nvSpPr>
          <p:spPr bwMode="auto">
            <a:xfrm>
              <a:off x="3861" y="808"/>
              <a:ext cx="9" cy="165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04" name="Rectangle 221"/>
            <p:cNvSpPr>
              <a:spLocks noChangeArrowheads="1"/>
            </p:cNvSpPr>
            <p:nvPr/>
          </p:nvSpPr>
          <p:spPr bwMode="auto">
            <a:xfrm>
              <a:off x="3870" y="799"/>
              <a:ext cx="9" cy="166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05" name="Rectangle 222"/>
            <p:cNvSpPr>
              <a:spLocks noChangeArrowheads="1"/>
            </p:cNvSpPr>
            <p:nvPr/>
          </p:nvSpPr>
          <p:spPr bwMode="auto">
            <a:xfrm>
              <a:off x="3879" y="808"/>
              <a:ext cx="9" cy="164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06" name="Rectangle 223"/>
            <p:cNvSpPr>
              <a:spLocks noChangeArrowheads="1"/>
            </p:cNvSpPr>
            <p:nvPr/>
          </p:nvSpPr>
          <p:spPr bwMode="auto">
            <a:xfrm>
              <a:off x="3888" y="808"/>
              <a:ext cx="9" cy="164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07" name="Freeform 224"/>
            <p:cNvSpPr>
              <a:spLocks/>
            </p:cNvSpPr>
            <p:nvPr/>
          </p:nvSpPr>
          <p:spPr bwMode="auto">
            <a:xfrm>
              <a:off x="3897" y="808"/>
              <a:ext cx="9" cy="1652"/>
            </a:xfrm>
            <a:custGeom>
              <a:avLst/>
              <a:gdLst>
                <a:gd name="T0" fmla="*/ 0 w 9"/>
                <a:gd name="T1" fmla="*/ 0 h 1652"/>
                <a:gd name="T2" fmla="*/ 0 w 9"/>
                <a:gd name="T3" fmla="*/ 1643 h 1652"/>
                <a:gd name="T4" fmla="*/ 9 w 9"/>
                <a:gd name="T5" fmla="*/ 1652 h 1652"/>
                <a:gd name="T6" fmla="*/ 9 w 9"/>
                <a:gd name="T7" fmla="*/ 0 h 1652"/>
                <a:gd name="T8" fmla="*/ 0 w 9"/>
                <a:gd name="T9" fmla="*/ 0 h 1652"/>
                <a:gd name="T10" fmla="*/ 0 60000 65536"/>
                <a:gd name="T11" fmla="*/ 0 60000 65536"/>
                <a:gd name="T12" fmla="*/ 0 60000 65536"/>
                <a:gd name="T13" fmla="*/ 0 60000 65536"/>
                <a:gd name="T14" fmla="*/ 0 60000 65536"/>
                <a:gd name="T15" fmla="*/ 0 w 9"/>
                <a:gd name="T16" fmla="*/ 0 h 1652"/>
                <a:gd name="T17" fmla="*/ 9 w 9"/>
                <a:gd name="T18" fmla="*/ 1652 h 1652"/>
              </a:gdLst>
              <a:ahLst/>
              <a:cxnLst>
                <a:cxn ang="T10">
                  <a:pos x="T0" y="T1"/>
                </a:cxn>
                <a:cxn ang="T11">
                  <a:pos x="T2" y="T3"/>
                </a:cxn>
                <a:cxn ang="T12">
                  <a:pos x="T4" y="T5"/>
                </a:cxn>
                <a:cxn ang="T13">
                  <a:pos x="T6" y="T7"/>
                </a:cxn>
                <a:cxn ang="T14">
                  <a:pos x="T8" y="T9"/>
                </a:cxn>
              </a:cxnLst>
              <a:rect l="T15" t="T16" r="T17" b="T18"/>
              <a:pathLst>
                <a:path w="9" h="1652">
                  <a:moveTo>
                    <a:pt x="0" y="0"/>
                  </a:moveTo>
                  <a:lnTo>
                    <a:pt x="0" y="1643"/>
                  </a:lnTo>
                  <a:lnTo>
                    <a:pt x="9" y="1652"/>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508" name="Rectangle 225"/>
            <p:cNvSpPr>
              <a:spLocks noChangeArrowheads="1"/>
            </p:cNvSpPr>
            <p:nvPr/>
          </p:nvSpPr>
          <p:spPr bwMode="auto">
            <a:xfrm>
              <a:off x="3906" y="799"/>
              <a:ext cx="9" cy="167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09" name="Rectangle 226"/>
            <p:cNvSpPr>
              <a:spLocks noChangeArrowheads="1"/>
            </p:cNvSpPr>
            <p:nvPr/>
          </p:nvSpPr>
          <p:spPr bwMode="auto">
            <a:xfrm>
              <a:off x="3915" y="790"/>
              <a:ext cx="9" cy="167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10" name="Rectangle 227"/>
            <p:cNvSpPr>
              <a:spLocks noChangeArrowheads="1"/>
            </p:cNvSpPr>
            <p:nvPr/>
          </p:nvSpPr>
          <p:spPr bwMode="auto">
            <a:xfrm>
              <a:off x="3924" y="781"/>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11" name="Rectangle 228"/>
            <p:cNvSpPr>
              <a:spLocks noChangeArrowheads="1"/>
            </p:cNvSpPr>
            <p:nvPr/>
          </p:nvSpPr>
          <p:spPr bwMode="auto">
            <a:xfrm>
              <a:off x="3924" y="790"/>
              <a:ext cx="9" cy="167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12" name="Rectangle 229"/>
            <p:cNvSpPr>
              <a:spLocks noChangeArrowheads="1"/>
            </p:cNvSpPr>
            <p:nvPr/>
          </p:nvSpPr>
          <p:spPr bwMode="auto">
            <a:xfrm>
              <a:off x="3933" y="772"/>
              <a:ext cx="9" cy="168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13" name="Rectangle 230"/>
            <p:cNvSpPr>
              <a:spLocks noChangeArrowheads="1"/>
            </p:cNvSpPr>
            <p:nvPr/>
          </p:nvSpPr>
          <p:spPr bwMode="auto">
            <a:xfrm>
              <a:off x="3942" y="772"/>
              <a:ext cx="9" cy="167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14" name="Rectangle 231"/>
            <p:cNvSpPr>
              <a:spLocks noChangeArrowheads="1"/>
            </p:cNvSpPr>
            <p:nvPr/>
          </p:nvSpPr>
          <p:spPr bwMode="auto">
            <a:xfrm>
              <a:off x="3951" y="772"/>
              <a:ext cx="9" cy="165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15" name="Rectangle 232"/>
            <p:cNvSpPr>
              <a:spLocks noChangeArrowheads="1"/>
            </p:cNvSpPr>
            <p:nvPr/>
          </p:nvSpPr>
          <p:spPr bwMode="auto">
            <a:xfrm>
              <a:off x="3960" y="772"/>
              <a:ext cx="9" cy="165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16" name="Rectangle 233"/>
            <p:cNvSpPr>
              <a:spLocks noChangeArrowheads="1"/>
            </p:cNvSpPr>
            <p:nvPr/>
          </p:nvSpPr>
          <p:spPr bwMode="auto">
            <a:xfrm>
              <a:off x="3969" y="763"/>
              <a:ext cx="9" cy="165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17" name="Rectangle 234"/>
            <p:cNvSpPr>
              <a:spLocks noChangeArrowheads="1"/>
            </p:cNvSpPr>
            <p:nvPr/>
          </p:nvSpPr>
          <p:spPr bwMode="auto">
            <a:xfrm>
              <a:off x="3978" y="763"/>
              <a:ext cx="9" cy="165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18" name="Rectangle 235"/>
            <p:cNvSpPr>
              <a:spLocks noChangeArrowheads="1"/>
            </p:cNvSpPr>
            <p:nvPr/>
          </p:nvSpPr>
          <p:spPr bwMode="auto">
            <a:xfrm>
              <a:off x="3987" y="754"/>
              <a:ext cx="9" cy="165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19" name="Rectangle 236"/>
            <p:cNvSpPr>
              <a:spLocks noChangeArrowheads="1"/>
            </p:cNvSpPr>
            <p:nvPr/>
          </p:nvSpPr>
          <p:spPr bwMode="auto">
            <a:xfrm>
              <a:off x="3996" y="754"/>
              <a:ext cx="9" cy="165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20" name="Rectangle 237"/>
            <p:cNvSpPr>
              <a:spLocks noChangeArrowheads="1"/>
            </p:cNvSpPr>
            <p:nvPr/>
          </p:nvSpPr>
          <p:spPr bwMode="auto">
            <a:xfrm>
              <a:off x="4005" y="763"/>
              <a:ext cx="9" cy="163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21" name="Rectangle 238"/>
            <p:cNvSpPr>
              <a:spLocks noChangeArrowheads="1"/>
            </p:cNvSpPr>
            <p:nvPr/>
          </p:nvSpPr>
          <p:spPr bwMode="auto">
            <a:xfrm>
              <a:off x="4014" y="772"/>
              <a:ext cx="9" cy="16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22" name="Rectangle 239"/>
            <p:cNvSpPr>
              <a:spLocks noChangeArrowheads="1"/>
            </p:cNvSpPr>
            <p:nvPr/>
          </p:nvSpPr>
          <p:spPr bwMode="auto">
            <a:xfrm>
              <a:off x="4023" y="781"/>
              <a:ext cx="9" cy="16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23" name="Rectangle 240"/>
            <p:cNvSpPr>
              <a:spLocks noChangeArrowheads="1"/>
            </p:cNvSpPr>
            <p:nvPr/>
          </p:nvSpPr>
          <p:spPr bwMode="auto">
            <a:xfrm>
              <a:off x="4032" y="763"/>
              <a:ext cx="9" cy="16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24" name="Rectangle 241"/>
            <p:cNvSpPr>
              <a:spLocks noChangeArrowheads="1"/>
            </p:cNvSpPr>
            <p:nvPr/>
          </p:nvSpPr>
          <p:spPr bwMode="auto">
            <a:xfrm>
              <a:off x="4041" y="754"/>
              <a:ext cx="9" cy="159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25" name="Rectangle 242"/>
            <p:cNvSpPr>
              <a:spLocks noChangeArrowheads="1"/>
            </p:cNvSpPr>
            <p:nvPr/>
          </p:nvSpPr>
          <p:spPr bwMode="auto">
            <a:xfrm>
              <a:off x="4050" y="754"/>
              <a:ext cx="9" cy="158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26" name="Rectangle 243"/>
            <p:cNvSpPr>
              <a:spLocks noChangeArrowheads="1"/>
            </p:cNvSpPr>
            <p:nvPr/>
          </p:nvSpPr>
          <p:spPr bwMode="auto">
            <a:xfrm>
              <a:off x="4059" y="745"/>
              <a:ext cx="9" cy="159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27" name="Rectangle 244"/>
            <p:cNvSpPr>
              <a:spLocks noChangeArrowheads="1"/>
            </p:cNvSpPr>
            <p:nvPr/>
          </p:nvSpPr>
          <p:spPr bwMode="auto">
            <a:xfrm>
              <a:off x="4068" y="728"/>
              <a:ext cx="9" cy="160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28" name="Rectangle 245"/>
            <p:cNvSpPr>
              <a:spLocks noChangeArrowheads="1"/>
            </p:cNvSpPr>
            <p:nvPr/>
          </p:nvSpPr>
          <p:spPr bwMode="auto">
            <a:xfrm>
              <a:off x="4077" y="701"/>
              <a:ext cx="9" cy="163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29" name="Rectangle 246"/>
            <p:cNvSpPr>
              <a:spLocks noChangeArrowheads="1"/>
            </p:cNvSpPr>
            <p:nvPr/>
          </p:nvSpPr>
          <p:spPr bwMode="auto">
            <a:xfrm>
              <a:off x="4086" y="710"/>
              <a:ext cx="9" cy="16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30" name="Rectangle 247"/>
            <p:cNvSpPr>
              <a:spLocks noChangeArrowheads="1"/>
            </p:cNvSpPr>
            <p:nvPr/>
          </p:nvSpPr>
          <p:spPr bwMode="auto">
            <a:xfrm>
              <a:off x="4095" y="710"/>
              <a:ext cx="9" cy="161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31" name="Rectangle 248"/>
            <p:cNvSpPr>
              <a:spLocks noChangeArrowheads="1"/>
            </p:cNvSpPr>
            <p:nvPr/>
          </p:nvSpPr>
          <p:spPr bwMode="auto">
            <a:xfrm>
              <a:off x="4104" y="701"/>
              <a:ext cx="8" cy="15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32" name="Rectangle 249"/>
            <p:cNvSpPr>
              <a:spLocks noChangeArrowheads="1"/>
            </p:cNvSpPr>
            <p:nvPr/>
          </p:nvSpPr>
          <p:spPr bwMode="auto">
            <a:xfrm>
              <a:off x="4104" y="2272"/>
              <a:ext cx="8" cy="6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33" name="Rectangle 250"/>
            <p:cNvSpPr>
              <a:spLocks noChangeArrowheads="1"/>
            </p:cNvSpPr>
            <p:nvPr/>
          </p:nvSpPr>
          <p:spPr bwMode="auto">
            <a:xfrm>
              <a:off x="4112" y="701"/>
              <a:ext cx="9" cy="148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34" name="Rectangle 251"/>
            <p:cNvSpPr>
              <a:spLocks noChangeArrowheads="1"/>
            </p:cNvSpPr>
            <p:nvPr/>
          </p:nvSpPr>
          <p:spPr bwMode="auto">
            <a:xfrm>
              <a:off x="4112" y="2182"/>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35" name="Rectangle 252"/>
            <p:cNvSpPr>
              <a:spLocks noChangeArrowheads="1"/>
            </p:cNvSpPr>
            <p:nvPr/>
          </p:nvSpPr>
          <p:spPr bwMode="auto">
            <a:xfrm>
              <a:off x="4112" y="2200"/>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36" name="Rectangle 253"/>
            <p:cNvSpPr>
              <a:spLocks noChangeArrowheads="1"/>
            </p:cNvSpPr>
            <p:nvPr/>
          </p:nvSpPr>
          <p:spPr bwMode="auto">
            <a:xfrm>
              <a:off x="4112" y="2290"/>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37" name="Rectangle 254"/>
            <p:cNvSpPr>
              <a:spLocks noChangeArrowheads="1"/>
            </p:cNvSpPr>
            <p:nvPr/>
          </p:nvSpPr>
          <p:spPr bwMode="auto">
            <a:xfrm>
              <a:off x="4121" y="683"/>
              <a:ext cx="9" cy="149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38" name="Rectangle 255"/>
            <p:cNvSpPr>
              <a:spLocks noChangeArrowheads="1"/>
            </p:cNvSpPr>
            <p:nvPr/>
          </p:nvSpPr>
          <p:spPr bwMode="auto">
            <a:xfrm>
              <a:off x="4130" y="683"/>
              <a:ext cx="9" cy="149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39" name="Rectangle 256"/>
            <p:cNvSpPr>
              <a:spLocks noChangeArrowheads="1"/>
            </p:cNvSpPr>
            <p:nvPr/>
          </p:nvSpPr>
          <p:spPr bwMode="auto">
            <a:xfrm>
              <a:off x="4139" y="674"/>
              <a:ext cx="9" cy="149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40" name="Rectangle 257"/>
            <p:cNvSpPr>
              <a:spLocks noChangeArrowheads="1"/>
            </p:cNvSpPr>
            <p:nvPr/>
          </p:nvSpPr>
          <p:spPr bwMode="auto">
            <a:xfrm>
              <a:off x="4148" y="674"/>
              <a:ext cx="9" cy="148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41" name="Rectangle 258"/>
            <p:cNvSpPr>
              <a:spLocks noChangeArrowheads="1"/>
            </p:cNvSpPr>
            <p:nvPr/>
          </p:nvSpPr>
          <p:spPr bwMode="auto">
            <a:xfrm>
              <a:off x="4157" y="647"/>
              <a:ext cx="9" cy="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42" name="Freeform 259"/>
            <p:cNvSpPr>
              <a:spLocks/>
            </p:cNvSpPr>
            <p:nvPr/>
          </p:nvSpPr>
          <p:spPr bwMode="auto">
            <a:xfrm>
              <a:off x="4157" y="665"/>
              <a:ext cx="9" cy="1490"/>
            </a:xfrm>
            <a:custGeom>
              <a:avLst/>
              <a:gdLst>
                <a:gd name="T0" fmla="*/ 0 w 9"/>
                <a:gd name="T1" fmla="*/ 0 h 1490"/>
                <a:gd name="T2" fmla="*/ 0 w 9"/>
                <a:gd name="T3" fmla="*/ 1490 h 1490"/>
                <a:gd name="T4" fmla="*/ 9 w 9"/>
                <a:gd name="T5" fmla="*/ 1481 h 1490"/>
                <a:gd name="T6" fmla="*/ 9 w 9"/>
                <a:gd name="T7" fmla="*/ 0 h 1490"/>
                <a:gd name="T8" fmla="*/ 0 w 9"/>
                <a:gd name="T9" fmla="*/ 0 h 1490"/>
                <a:gd name="T10" fmla="*/ 0 60000 65536"/>
                <a:gd name="T11" fmla="*/ 0 60000 65536"/>
                <a:gd name="T12" fmla="*/ 0 60000 65536"/>
                <a:gd name="T13" fmla="*/ 0 60000 65536"/>
                <a:gd name="T14" fmla="*/ 0 60000 65536"/>
                <a:gd name="T15" fmla="*/ 0 w 9"/>
                <a:gd name="T16" fmla="*/ 0 h 1490"/>
                <a:gd name="T17" fmla="*/ 9 w 9"/>
                <a:gd name="T18" fmla="*/ 1490 h 1490"/>
              </a:gdLst>
              <a:ahLst/>
              <a:cxnLst>
                <a:cxn ang="T10">
                  <a:pos x="T0" y="T1"/>
                </a:cxn>
                <a:cxn ang="T11">
                  <a:pos x="T2" y="T3"/>
                </a:cxn>
                <a:cxn ang="T12">
                  <a:pos x="T4" y="T5"/>
                </a:cxn>
                <a:cxn ang="T13">
                  <a:pos x="T6" y="T7"/>
                </a:cxn>
                <a:cxn ang="T14">
                  <a:pos x="T8" y="T9"/>
                </a:cxn>
              </a:cxnLst>
              <a:rect l="T15" t="T16" r="T17" b="T18"/>
              <a:pathLst>
                <a:path w="9" h="1490">
                  <a:moveTo>
                    <a:pt x="0" y="0"/>
                  </a:moveTo>
                  <a:lnTo>
                    <a:pt x="0" y="1490"/>
                  </a:lnTo>
                  <a:lnTo>
                    <a:pt x="9" y="1481"/>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543" name="Rectangle 260"/>
            <p:cNvSpPr>
              <a:spLocks noChangeArrowheads="1"/>
            </p:cNvSpPr>
            <p:nvPr/>
          </p:nvSpPr>
          <p:spPr bwMode="auto">
            <a:xfrm>
              <a:off x="4166" y="647"/>
              <a:ext cx="9" cy="149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44" name="Rectangle 261"/>
            <p:cNvSpPr>
              <a:spLocks noChangeArrowheads="1"/>
            </p:cNvSpPr>
            <p:nvPr/>
          </p:nvSpPr>
          <p:spPr bwMode="auto">
            <a:xfrm>
              <a:off x="4175" y="647"/>
              <a:ext cx="9" cy="143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45" name="Rectangle 262"/>
            <p:cNvSpPr>
              <a:spLocks noChangeArrowheads="1"/>
            </p:cNvSpPr>
            <p:nvPr/>
          </p:nvSpPr>
          <p:spPr bwMode="auto">
            <a:xfrm>
              <a:off x="4184" y="638"/>
              <a:ext cx="9" cy="14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46" name="Rectangle 263"/>
            <p:cNvSpPr>
              <a:spLocks noChangeArrowheads="1"/>
            </p:cNvSpPr>
            <p:nvPr/>
          </p:nvSpPr>
          <p:spPr bwMode="auto">
            <a:xfrm>
              <a:off x="4193" y="638"/>
              <a:ext cx="9" cy="140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47" name="Rectangle 264"/>
            <p:cNvSpPr>
              <a:spLocks noChangeArrowheads="1"/>
            </p:cNvSpPr>
            <p:nvPr/>
          </p:nvSpPr>
          <p:spPr bwMode="auto">
            <a:xfrm>
              <a:off x="4202" y="620"/>
              <a:ext cx="9" cy="14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48" name="Rectangle 265"/>
            <p:cNvSpPr>
              <a:spLocks noChangeArrowheads="1"/>
            </p:cNvSpPr>
            <p:nvPr/>
          </p:nvSpPr>
          <p:spPr bwMode="auto">
            <a:xfrm>
              <a:off x="4211" y="620"/>
              <a:ext cx="9" cy="14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49" name="Rectangle 266"/>
            <p:cNvSpPr>
              <a:spLocks noChangeArrowheads="1"/>
            </p:cNvSpPr>
            <p:nvPr/>
          </p:nvSpPr>
          <p:spPr bwMode="auto">
            <a:xfrm>
              <a:off x="4220" y="620"/>
              <a:ext cx="9" cy="140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50" name="Rectangle 267"/>
            <p:cNvSpPr>
              <a:spLocks noChangeArrowheads="1"/>
            </p:cNvSpPr>
            <p:nvPr/>
          </p:nvSpPr>
          <p:spPr bwMode="auto">
            <a:xfrm>
              <a:off x="4229" y="620"/>
              <a:ext cx="9" cy="140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51" name="Rectangle 268"/>
            <p:cNvSpPr>
              <a:spLocks noChangeArrowheads="1"/>
            </p:cNvSpPr>
            <p:nvPr/>
          </p:nvSpPr>
          <p:spPr bwMode="auto">
            <a:xfrm>
              <a:off x="4238" y="620"/>
              <a:ext cx="9" cy="140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52" name="Rectangle 269"/>
            <p:cNvSpPr>
              <a:spLocks noChangeArrowheads="1"/>
            </p:cNvSpPr>
            <p:nvPr/>
          </p:nvSpPr>
          <p:spPr bwMode="auto">
            <a:xfrm>
              <a:off x="4247" y="620"/>
              <a:ext cx="9" cy="140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53" name="Rectangle 270"/>
            <p:cNvSpPr>
              <a:spLocks noChangeArrowheads="1"/>
            </p:cNvSpPr>
            <p:nvPr/>
          </p:nvSpPr>
          <p:spPr bwMode="auto">
            <a:xfrm>
              <a:off x="4256" y="620"/>
              <a:ext cx="9" cy="139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54" name="Rectangle 271"/>
            <p:cNvSpPr>
              <a:spLocks noChangeArrowheads="1"/>
            </p:cNvSpPr>
            <p:nvPr/>
          </p:nvSpPr>
          <p:spPr bwMode="auto">
            <a:xfrm>
              <a:off x="4265" y="207"/>
              <a:ext cx="9" cy="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55" name="Rectangle 272"/>
            <p:cNvSpPr>
              <a:spLocks noChangeArrowheads="1"/>
            </p:cNvSpPr>
            <p:nvPr/>
          </p:nvSpPr>
          <p:spPr bwMode="auto">
            <a:xfrm>
              <a:off x="4265" y="620"/>
              <a:ext cx="9" cy="138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56" name="Rectangle 273"/>
            <p:cNvSpPr>
              <a:spLocks noChangeArrowheads="1"/>
            </p:cNvSpPr>
            <p:nvPr/>
          </p:nvSpPr>
          <p:spPr bwMode="auto">
            <a:xfrm>
              <a:off x="4265" y="189"/>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57" name="Rectangle 274"/>
            <p:cNvSpPr>
              <a:spLocks noChangeArrowheads="1"/>
            </p:cNvSpPr>
            <p:nvPr/>
          </p:nvSpPr>
          <p:spPr bwMode="auto">
            <a:xfrm>
              <a:off x="4274" y="620"/>
              <a:ext cx="9" cy="137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58" name="Rectangle 275"/>
            <p:cNvSpPr>
              <a:spLocks noChangeArrowheads="1"/>
            </p:cNvSpPr>
            <p:nvPr/>
          </p:nvSpPr>
          <p:spPr bwMode="auto">
            <a:xfrm>
              <a:off x="4274" y="1993"/>
              <a:ext cx="9" cy="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59" name="Freeform 276"/>
            <p:cNvSpPr>
              <a:spLocks/>
            </p:cNvSpPr>
            <p:nvPr/>
          </p:nvSpPr>
          <p:spPr bwMode="auto">
            <a:xfrm>
              <a:off x="4274" y="189"/>
              <a:ext cx="9" cy="36"/>
            </a:xfrm>
            <a:custGeom>
              <a:avLst/>
              <a:gdLst>
                <a:gd name="T0" fmla="*/ 0 w 9"/>
                <a:gd name="T1" fmla="*/ 0 h 36"/>
                <a:gd name="T2" fmla="*/ 0 w 9"/>
                <a:gd name="T3" fmla="*/ 36 h 36"/>
                <a:gd name="T4" fmla="*/ 9 w 9"/>
                <a:gd name="T5" fmla="*/ 27 h 36"/>
                <a:gd name="T6" fmla="*/ 9 w 9"/>
                <a:gd name="T7" fmla="*/ 0 h 36"/>
                <a:gd name="T8" fmla="*/ 0 w 9"/>
                <a:gd name="T9" fmla="*/ 0 h 36"/>
                <a:gd name="T10" fmla="*/ 0 60000 65536"/>
                <a:gd name="T11" fmla="*/ 0 60000 65536"/>
                <a:gd name="T12" fmla="*/ 0 60000 65536"/>
                <a:gd name="T13" fmla="*/ 0 60000 65536"/>
                <a:gd name="T14" fmla="*/ 0 60000 65536"/>
                <a:gd name="T15" fmla="*/ 0 w 9"/>
                <a:gd name="T16" fmla="*/ 0 h 36"/>
                <a:gd name="T17" fmla="*/ 9 w 9"/>
                <a:gd name="T18" fmla="*/ 36 h 36"/>
              </a:gdLst>
              <a:ahLst/>
              <a:cxnLst>
                <a:cxn ang="T10">
                  <a:pos x="T0" y="T1"/>
                </a:cxn>
                <a:cxn ang="T11">
                  <a:pos x="T2" y="T3"/>
                </a:cxn>
                <a:cxn ang="T12">
                  <a:pos x="T4" y="T5"/>
                </a:cxn>
                <a:cxn ang="T13">
                  <a:pos x="T6" y="T7"/>
                </a:cxn>
                <a:cxn ang="T14">
                  <a:pos x="T8" y="T9"/>
                </a:cxn>
              </a:cxnLst>
              <a:rect l="T15" t="T16" r="T17" b="T18"/>
              <a:pathLst>
                <a:path w="9" h="36">
                  <a:moveTo>
                    <a:pt x="0" y="0"/>
                  </a:moveTo>
                  <a:lnTo>
                    <a:pt x="0" y="36"/>
                  </a:lnTo>
                  <a:lnTo>
                    <a:pt x="9" y="27"/>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560" name="Rectangle 277"/>
            <p:cNvSpPr>
              <a:spLocks noChangeArrowheads="1"/>
            </p:cNvSpPr>
            <p:nvPr/>
          </p:nvSpPr>
          <p:spPr bwMode="auto">
            <a:xfrm>
              <a:off x="4283" y="189"/>
              <a:ext cx="9" cy="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61" name="Rectangle 278"/>
            <p:cNvSpPr>
              <a:spLocks noChangeArrowheads="1"/>
            </p:cNvSpPr>
            <p:nvPr/>
          </p:nvSpPr>
          <p:spPr bwMode="auto">
            <a:xfrm>
              <a:off x="4283" y="279"/>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62" name="Rectangle 279"/>
            <p:cNvSpPr>
              <a:spLocks noChangeArrowheads="1"/>
            </p:cNvSpPr>
            <p:nvPr/>
          </p:nvSpPr>
          <p:spPr bwMode="auto">
            <a:xfrm>
              <a:off x="4283" y="620"/>
              <a:ext cx="9" cy="135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63" name="Rectangle 280"/>
            <p:cNvSpPr>
              <a:spLocks noChangeArrowheads="1"/>
            </p:cNvSpPr>
            <p:nvPr/>
          </p:nvSpPr>
          <p:spPr bwMode="auto">
            <a:xfrm>
              <a:off x="4292" y="189"/>
              <a:ext cx="9" cy="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64" name="Rectangle 281"/>
            <p:cNvSpPr>
              <a:spLocks noChangeArrowheads="1"/>
            </p:cNvSpPr>
            <p:nvPr/>
          </p:nvSpPr>
          <p:spPr bwMode="auto">
            <a:xfrm>
              <a:off x="4292" y="261"/>
              <a:ext cx="9" cy="3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65" name="Rectangle 282"/>
            <p:cNvSpPr>
              <a:spLocks noChangeArrowheads="1"/>
            </p:cNvSpPr>
            <p:nvPr/>
          </p:nvSpPr>
          <p:spPr bwMode="auto">
            <a:xfrm>
              <a:off x="4292" y="611"/>
              <a:ext cx="9" cy="135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66" name="Rectangle 283"/>
            <p:cNvSpPr>
              <a:spLocks noChangeArrowheads="1"/>
            </p:cNvSpPr>
            <p:nvPr/>
          </p:nvSpPr>
          <p:spPr bwMode="auto">
            <a:xfrm>
              <a:off x="4301" y="189"/>
              <a:ext cx="9" cy="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67" name="Rectangle 284"/>
            <p:cNvSpPr>
              <a:spLocks noChangeArrowheads="1"/>
            </p:cNvSpPr>
            <p:nvPr/>
          </p:nvSpPr>
          <p:spPr bwMode="auto">
            <a:xfrm>
              <a:off x="4301" y="252"/>
              <a:ext cx="9" cy="4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68" name="Rectangle 285"/>
            <p:cNvSpPr>
              <a:spLocks noChangeArrowheads="1"/>
            </p:cNvSpPr>
            <p:nvPr/>
          </p:nvSpPr>
          <p:spPr bwMode="auto">
            <a:xfrm>
              <a:off x="4301" y="611"/>
              <a:ext cx="9" cy="135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69" name="Rectangle 286"/>
            <p:cNvSpPr>
              <a:spLocks noChangeArrowheads="1"/>
            </p:cNvSpPr>
            <p:nvPr/>
          </p:nvSpPr>
          <p:spPr bwMode="auto">
            <a:xfrm>
              <a:off x="4310" y="189"/>
              <a:ext cx="9" cy="4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70" name="Rectangle 287"/>
            <p:cNvSpPr>
              <a:spLocks noChangeArrowheads="1"/>
            </p:cNvSpPr>
            <p:nvPr/>
          </p:nvSpPr>
          <p:spPr bwMode="auto">
            <a:xfrm>
              <a:off x="4310" y="243"/>
              <a:ext cx="9" cy="6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71" name="Rectangle 288"/>
            <p:cNvSpPr>
              <a:spLocks noChangeArrowheads="1"/>
            </p:cNvSpPr>
            <p:nvPr/>
          </p:nvSpPr>
          <p:spPr bwMode="auto">
            <a:xfrm>
              <a:off x="4310" y="476"/>
              <a:ext cx="9" cy="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72" name="Rectangle 289"/>
            <p:cNvSpPr>
              <a:spLocks noChangeArrowheads="1"/>
            </p:cNvSpPr>
            <p:nvPr/>
          </p:nvSpPr>
          <p:spPr bwMode="auto">
            <a:xfrm>
              <a:off x="4310" y="512"/>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73" name="Rectangle 290"/>
            <p:cNvSpPr>
              <a:spLocks noChangeArrowheads="1"/>
            </p:cNvSpPr>
            <p:nvPr/>
          </p:nvSpPr>
          <p:spPr bwMode="auto">
            <a:xfrm>
              <a:off x="4310" y="512"/>
              <a:ext cx="9" cy="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74" name="Rectangle 291"/>
            <p:cNvSpPr>
              <a:spLocks noChangeArrowheads="1"/>
            </p:cNvSpPr>
            <p:nvPr/>
          </p:nvSpPr>
          <p:spPr bwMode="auto">
            <a:xfrm>
              <a:off x="4310" y="584"/>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75" name="Rectangle 292"/>
            <p:cNvSpPr>
              <a:spLocks noChangeArrowheads="1"/>
            </p:cNvSpPr>
            <p:nvPr/>
          </p:nvSpPr>
          <p:spPr bwMode="auto">
            <a:xfrm>
              <a:off x="4310" y="611"/>
              <a:ext cx="9" cy="135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76" name="Rectangle 293"/>
            <p:cNvSpPr>
              <a:spLocks noChangeArrowheads="1"/>
            </p:cNvSpPr>
            <p:nvPr/>
          </p:nvSpPr>
          <p:spPr bwMode="auto">
            <a:xfrm>
              <a:off x="4319" y="189"/>
              <a:ext cx="9" cy="12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77" name="Rectangle 294"/>
            <p:cNvSpPr>
              <a:spLocks noChangeArrowheads="1"/>
            </p:cNvSpPr>
            <p:nvPr/>
          </p:nvSpPr>
          <p:spPr bwMode="auto">
            <a:xfrm>
              <a:off x="4319" y="476"/>
              <a:ext cx="9" cy="7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78" name="Rectangle 295"/>
            <p:cNvSpPr>
              <a:spLocks noChangeArrowheads="1"/>
            </p:cNvSpPr>
            <p:nvPr/>
          </p:nvSpPr>
          <p:spPr bwMode="auto">
            <a:xfrm>
              <a:off x="4319" y="575"/>
              <a:ext cx="9" cy="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79" name="Rectangle 296"/>
            <p:cNvSpPr>
              <a:spLocks noChangeArrowheads="1"/>
            </p:cNvSpPr>
            <p:nvPr/>
          </p:nvSpPr>
          <p:spPr bwMode="auto">
            <a:xfrm>
              <a:off x="4319" y="611"/>
              <a:ext cx="9" cy="134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80" name="Rectangle 297"/>
            <p:cNvSpPr>
              <a:spLocks noChangeArrowheads="1"/>
            </p:cNvSpPr>
            <p:nvPr/>
          </p:nvSpPr>
          <p:spPr bwMode="auto">
            <a:xfrm>
              <a:off x="4328" y="467"/>
              <a:ext cx="9" cy="7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81" name="Rectangle 298"/>
            <p:cNvSpPr>
              <a:spLocks noChangeArrowheads="1"/>
            </p:cNvSpPr>
            <p:nvPr/>
          </p:nvSpPr>
          <p:spPr bwMode="auto">
            <a:xfrm>
              <a:off x="4328" y="575"/>
              <a:ext cx="9" cy="139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82" name="Rectangle 299"/>
            <p:cNvSpPr>
              <a:spLocks noChangeArrowheads="1"/>
            </p:cNvSpPr>
            <p:nvPr/>
          </p:nvSpPr>
          <p:spPr bwMode="auto">
            <a:xfrm>
              <a:off x="4328" y="189"/>
              <a:ext cx="9" cy="1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83" name="Rectangle 300"/>
            <p:cNvSpPr>
              <a:spLocks noChangeArrowheads="1"/>
            </p:cNvSpPr>
            <p:nvPr/>
          </p:nvSpPr>
          <p:spPr bwMode="auto">
            <a:xfrm>
              <a:off x="4337" y="189"/>
              <a:ext cx="9" cy="1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84" name="Rectangle 301"/>
            <p:cNvSpPr>
              <a:spLocks noChangeArrowheads="1"/>
            </p:cNvSpPr>
            <p:nvPr/>
          </p:nvSpPr>
          <p:spPr bwMode="auto">
            <a:xfrm>
              <a:off x="4337" y="467"/>
              <a:ext cx="9" cy="148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85" name="Rectangle 302"/>
            <p:cNvSpPr>
              <a:spLocks noChangeArrowheads="1"/>
            </p:cNvSpPr>
            <p:nvPr/>
          </p:nvSpPr>
          <p:spPr bwMode="auto">
            <a:xfrm>
              <a:off x="4346" y="189"/>
              <a:ext cx="9" cy="13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86" name="Rectangle 303"/>
            <p:cNvSpPr>
              <a:spLocks noChangeArrowheads="1"/>
            </p:cNvSpPr>
            <p:nvPr/>
          </p:nvSpPr>
          <p:spPr bwMode="auto">
            <a:xfrm>
              <a:off x="4346" y="386"/>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87" name="Rectangle 304"/>
            <p:cNvSpPr>
              <a:spLocks noChangeArrowheads="1"/>
            </p:cNvSpPr>
            <p:nvPr/>
          </p:nvSpPr>
          <p:spPr bwMode="auto">
            <a:xfrm>
              <a:off x="4346" y="467"/>
              <a:ext cx="9" cy="146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88" name="Rectangle 305"/>
            <p:cNvSpPr>
              <a:spLocks noChangeArrowheads="1"/>
            </p:cNvSpPr>
            <p:nvPr/>
          </p:nvSpPr>
          <p:spPr bwMode="auto">
            <a:xfrm>
              <a:off x="4355" y="189"/>
              <a:ext cx="9" cy="1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89" name="Rectangle 306"/>
            <p:cNvSpPr>
              <a:spLocks noChangeArrowheads="1"/>
            </p:cNvSpPr>
            <p:nvPr/>
          </p:nvSpPr>
          <p:spPr bwMode="auto">
            <a:xfrm>
              <a:off x="4355" y="386"/>
              <a:ext cx="9" cy="1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90" name="Rectangle 307"/>
            <p:cNvSpPr>
              <a:spLocks noChangeArrowheads="1"/>
            </p:cNvSpPr>
            <p:nvPr/>
          </p:nvSpPr>
          <p:spPr bwMode="auto">
            <a:xfrm>
              <a:off x="4355" y="449"/>
              <a:ext cx="9" cy="147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91" name="Rectangle 308"/>
            <p:cNvSpPr>
              <a:spLocks noChangeArrowheads="1"/>
            </p:cNvSpPr>
            <p:nvPr/>
          </p:nvSpPr>
          <p:spPr bwMode="auto">
            <a:xfrm>
              <a:off x="4364" y="189"/>
              <a:ext cx="9" cy="14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92" name="Rectangle 309"/>
            <p:cNvSpPr>
              <a:spLocks noChangeArrowheads="1"/>
            </p:cNvSpPr>
            <p:nvPr/>
          </p:nvSpPr>
          <p:spPr bwMode="auto">
            <a:xfrm>
              <a:off x="4364" y="350"/>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93" name="Rectangle 310"/>
            <p:cNvSpPr>
              <a:spLocks noChangeArrowheads="1"/>
            </p:cNvSpPr>
            <p:nvPr/>
          </p:nvSpPr>
          <p:spPr bwMode="auto">
            <a:xfrm>
              <a:off x="4364" y="377"/>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94" name="Rectangle 311"/>
            <p:cNvSpPr>
              <a:spLocks noChangeArrowheads="1"/>
            </p:cNvSpPr>
            <p:nvPr/>
          </p:nvSpPr>
          <p:spPr bwMode="auto">
            <a:xfrm>
              <a:off x="4364" y="386"/>
              <a:ext cx="9" cy="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95" name="Rectangle 312"/>
            <p:cNvSpPr>
              <a:spLocks noChangeArrowheads="1"/>
            </p:cNvSpPr>
            <p:nvPr/>
          </p:nvSpPr>
          <p:spPr bwMode="auto">
            <a:xfrm>
              <a:off x="4364" y="458"/>
              <a:ext cx="9" cy="145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96" name="Freeform 313"/>
            <p:cNvSpPr>
              <a:spLocks/>
            </p:cNvSpPr>
            <p:nvPr/>
          </p:nvSpPr>
          <p:spPr bwMode="auto">
            <a:xfrm>
              <a:off x="4373" y="189"/>
              <a:ext cx="9" cy="242"/>
            </a:xfrm>
            <a:custGeom>
              <a:avLst/>
              <a:gdLst>
                <a:gd name="T0" fmla="*/ 0 w 9"/>
                <a:gd name="T1" fmla="*/ 0 h 242"/>
                <a:gd name="T2" fmla="*/ 0 w 9"/>
                <a:gd name="T3" fmla="*/ 233 h 242"/>
                <a:gd name="T4" fmla="*/ 9 w 9"/>
                <a:gd name="T5" fmla="*/ 242 h 242"/>
                <a:gd name="T6" fmla="*/ 9 w 9"/>
                <a:gd name="T7" fmla="*/ 0 h 242"/>
                <a:gd name="T8" fmla="*/ 0 w 9"/>
                <a:gd name="T9" fmla="*/ 0 h 242"/>
                <a:gd name="T10" fmla="*/ 0 60000 65536"/>
                <a:gd name="T11" fmla="*/ 0 60000 65536"/>
                <a:gd name="T12" fmla="*/ 0 60000 65536"/>
                <a:gd name="T13" fmla="*/ 0 60000 65536"/>
                <a:gd name="T14" fmla="*/ 0 60000 65536"/>
                <a:gd name="T15" fmla="*/ 0 w 9"/>
                <a:gd name="T16" fmla="*/ 0 h 242"/>
                <a:gd name="T17" fmla="*/ 9 w 9"/>
                <a:gd name="T18" fmla="*/ 242 h 242"/>
              </a:gdLst>
              <a:ahLst/>
              <a:cxnLst>
                <a:cxn ang="T10">
                  <a:pos x="T0" y="T1"/>
                </a:cxn>
                <a:cxn ang="T11">
                  <a:pos x="T2" y="T3"/>
                </a:cxn>
                <a:cxn ang="T12">
                  <a:pos x="T4" y="T5"/>
                </a:cxn>
                <a:cxn ang="T13">
                  <a:pos x="T6" y="T7"/>
                </a:cxn>
                <a:cxn ang="T14">
                  <a:pos x="T8" y="T9"/>
                </a:cxn>
              </a:cxnLst>
              <a:rect l="T15" t="T16" r="T17" b="T18"/>
              <a:pathLst>
                <a:path w="9" h="242">
                  <a:moveTo>
                    <a:pt x="0" y="0"/>
                  </a:moveTo>
                  <a:lnTo>
                    <a:pt x="0" y="233"/>
                  </a:lnTo>
                  <a:lnTo>
                    <a:pt x="9" y="242"/>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597" name="Rectangle 314"/>
            <p:cNvSpPr>
              <a:spLocks noChangeArrowheads="1"/>
            </p:cNvSpPr>
            <p:nvPr/>
          </p:nvSpPr>
          <p:spPr bwMode="auto">
            <a:xfrm>
              <a:off x="4373" y="431"/>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98" name="Rectangle 315"/>
            <p:cNvSpPr>
              <a:spLocks noChangeArrowheads="1"/>
            </p:cNvSpPr>
            <p:nvPr/>
          </p:nvSpPr>
          <p:spPr bwMode="auto">
            <a:xfrm>
              <a:off x="4373" y="458"/>
              <a:ext cx="9" cy="144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599" name="Rectangle 316"/>
            <p:cNvSpPr>
              <a:spLocks noChangeArrowheads="1"/>
            </p:cNvSpPr>
            <p:nvPr/>
          </p:nvSpPr>
          <p:spPr bwMode="auto">
            <a:xfrm>
              <a:off x="4382" y="189"/>
              <a:ext cx="9" cy="25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00" name="Rectangle 317"/>
            <p:cNvSpPr>
              <a:spLocks noChangeArrowheads="1"/>
            </p:cNvSpPr>
            <p:nvPr/>
          </p:nvSpPr>
          <p:spPr bwMode="auto">
            <a:xfrm>
              <a:off x="4382" y="458"/>
              <a:ext cx="9" cy="142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01" name="Rectangle 318"/>
            <p:cNvSpPr>
              <a:spLocks noChangeArrowheads="1"/>
            </p:cNvSpPr>
            <p:nvPr/>
          </p:nvSpPr>
          <p:spPr bwMode="auto">
            <a:xfrm>
              <a:off x="4391" y="1571"/>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02" name="Rectangle 319"/>
            <p:cNvSpPr>
              <a:spLocks noChangeArrowheads="1"/>
            </p:cNvSpPr>
            <p:nvPr/>
          </p:nvSpPr>
          <p:spPr bwMode="auto">
            <a:xfrm>
              <a:off x="4391" y="1580"/>
              <a:ext cx="9" cy="27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03" name="Rectangle 320"/>
            <p:cNvSpPr>
              <a:spLocks noChangeArrowheads="1"/>
            </p:cNvSpPr>
            <p:nvPr/>
          </p:nvSpPr>
          <p:spPr bwMode="auto">
            <a:xfrm>
              <a:off x="4391" y="189"/>
              <a:ext cx="9" cy="137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04" name="Rectangle 321"/>
            <p:cNvSpPr>
              <a:spLocks noChangeArrowheads="1"/>
            </p:cNvSpPr>
            <p:nvPr/>
          </p:nvSpPr>
          <p:spPr bwMode="auto">
            <a:xfrm>
              <a:off x="4400" y="189"/>
              <a:ext cx="9" cy="132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05" name="Rectangle 322"/>
            <p:cNvSpPr>
              <a:spLocks noChangeArrowheads="1"/>
            </p:cNvSpPr>
            <p:nvPr/>
          </p:nvSpPr>
          <p:spPr bwMode="auto">
            <a:xfrm>
              <a:off x="4400" y="1598"/>
              <a:ext cx="9" cy="25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06" name="Rectangle 323"/>
            <p:cNvSpPr>
              <a:spLocks noChangeArrowheads="1"/>
            </p:cNvSpPr>
            <p:nvPr/>
          </p:nvSpPr>
          <p:spPr bwMode="auto">
            <a:xfrm>
              <a:off x="4409" y="1625"/>
              <a:ext cx="9" cy="21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07" name="Freeform 324"/>
            <p:cNvSpPr>
              <a:spLocks/>
            </p:cNvSpPr>
            <p:nvPr/>
          </p:nvSpPr>
          <p:spPr bwMode="auto">
            <a:xfrm>
              <a:off x="4409" y="189"/>
              <a:ext cx="9" cy="1329"/>
            </a:xfrm>
            <a:custGeom>
              <a:avLst/>
              <a:gdLst>
                <a:gd name="T0" fmla="*/ 0 w 9"/>
                <a:gd name="T1" fmla="*/ 0 h 1329"/>
                <a:gd name="T2" fmla="*/ 0 w 9"/>
                <a:gd name="T3" fmla="*/ 1320 h 1329"/>
                <a:gd name="T4" fmla="*/ 9 w 9"/>
                <a:gd name="T5" fmla="*/ 1329 h 1329"/>
                <a:gd name="T6" fmla="*/ 9 w 9"/>
                <a:gd name="T7" fmla="*/ 0 h 1329"/>
                <a:gd name="T8" fmla="*/ 0 w 9"/>
                <a:gd name="T9" fmla="*/ 0 h 1329"/>
                <a:gd name="T10" fmla="*/ 0 60000 65536"/>
                <a:gd name="T11" fmla="*/ 0 60000 65536"/>
                <a:gd name="T12" fmla="*/ 0 60000 65536"/>
                <a:gd name="T13" fmla="*/ 0 60000 65536"/>
                <a:gd name="T14" fmla="*/ 0 60000 65536"/>
                <a:gd name="T15" fmla="*/ 0 w 9"/>
                <a:gd name="T16" fmla="*/ 0 h 1329"/>
                <a:gd name="T17" fmla="*/ 9 w 9"/>
                <a:gd name="T18" fmla="*/ 1329 h 1329"/>
              </a:gdLst>
              <a:ahLst/>
              <a:cxnLst>
                <a:cxn ang="T10">
                  <a:pos x="T0" y="T1"/>
                </a:cxn>
                <a:cxn ang="T11">
                  <a:pos x="T2" y="T3"/>
                </a:cxn>
                <a:cxn ang="T12">
                  <a:pos x="T4" y="T5"/>
                </a:cxn>
                <a:cxn ang="T13">
                  <a:pos x="T6" y="T7"/>
                </a:cxn>
                <a:cxn ang="T14">
                  <a:pos x="T8" y="T9"/>
                </a:cxn>
              </a:cxnLst>
              <a:rect l="T15" t="T16" r="T17" b="T18"/>
              <a:pathLst>
                <a:path w="9" h="1329">
                  <a:moveTo>
                    <a:pt x="0" y="0"/>
                  </a:moveTo>
                  <a:lnTo>
                    <a:pt x="0" y="1320"/>
                  </a:lnTo>
                  <a:lnTo>
                    <a:pt x="9" y="1329"/>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08" name="Rectangle 325"/>
            <p:cNvSpPr>
              <a:spLocks noChangeArrowheads="1"/>
            </p:cNvSpPr>
            <p:nvPr/>
          </p:nvSpPr>
          <p:spPr bwMode="auto">
            <a:xfrm>
              <a:off x="4418" y="1625"/>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09" name="Rectangle 326"/>
            <p:cNvSpPr>
              <a:spLocks noChangeArrowheads="1"/>
            </p:cNvSpPr>
            <p:nvPr/>
          </p:nvSpPr>
          <p:spPr bwMode="auto">
            <a:xfrm>
              <a:off x="4418" y="1625"/>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10" name="Freeform 327"/>
            <p:cNvSpPr>
              <a:spLocks/>
            </p:cNvSpPr>
            <p:nvPr/>
          </p:nvSpPr>
          <p:spPr bwMode="auto">
            <a:xfrm>
              <a:off x="4418" y="1625"/>
              <a:ext cx="9" cy="9"/>
            </a:xfrm>
            <a:custGeom>
              <a:avLst/>
              <a:gdLst>
                <a:gd name="T0" fmla="*/ 0 w 9"/>
                <a:gd name="T1" fmla="*/ 0 h 9"/>
                <a:gd name="T2" fmla="*/ 0 w 9"/>
                <a:gd name="T3" fmla="*/ 9 h 9"/>
                <a:gd name="T4" fmla="*/ 9 w 9"/>
                <a:gd name="T5" fmla="*/ 9 h 9"/>
                <a:gd name="T6" fmla="*/ 9 w 9"/>
                <a:gd name="T7" fmla="*/ 9 h 9"/>
                <a:gd name="T8" fmla="*/ 0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0"/>
                  </a:moveTo>
                  <a:lnTo>
                    <a:pt x="0" y="9"/>
                  </a:lnTo>
                  <a:lnTo>
                    <a:pt x="9" y="9"/>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11" name="Rectangle 328"/>
            <p:cNvSpPr>
              <a:spLocks noChangeArrowheads="1"/>
            </p:cNvSpPr>
            <p:nvPr/>
          </p:nvSpPr>
          <p:spPr bwMode="auto">
            <a:xfrm>
              <a:off x="4418" y="1634"/>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12" name="Rectangle 329"/>
            <p:cNvSpPr>
              <a:spLocks noChangeArrowheads="1"/>
            </p:cNvSpPr>
            <p:nvPr/>
          </p:nvSpPr>
          <p:spPr bwMode="auto">
            <a:xfrm>
              <a:off x="4418" y="1643"/>
              <a:ext cx="9" cy="18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13" name="Rectangle 330"/>
            <p:cNvSpPr>
              <a:spLocks noChangeArrowheads="1"/>
            </p:cNvSpPr>
            <p:nvPr/>
          </p:nvSpPr>
          <p:spPr bwMode="auto">
            <a:xfrm>
              <a:off x="4418" y="189"/>
              <a:ext cx="9" cy="132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14" name="Rectangle 331"/>
            <p:cNvSpPr>
              <a:spLocks noChangeArrowheads="1"/>
            </p:cNvSpPr>
            <p:nvPr/>
          </p:nvSpPr>
          <p:spPr bwMode="auto">
            <a:xfrm>
              <a:off x="4427" y="189"/>
              <a:ext cx="9" cy="132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15" name="Rectangle 332"/>
            <p:cNvSpPr>
              <a:spLocks noChangeArrowheads="1"/>
            </p:cNvSpPr>
            <p:nvPr/>
          </p:nvSpPr>
          <p:spPr bwMode="auto">
            <a:xfrm>
              <a:off x="4427" y="1652"/>
              <a:ext cx="9" cy="16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16" name="Rectangle 333"/>
            <p:cNvSpPr>
              <a:spLocks noChangeArrowheads="1"/>
            </p:cNvSpPr>
            <p:nvPr/>
          </p:nvSpPr>
          <p:spPr bwMode="auto">
            <a:xfrm>
              <a:off x="4436" y="189"/>
              <a:ext cx="9" cy="132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17" name="Rectangle 334"/>
            <p:cNvSpPr>
              <a:spLocks noChangeArrowheads="1"/>
            </p:cNvSpPr>
            <p:nvPr/>
          </p:nvSpPr>
          <p:spPr bwMode="auto">
            <a:xfrm>
              <a:off x="4436" y="1652"/>
              <a:ext cx="9" cy="15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18" name="Rectangle 335"/>
            <p:cNvSpPr>
              <a:spLocks noChangeArrowheads="1"/>
            </p:cNvSpPr>
            <p:nvPr/>
          </p:nvSpPr>
          <p:spPr bwMode="auto">
            <a:xfrm>
              <a:off x="4445" y="189"/>
              <a:ext cx="9" cy="131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19" name="Rectangle 336"/>
            <p:cNvSpPr>
              <a:spLocks noChangeArrowheads="1"/>
            </p:cNvSpPr>
            <p:nvPr/>
          </p:nvSpPr>
          <p:spPr bwMode="auto">
            <a:xfrm>
              <a:off x="4445" y="1661"/>
              <a:ext cx="9" cy="12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20" name="Rectangle 337"/>
            <p:cNvSpPr>
              <a:spLocks noChangeArrowheads="1"/>
            </p:cNvSpPr>
            <p:nvPr/>
          </p:nvSpPr>
          <p:spPr bwMode="auto">
            <a:xfrm>
              <a:off x="4445" y="1787"/>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21" name="Rectangle 338"/>
            <p:cNvSpPr>
              <a:spLocks noChangeArrowheads="1"/>
            </p:cNvSpPr>
            <p:nvPr/>
          </p:nvSpPr>
          <p:spPr bwMode="auto">
            <a:xfrm>
              <a:off x="4454" y="189"/>
              <a:ext cx="9" cy="131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22" name="Rectangle 339"/>
            <p:cNvSpPr>
              <a:spLocks noChangeArrowheads="1"/>
            </p:cNvSpPr>
            <p:nvPr/>
          </p:nvSpPr>
          <p:spPr bwMode="auto">
            <a:xfrm>
              <a:off x="4454" y="1670"/>
              <a:ext cx="9" cy="10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23" name="Freeform 340"/>
            <p:cNvSpPr>
              <a:spLocks/>
            </p:cNvSpPr>
            <p:nvPr/>
          </p:nvSpPr>
          <p:spPr bwMode="auto">
            <a:xfrm>
              <a:off x="4463" y="180"/>
              <a:ext cx="9" cy="1311"/>
            </a:xfrm>
            <a:custGeom>
              <a:avLst/>
              <a:gdLst>
                <a:gd name="T0" fmla="*/ 0 w 9"/>
                <a:gd name="T1" fmla="*/ 9 h 1311"/>
                <a:gd name="T2" fmla="*/ 0 w 9"/>
                <a:gd name="T3" fmla="*/ 1311 h 1311"/>
                <a:gd name="T4" fmla="*/ 9 w 9"/>
                <a:gd name="T5" fmla="*/ 1311 h 1311"/>
                <a:gd name="T6" fmla="*/ 9 w 9"/>
                <a:gd name="T7" fmla="*/ 0 h 1311"/>
                <a:gd name="T8" fmla="*/ 0 w 9"/>
                <a:gd name="T9" fmla="*/ 9 h 1311"/>
                <a:gd name="T10" fmla="*/ 0 60000 65536"/>
                <a:gd name="T11" fmla="*/ 0 60000 65536"/>
                <a:gd name="T12" fmla="*/ 0 60000 65536"/>
                <a:gd name="T13" fmla="*/ 0 60000 65536"/>
                <a:gd name="T14" fmla="*/ 0 60000 65536"/>
                <a:gd name="T15" fmla="*/ 0 w 9"/>
                <a:gd name="T16" fmla="*/ 0 h 1311"/>
                <a:gd name="T17" fmla="*/ 9 w 9"/>
                <a:gd name="T18" fmla="*/ 1311 h 1311"/>
              </a:gdLst>
              <a:ahLst/>
              <a:cxnLst>
                <a:cxn ang="T10">
                  <a:pos x="T0" y="T1"/>
                </a:cxn>
                <a:cxn ang="T11">
                  <a:pos x="T2" y="T3"/>
                </a:cxn>
                <a:cxn ang="T12">
                  <a:pos x="T4" y="T5"/>
                </a:cxn>
                <a:cxn ang="T13">
                  <a:pos x="T6" y="T7"/>
                </a:cxn>
                <a:cxn ang="T14">
                  <a:pos x="T8" y="T9"/>
                </a:cxn>
              </a:cxnLst>
              <a:rect l="T15" t="T16" r="T17" b="T18"/>
              <a:pathLst>
                <a:path w="9" h="1311">
                  <a:moveTo>
                    <a:pt x="0" y="9"/>
                  </a:moveTo>
                  <a:lnTo>
                    <a:pt x="0" y="1311"/>
                  </a:lnTo>
                  <a:lnTo>
                    <a:pt x="9" y="1311"/>
                  </a:lnTo>
                  <a:lnTo>
                    <a:pt x="9" y="0"/>
                  </a:lnTo>
                  <a:lnTo>
                    <a:pt x="0" y="9"/>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24" name="Rectangle 341"/>
            <p:cNvSpPr>
              <a:spLocks noChangeArrowheads="1"/>
            </p:cNvSpPr>
            <p:nvPr/>
          </p:nvSpPr>
          <p:spPr bwMode="auto">
            <a:xfrm>
              <a:off x="4463" y="1670"/>
              <a:ext cx="9" cy="10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25" name="Rectangle 342"/>
            <p:cNvSpPr>
              <a:spLocks noChangeArrowheads="1"/>
            </p:cNvSpPr>
            <p:nvPr/>
          </p:nvSpPr>
          <p:spPr bwMode="auto">
            <a:xfrm>
              <a:off x="4472" y="1500"/>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26" name="Rectangle 343"/>
            <p:cNvSpPr>
              <a:spLocks noChangeArrowheads="1"/>
            </p:cNvSpPr>
            <p:nvPr/>
          </p:nvSpPr>
          <p:spPr bwMode="auto">
            <a:xfrm>
              <a:off x="4472" y="1500"/>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27" name="Rectangle 344"/>
            <p:cNvSpPr>
              <a:spLocks noChangeArrowheads="1"/>
            </p:cNvSpPr>
            <p:nvPr/>
          </p:nvSpPr>
          <p:spPr bwMode="auto">
            <a:xfrm>
              <a:off x="4472" y="1509"/>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28" name="Freeform 345"/>
            <p:cNvSpPr>
              <a:spLocks/>
            </p:cNvSpPr>
            <p:nvPr/>
          </p:nvSpPr>
          <p:spPr bwMode="auto">
            <a:xfrm>
              <a:off x="4472" y="1527"/>
              <a:ext cx="9" cy="9"/>
            </a:xfrm>
            <a:custGeom>
              <a:avLst/>
              <a:gdLst>
                <a:gd name="T0" fmla="*/ 0 w 9"/>
                <a:gd name="T1" fmla="*/ 0 h 9"/>
                <a:gd name="T2" fmla="*/ 0 w 9"/>
                <a:gd name="T3" fmla="*/ 0 h 9"/>
                <a:gd name="T4" fmla="*/ 9 w 9"/>
                <a:gd name="T5" fmla="*/ 9 h 9"/>
                <a:gd name="T6" fmla="*/ 9 w 9"/>
                <a:gd name="T7" fmla="*/ 0 h 9"/>
                <a:gd name="T8" fmla="*/ 0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0"/>
                  </a:moveTo>
                  <a:lnTo>
                    <a:pt x="0" y="0"/>
                  </a:lnTo>
                  <a:lnTo>
                    <a:pt x="9" y="9"/>
                  </a:lnTo>
                  <a:lnTo>
                    <a:pt x="9" y="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29" name="Rectangle 346"/>
            <p:cNvSpPr>
              <a:spLocks noChangeArrowheads="1"/>
            </p:cNvSpPr>
            <p:nvPr/>
          </p:nvSpPr>
          <p:spPr bwMode="auto">
            <a:xfrm>
              <a:off x="4472" y="1679"/>
              <a:ext cx="9" cy="9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30" name="Rectangle 347"/>
            <p:cNvSpPr>
              <a:spLocks noChangeArrowheads="1"/>
            </p:cNvSpPr>
            <p:nvPr/>
          </p:nvSpPr>
          <p:spPr bwMode="auto">
            <a:xfrm>
              <a:off x="4472" y="1769"/>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31" name="Rectangle 348"/>
            <p:cNvSpPr>
              <a:spLocks noChangeArrowheads="1"/>
            </p:cNvSpPr>
            <p:nvPr/>
          </p:nvSpPr>
          <p:spPr bwMode="auto">
            <a:xfrm>
              <a:off x="4472" y="180"/>
              <a:ext cx="9" cy="132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32" name="Rectangle 349"/>
            <p:cNvSpPr>
              <a:spLocks noChangeArrowheads="1"/>
            </p:cNvSpPr>
            <p:nvPr/>
          </p:nvSpPr>
          <p:spPr bwMode="auto">
            <a:xfrm>
              <a:off x="4481" y="1679"/>
              <a:ext cx="9" cy="8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33" name="Rectangle 350"/>
            <p:cNvSpPr>
              <a:spLocks noChangeArrowheads="1"/>
            </p:cNvSpPr>
            <p:nvPr/>
          </p:nvSpPr>
          <p:spPr bwMode="auto">
            <a:xfrm>
              <a:off x="4481" y="180"/>
              <a:ext cx="9" cy="138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34" name="Rectangle 351"/>
            <p:cNvSpPr>
              <a:spLocks noChangeArrowheads="1"/>
            </p:cNvSpPr>
            <p:nvPr/>
          </p:nvSpPr>
          <p:spPr bwMode="auto">
            <a:xfrm>
              <a:off x="4490" y="180"/>
              <a:ext cx="9" cy="140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35" name="Rectangle 352"/>
            <p:cNvSpPr>
              <a:spLocks noChangeArrowheads="1"/>
            </p:cNvSpPr>
            <p:nvPr/>
          </p:nvSpPr>
          <p:spPr bwMode="auto">
            <a:xfrm>
              <a:off x="4490" y="1697"/>
              <a:ext cx="9" cy="5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36" name="Rectangle 353"/>
            <p:cNvSpPr>
              <a:spLocks noChangeArrowheads="1"/>
            </p:cNvSpPr>
            <p:nvPr/>
          </p:nvSpPr>
          <p:spPr bwMode="auto">
            <a:xfrm>
              <a:off x="4499" y="1706"/>
              <a:ext cx="9" cy="4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37" name="Rectangle 354"/>
            <p:cNvSpPr>
              <a:spLocks noChangeArrowheads="1"/>
            </p:cNvSpPr>
            <p:nvPr/>
          </p:nvSpPr>
          <p:spPr bwMode="auto">
            <a:xfrm>
              <a:off x="4499" y="180"/>
              <a:ext cx="9" cy="140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38" name="Rectangle 355"/>
            <p:cNvSpPr>
              <a:spLocks noChangeArrowheads="1"/>
            </p:cNvSpPr>
            <p:nvPr/>
          </p:nvSpPr>
          <p:spPr bwMode="auto">
            <a:xfrm>
              <a:off x="4508" y="1715"/>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39" name="Rectangle 356"/>
            <p:cNvSpPr>
              <a:spLocks noChangeArrowheads="1"/>
            </p:cNvSpPr>
            <p:nvPr/>
          </p:nvSpPr>
          <p:spPr bwMode="auto">
            <a:xfrm>
              <a:off x="4508" y="1715"/>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40" name="Rectangle 357"/>
            <p:cNvSpPr>
              <a:spLocks noChangeArrowheads="1"/>
            </p:cNvSpPr>
            <p:nvPr/>
          </p:nvSpPr>
          <p:spPr bwMode="auto">
            <a:xfrm>
              <a:off x="4508" y="1724"/>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41" name="Rectangle 358"/>
            <p:cNvSpPr>
              <a:spLocks noChangeArrowheads="1"/>
            </p:cNvSpPr>
            <p:nvPr/>
          </p:nvSpPr>
          <p:spPr bwMode="auto">
            <a:xfrm>
              <a:off x="4508" y="1733"/>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42" name="Rectangle 359"/>
            <p:cNvSpPr>
              <a:spLocks noChangeArrowheads="1"/>
            </p:cNvSpPr>
            <p:nvPr/>
          </p:nvSpPr>
          <p:spPr bwMode="auto">
            <a:xfrm>
              <a:off x="4508" y="180"/>
              <a:ext cx="9" cy="14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43" name="Rectangle 360"/>
            <p:cNvSpPr>
              <a:spLocks noChangeArrowheads="1"/>
            </p:cNvSpPr>
            <p:nvPr/>
          </p:nvSpPr>
          <p:spPr bwMode="auto">
            <a:xfrm>
              <a:off x="4517" y="180"/>
              <a:ext cx="9" cy="142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44" name="Rectangle 361"/>
            <p:cNvSpPr>
              <a:spLocks noChangeArrowheads="1"/>
            </p:cNvSpPr>
            <p:nvPr/>
          </p:nvSpPr>
          <p:spPr bwMode="auto">
            <a:xfrm>
              <a:off x="4526" y="180"/>
              <a:ext cx="9" cy="143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45" name="Rectangle 362"/>
            <p:cNvSpPr>
              <a:spLocks noChangeArrowheads="1"/>
            </p:cNvSpPr>
            <p:nvPr/>
          </p:nvSpPr>
          <p:spPr bwMode="auto">
            <a:xfrm>
              <a:off x="4535" y="180"/>
              <a:ext cx="9" cy="143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46" name="Rectangle 363"/>
            <p:cNvSpPr>
              <a:spLocks noChangeArrowheads="1"/>
            </p:cNvSpPr>
            <p:nvPr/>
          </p:nvSpPr>
          <p:spPr bwMode="auto">
            <a:xfrm>
              <a:off x="4544" y="180"/>
              <a:ext cx="8" cy="143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47" name="Rectangle 364"/>
            <p:cNvSpPr>
              <a:spLocks noChangeArrowheads="1"/>
            </p:cNvSpPr>
            <p:nvPr/>
          </p:nvSpPr>
          <p:spPr bwMode="auto">
            <a:xfrm>
              <a:off x="4552" y="180"/>
              <a:ext cx="9" cy="144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48" name="Rectangle 365"/>
            <p:cNvSpPr>
              <a:spLocks noChangeArrowheads="1"/>
            </p:cNvSpPr>
            <p:nvPr/>
          </p:nvSpPr>
          <p:spPr bwMode="auto">
            <a:xfrm>
              <a:off x="4561" y="180"/>
              <a:ext cx="9" cy="145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49" name="Rectangle 366"/>
            <p:cNvSpPr>
              <a:spLocks noChangeArrowheads="1"/>
            </p:cNvSpPr>
            <p:nvPr/>
          </p:nvSpPr>
          <p:spPr bwMode="auto">
            <a:xfrm>
              <a:off x="4570" y="180"/>
              <a:ext cx="9" cy="145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50" name="Rectangle 367"/>
            <p:cNvSpPr>
              <a:spLocks noChangeArrowheads="1"/>
            </p:cNvSpPr>
            <p:nvPr/>
          </p:nvSpPr>
          <p:spPr bwMode="auto">
            <a:xfrm>
              <a:off x="4579" y="180"/>
              <a:ext cx="9" cy="144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51" name="Rectangle 368"/>
            <p:cNvSpPr>
              <a:spLocks noChangeArrowheads="1"/>
            </p:cNvSpPr>
            <p:nvPr/>
          </p:nvSpPr>
          <p:spPr bwMode="auto">
            <a:xfrm>
              <a:off x="4588" y="180"/>
              <a:ext cx="9" cy="1454"/>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52" name="Rectangle 369"/>
            <p:cNvSpPr>
              <a:spLocks noChangeArrowheads="1"/>
            </p:cNvSpPr>
            <p:nvPr/>
          </p:nvSpPr>
          <p:spPr bwMode="auto">
            <a:xfrm>
              <a:off x="4597" y="180"/>
              <a:ext cx="9" cy="146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53" name="Rectangle 370"/>
            <p:cNvSpPr>
              <a:spLocks noChangeArrowheads="1"/>
            </p:cNvSpPr>
            <p:nvPr/>
          </p:nvSpPr>
          <p:spPr bwMode="auto">
            <a:xfrm>
              <a:off x="4606" y="180"/>
              <a:ext cx="9" cy="147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54" name="Rectangle 371"/>
            <p:cNvSpPr>
              <a:spLocks noChangeArrowheads="1"/>
            </p:cNvSpPr>
            <p:nvPr/>
          </p:nvSpPr>
          <p:spPr bwMode="auto">
            <a:xfrm>
              <a:off x="4615" y="180"/>
              <a:ext cx="9" cy="147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55" name="Rectangle 372"/>
            <p:cNvSpPr>
              <a:spLocks noChangeArrowheads="1"/>
            </p:cNvSpPr>
            <p:nvPr/>
          </p:nvSpPr>
          <p:spPr bwMode="auto">
            <a:xfrm>
              <a:off x="4624" y="180"/>
              <a:ext cx="9" cy="148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56" name="Rectangle 373"/>
            <p:cNvSpPr>
              <a:spLocks noChangeArrowheads="1"/>
            </p:cNvSpPr>
            <p:nvPr/>
          </p:nvSpPr>
          <p:spPr bwMode="auto">
            <a:xfrm>
              <a:off x="4633" y="180"/>
              <a:ext cx="9" cy="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57" name="Rectangle 374"/>
            <p:cNvSpPr>
              <a:spLocks noChangeArrowheads="1"/>
            </p:cNvSpPr>
            <p:nvPr/>
          </p:nvSpPr>
          <p:spPr bwMode="auto">
            <a:xfrm>
              <a:off x="4633" y="297"/>
              <a:ext cx="9" cy="137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58" name="Rectangle 375"/>
            <p:cNvSpPr>
              <a:spLocks noChangeArrowheads="1"/>
            </p:cNvSpPr>
            <p:nvPr/>
          </p:nvSpPr>
          <p:spPr bwMode="auto">
            <a:xfrm>
              <a:off x="4642" y="342"/>
              <a:ext cx="9" cy="132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59" name="Rectangle 376"/>
            <p:cNvSpPr>
              <a:spLocks noChangeArrowheads="1"/>
            </p:cNvSpPr>
            <p:nvPr/>
          </p:nvSpPr>
          <p:spPr bwMode="auto">
            <a:xfrm>
              <a:off x="4651" y="368"/>
              <a:ext cx="9" cy="130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60" name="Freeform 377"/>
            <p:cNvSpPr>
              <a:spLocks/>
            </p:cNvSpPr>
            <p:nvPr/>
          </p:nvSpPr>
          <p:spPr bwMode="auto">
            <a:xfrm>
              <a:off x="4660" y="377"/>
              <a:ext cx="9" cy="1293"/>
            </a:xfrm>
            <a:custGeom>
              <a:avLst/>
              <a:gdLst>
                <a:gd name="T0" fmla="*/ 0 w 9"/>
                <a:gd name="T1" fmla="*/ 0 h 1293"/>
                <a:gd name="T2" fmla="*/ 0 w 9"/>
                <a:gd name="T3" fmla="*/ 1293 h 1293"/>
                <a:gd name="T4" fmla="*/ 9 w 9"/>
                <a:gd name="T5" fmla="*/ 1293 h 1293"/>
                <a:gd name="T6" fmla="*/ 9 w 9"/>
                <a:gd name="T7" fmla="*/ 9 h 1293"/>
                <a:gd name="T8" fmla="*/ 0 w 9"/>
                <a:gd name="T9" fmla="*/ 0 h 1293"/>
                <a:gd name="T10" fmla="*/ 0 60000 65536"/>
                <a:gd name="T11" fmla="*/ 0 60000 65536"/>
                <a:gd name="T12" fmla="*/ 0 60000 65536"/>
                <a:gd name="T13" fmla="*/ 0 60000 65536"/>
                <a:gd name="T14" fmla="*/ 0 60000 65536"/>
                <a:gd name="T15" fmla="*/ 0 w 9"/>
                <a:gd name="T16" fmla="*/ 0 h 1293"/>
                <a:gd name="T17" fmla="*/ 9 w 9"/>
                <a:gd name="T18" fmla="*/ 1293 h 1293"/>
              </a:gdLst>
              <a:ahLst/>
              <a:cxnLst>
                <a:cxn ang="T10">
                  <a:pos x="T0" y="T1"/>
                </a:cxn>
                <a:cxn ang="T11">
                  <a:pos x="T2" y="T3"/>
                </a:cxn>
                <a:cxn ang="T12">
                  <a:pos x="T4" y="T5"/>
                </a:cxn>
                <a:cxn ang="T13">
                  <a:pos x="T6" y="T7"/>
                </a:cxn>
                <a:cxn ang="T14">
                  <a:pos x="T8" y="T9"/>
                </a:cxn>
              </a:cxnLst>
              <a:rect l="T15" t="T16" r="T17" b="T18"/>
              <a:pathLst>
                <a:path w="9" h="1293">
                  <a:moveTo>
                    <a:pt x="0" y="0"/>
                  </a:moveTo>
                  <a:lnTo>
                    <a:pt x="0" y="1293"/>
                  </a:lnTo>
                  <a:lnTo>
                    <a:pt x="9" y="1293"/>
                  </a:lnTo>
                  <a:lnTo>
                    <a:pt x="9" y="9"/>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61" name="Rectangle 378"/>
            <p:cNvSpPr>
              <a:spLocks noChangeArrowheads="1"/>
            </p:cNvSpPr>
            <p:nvPr/>
          </p:nvSpPr>
          <p:spPr bwMode="auto">
            <a:xfrm>
              <a:off x="4669" y="404"/>
              <a:ext cx="9" cy="127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62" name="Rectangle 379"/>
            <p:cNvSpPr>
              <a:spLocks noChangeArrowheads="1"/>
            </p:cNvSpPr>
            <p:nvPr/>
          </p:nvSpPr>
          <p:spPr bwMode="auto">
            <a:xfrm>
              <a:off x="4678" y="413"/>
              <a:ext cx="9" cy="126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63" name="Rectangle 380"/>
            <p:cNvSpPr>
              <a:spLocks noChangeArrowheads="1"/>
            </p:cNvSpPr>
            <p:nvPr/>
          </p:nvSpPr>
          <p:spPr bwMode="auto">
            <a:xfrm>
              <a:off x="4687" y="431"/>
              <a:ext cx="9" cy="1248"/>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64" name="Rectangle 381"/>
            <p:cNvSpPr>
              <a:spLocks noChangeArrowheads="1"/>
            </p:cNvSpPr>
            <p:nvPr/>
          </p:nvSpPr>
          <p:spPr bwMode="auto">
            <a:xfrm>
              <a:off x="4696" y="440"/>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65" name="Rectangle 382"/>
            <p:cNvSpPr>
              <a:spLocks noChangeArrowheads="1"/>
            </p:cNvSpPr>
            <p:nvPr/>
          </p:nvSpPr>
          <p:spPr bwMode="auto">
            <a:xfrm>
              <a:off x="4696" y="440"/>
              <a:ext cx="9" cy="123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66" name="Freeform 383"/>
            <p:cNvSpPr>
              <a:spLocks/>
            </p:cNvSpPr>
            <p:nvPr/>
          </p:nvSpPr>
          <p:spPr bwMode="auto">
            <a:xfrm>
              <a:off x="4705" y="449"/>
              <a:ext cx="9" cy="1230"/>
            </a:xfrm>
            <a:custGeom>
              <a:avLst/>
              <a:gdLst>
                <a:gd name="T0" fmla="*/ 0 w 9"/>
                <a:gd name="T1" fmla="*/ 0 h 1230"/>
                <a:gd name="T2" fmla="*/ 0 w 9"/>
                <a:gd name="T3" fmla="*/ 1230 h 1230"/>
                <a:gd name="T4" fmla="*/ 9 w 9"/>
                <a:gd name="T5" fmla="*/ 1230 h 1230"/>
                <a:gd name="T6" fmla="*/ 9 w 9"/>
                <a:gd name="T7" fmla="*/ 9 h 1230"/>
                <a:gd name="T8" fmla="*/ 0 w 9"/>
                <a:gd name="T9" fmla="*/ 0 h 1230"/>
                <a:gd name="T10" fmla="*/ 0 60000 65536"/>
                <a:gd name="T11" fmla="*/ 0 60000 65536"/>
                <a:gd name="T12" fmla="*/ 0 60000 65536"/>
                <a:gd name="T13" fmla="*/ 0 60000 65536"/>
                <a:gd name="T14" fmla="*/ 0 60000 65536"/>
                <a:gd name="T15" fmla="*/ 0 w 9"/>
                <a:gd name="T16" fmla="*/ 0 h 1230"/>
                <a:gd name="T17" fmla="*/ 9 w 9"/>
                <a:gd name="T18" fmla="*/ 1230 h 1230"/>
              </a:gdLst>
              <a:ahLst/>
              <a:cxnLst>
                <a:cxn ang="T10">
                  <a:pos x="T0" y="T1"/>
                </a:cxn>
                <a:cxn ang="T11">
                  <a:pos x="T2" y="T3"/>
                </a:cxn>
                <a:cxn ang="T12">
                  <a:pos x="T4" y="T5"/>
                </a:cxn>
                <a:cxn ang="T13">
                  <a:pos x="T6" y="T7"/>
                </a:cxn>
                <a:cxn ang="T14">
                  <a:pos x="T8" y="T9"/>
                </a:cxn>
              </a:cxnLst>
              <a:rect l="T15" t="T16" r="T17" b="T18"/>
              <a:pathLst>
                <a:path w="9" h="1230">
                  <a:moveTo>
                    <a:pt x="0" y="0"/>
                  </a:moveTo>
                  <a:lnTo>
                    <a:pt x="0" y="1230"/>
                  </a:lnTo>
                  <a:lnTo>
                    <a:pt x="9" y="1230"/>
                  </a:lnTo>
                  <a:lnTo>
                    <a:pt x="9" y="9"/>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67" name="Rectangle 384"/>
            <p:cNvSpPr>
              <a:spLocks noChangeArrowheads="1"/>
            </p:cNvSpPr>
            <p:nvPr/>
          </p:nvSpPr>
          <p:spPr bwMode="auto">
            <a:xfrm>
              <a:off x="4714" y="467"/>
              <a:ext cx="9" cy="120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68" name="Rectangle 385"/>
            <p:cNvSpPr>
              <a:spLocks noChangeArrowheads="1"/>
            </p:cNvSpPr>
            <p:nvPr/>
          </p:nvSpPr>
          <p:spPr bwMode="auto">
            <a:xfrm>
              <a:off x="4723" y="467"/>
              <a:ext cx="9" cy="118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69" name="Rectangle 386"/>
            <p:cNvSpPr>
              <a:spLocks noChangeArrowheads="1"/>
            </p:cNvSpPr>
            <p:nvPr/>
          </p:nvSpPr>
          <p:spPr bwMode="auto">
            <a:xfrm>
              <a:off x="4723" y="1652"/>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70" name="Rectangle 387"/>
            <p:cNvSpPr>
              <a:spLocks noChangeArrowheads="1"/>
            </p:cNvSpPr>
            <p:nvPr/>
          </p:nvSpPr>
          <p:spPr bwMode="auto">
            <a:xfrm>
              <a:off x="4732" y="476"/>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71" name="Rectangle 388"/>
            <p:cNvSpPr>
              <a:spLocks noChangeArrowheads="1"/>
            </p:cNvSpPr>
            <p:nvPr/>
          </p:nvSpPr>
          <p:spPr bwMode="auto">
            <a:xfrm>
              <a:off x="4732" y="476"/>
              <a:ext cx="9" cy="114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72" name="Rectangle 389"/>
            <p:cNvSpPr>
              <a:spLocks noChangeArrowheads="1"/>
            </p:cNvSpPr>
            <p:nvPr/>
          </p:nvSpPr>
          <p:spPr bwMode="auto">
            <a:xfrm>
              <a:off x="4741" y="539"/>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73" name="Rectangle 390"/>
            <p:cNvSpPr>
              <a:spLocks noChangeArrowheads="1"/>
            </p:cNvSpPr>
            <p:nvPr/>
          </p:nvSpPr>
          <p:spPr bwMode="auto">
            <a:xfrm>
              <a:off x="4741" y="539"/>
              <a:ext cx="9" cy="1077"/>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74" name="Rectangle 391"/>
            <p:cNvSpPr>
              <a:spLocks noChangeArrowheads="1"/>
            </p:cNvSpPr>
            <p:nvPr/>
          </p:nvSpPr>
          <p:spPr bwMode="auto">
            <a:xfrm>
              <a:off x="4741" y="1625"/>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75" name="Rectangle 392"/>
            <p:cNvSpPr>
              <a:spLocks noChangeArrowheads="1"/>
            </p:cNvSpPr>
            <p:nvPr/>
          </p:nvSpPr>
          <p:spPr bwMode="auto">
            <a:xfrm>
              <a:off x="4750" y="566"/>
              <a:ext cx="9" cy="105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76" name="Rectangle 393"/>
            <p:cNvSpPr>
              <a:spLocks noChangeArrowheads="1"/>
            </p:cNvSpPr>
            <p:nvPr/>
          </p:nvSpPr>
          <p:spPr bwMode="auto">
            <a:xfrm>
              <a:off x="4759" y="584"/>
              <a:ext cx="9" cy="103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77" name="Rectangle 394"/>
            <p:cNvSpPr>
              <a:spLocks noChangeArrowheads="1"/>
            </p:cNvSpPr>
            <p:nvPr/>
          </p:nvSpPr>
          <p:spPr bwMode="auto">
            <a:xfrm>
              <a:off x="4768" y="611"/>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78" name="Rectangle 395"/>
            <p:cNvSpPr>
              <a:spLocks noChangeArrowheads="1"/>
            </p:cNvSpPr>
            <p:nvPr/>
          </p:nvSpPr>
          <p:spPr bwMode="auto">
            <a:xfrm>
              <a:off x="4768" y="611"/>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79" name="Rectangle 396"/>
            <p:cNvSpPr>
              <a:spLocks noChangeArrowheads="1"/>
            </p:cNvSpPr>
            <p:nvPr/>
          </p:nvSpPr>
          <p:spPr bwMode="auto">
            <a:xfrm>
              <a:off x="4768" y="611"/>
              <a:ext cx="9" cy="100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80" name="Rectangle 397"/>
            <p:cNvSpPr>
              <a:spLocks noChangeArrowheads="1"/>
            </p:cNvSpPr>
            <p:nvPr/>
          </p:nvSpPr>
          <p:spPr bwMode="auto">
            <a:xfrm>
              <a:off x="4777" y="611"/>
              <a:ext cx="9" cy="1"/>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81" name="Freeform 398"/>
            <p:cNvSpPr>
              <a:spLocks/>
            </p:cNvSpPr>
            <p:nvPr/>
          </p:nvSpPr>
          <p:spPr bwMode="auto">
            <a:xfrm>
              <a:off x="4777" y="638"/>
              <a:ext cx="9" cy="969"/>
            </a:xfrm>
            <a:custGeom>
              <a:avLst/>
              <a:gdLst>
                <a:gd name="T0" fmla="*/ 0 w 9"/>
                <a:gd name="T1" fmla="*/ 0 h 969"/>
                <a:gd name="T2" fmla="*/ 0 w 9"/>
                <a:gd name="T3" fmla="*/ 969 h 969"/>
                <a:gd name="T4" fmla="*/ 9 w 9"/>
                <a:gd name="T5" fmla="*/ 969 h 969"/>
                <a:gd name="T6" fmla="*/ 9 w 9"/>
                <a:gd name="T7" fmla="*/ 9 h 969"/>
                <a:gd name="T8" fmla="*/ 0 w 9"/>
                <a:gd name="T9" fmla="*/ 0 h 969"/>
                <a:gd name="T10" fmla="*/ 0 60000 65536"/>
                <a:gd name="T11" fmla="*/ 0 60000 65536"/>
                <a:gd name="T12" fmla="*/ 0 60000 65536"/>
                <a:gd name="T13" fmla="*/ 0 60000 65536"/>
                <a:gd name="T14" fmla="*/ 0 60000 65536"/>
                <a:gd name="T15" fmla="*/ 0 w 9"/>
                <a:gd name="T16" fmla="*/ 0 h 969"/>
                <a:gd name="T17" fmla="*/ 9 w 9"/>
                <a:gd name="T18" fmla="*/ 969 h 969"/>
              </a:gdLst>
              <a:ahLst/>
              <a:cxnLst>
                <a:cxn ang="T10">
                  <a:pos x="T0" y="T1"/>
                </a:cxn>
                <a:cxn ang="T11">
                  <a:pos x="T2" y="T3"/>
                </a:cxn>
                <a:cxn ang="T12">
                  <a:pos x="T4" y="T5"/>
                </a:cxn>
                <a:cxn ang="T13">
                  <a:pos x="T6" y="T7"/>
                </a:cxn>
                <a:cxn ang="T14">
                  <a:pos x="T8" y="T9"/>
                </a:cxn>
              </a:cxnLst>
              <a:rect l="T15" t="T16" r="T17" b="T18"/>
              <a:pathLst>
                <a:path w="9" h="969">
                  <a:moveTo>
                    <a:pt x="0" y="0"/>
                  </a:moveTo>
                  <a:lnTo>
                    <a:pt x="0" y="969"/>
                  </a:lnTo>
                  <a:lnTo>
                    <a:pt x="9" y="969"/>
                  </a:lnTo>
                  <a:lnTo>
                    <a:pt x="9" y="9"/>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82" name="Rectangle 399"/>
            <p:cNvSpPr>
              <a:spLocks noChangeArrowheads="1"/>
            </p:cNvSpPr>
            <p:nvPr/>
          </p:nvSpPr>
          <p:spPr bwMode="auto">
            <a:xfrm>
              <a:off x="4786" y="665"/>
              <a:ext cx="9" cy="94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83" name="Freeform 400"/>
            <p:cNvSpPr>
              <a:spLocks/>
            </p:cNvSpPr>
            <p:nvPr/>
          </p:nvSpPr>
          <p:spPr bwMode="auto">
            <a:xfrm>
              <a:off x="4795" y="674"/>
              <a:ext cx="9" cy="9"/>
            </a:xfrm>
            <a:custGeom>
              <a:avLst/>
              <a:gdLst>
                <a:gd name="T0" fmla="*/ 0 w 9"/>
                <a:gd name="T1" fmla="*/ 0 h 9"/>
                <a:gd name="T2" fmla="*/ 0 w 9"/>
                <a:gd name="T3" fmla="*/ 9 h 9"/>
                <a:gd name="T4" fmla="*/ 9 w 9"/>
                <a:gd name="T5" fmla="*/ 9 h 9"/>
                <a:gd name="T6" fmla="*/ 9 w 9"/>
                <a:gd name="T7" fmla="*/ 9 h 9"/>
                <a:gd name="T8" fmla="*/ 0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0"/>
                  </a:moveTo>
                  <a:lnTo>
                    <a:pt x="0" y="9"/>
                  </a:lnTo>
                  <a:lnTo>
                    <a:pt x="9" y="9"/>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84" name="Rectangle 401"/>
            <p:cNvSpPr>
              <a:spLocks noChangeArrowheads="1"/>
            </p:cNvSpPr>
            <p:nvPr/>
          </p:nvSpPr>
          <p:spPr bwMode="auto">
            <a:xfrm>
              <a:off x="4795" y="692"/>
              <a:ext cx="9" cy="91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85" name="Rectangle 402"/>
            <p:cNvSpPr>
              <a:spLocks noChangeArrowheads="1"/>
            </p:cNvSpPr>
            <p:nvPr/>
          </p:nvSpPr>
          <p:spPr bwMode="auto">
            <a:xfrm>
              <a:off x="4804" y="692"/>
              <a:ext cx="9" cy="906"/>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86" name="Freeform 403"/>
            <p:cNvSpPr>
              <a:spLocks/>
            </p:cNvSpPr>
            <p:nvPr/>
          </p:nvSpPr>
          <p:spPr bwMode="auto">
            <a:xfrm>
              <a:off x="4813" y="701"/>
              <a:ext cx="9" cy="888"/>
            </a:xfrm>
            <a:custGeom>
              <a:avLst/>
              <a:gdLst>
                <a:gd name="T0" fmla="*/ 0 w 9"/>
                <a:gd name="T1" fmla="*/ 0 h 888"/>
                <a:gd name="T2" fmla="*/ 0 w 9"/>
                <a:gd name="T3" fmla="*/ 888 h 888"/>
                <a:gd name="T4" fmla="*/ 9 w 9"/>
                <a:gd name="T5" fmla="*/ 888 h 888"/>
                <a:gd name="T6" fmla="*/ 9 w 9"/>
                <a:gd name="T7" fmla="*/ 9 h 888"/>
                <a:gd name="T8" fmla="*/ 0 w 9"/>
                <a:gd name="T9" fmla="*/ 0 h 888"/>
                <a:gd name="T10" fmla="*/ 0 60000 65536"/>
                <a:gd name="T11" fmla="*/ 0 60000 65536"/>
                <a:gd name="T12" fmla="*/ 0 60000 65536"/>
                <a:gd name="T13" fmla="*/ 0 60000 65536"/>
                <a:gd name="T14" fmla="*/ 0 60000 65536"/>
                <a:gd name="T15" fmla="*/ 0 w 9"/>
                <a:gd name="T16" fmla="*/ 0 h 888"/>
                <a:gd name="T17" fmla="*/ 9 w 9"/>
                <a:gd name="T18" fmla="*/ 888 h 888"/>
              </a:gdLst>
              <a:ahLst/>
              <a:cxnLst>
                <a:cxn ang="T10">
                  <a:pos x="T0" y="T1"/>
                </a:cxn>
                <a:cxn ang="T11">
                  <a:pos x="T2" y="T3"/>
                </a:cxn>
                <a:cxn ang="T12">
                  <a:pos x="T4" y="T5"/>
                </a:cxn>
                <a:cxn ang="T13">
                  <a:pos x="T6" y="T7"/>
                </a:cxn>
                <a:cxn ang="T14">
                  <a:pos x="T8" y="T9"/>
                </a:cxn>
              </a:cxnLst>
              <a:rect l="T15" t="T16" r="T17" b="T18"/>
              <a:pathLst>
                <a:path w="9" h="888">
                  <a:moveTo>
                    <a:pt x="0" y="0"/>
                  </a:moveTo>
                  <a:lnTo>
                    <a:pt x="0" y="888"/>
                  </a:lnTo>
                  <a:lnTo>
                    <a:pt x="9" y="888"/>
                  </a:lnTo>
                  <a:lnTo>
                    <a:pt x="9" y="9"/>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87" name="Rectangle 404"/>
            <p:cNvSpPr>
              <a:spLocks noChangeArrowheads="1"/>
            </p:cNvSpPr>
            <p:nvPr/>
          </p:nvSpPr>
          <p:spPr bwMode="auto">
            <a:xfrm>
              <a:off x="4822" y="710"/>
              <a:ext cx="9" cy="87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dirty="0"/>
            </a:p>
          </p:txBody>
        </p:sp>
        <p:sp>
          <p:nvSpPr>
            <p:cNvPr id="12688" name="Freeform 405"/>
            <p:cNvSpPr>
              <a:spLocks/>
            </p:cNvSpPr>
            <p:nvPr/>
          </p:nvSpPr>
          <p:spPr bwMode="auto">
            <a:xfrm>
              <a:off x="4831" y="979"/>
              <a:ext cx="9" cy="610"/>
            </a:xfrm>
            <a:custGeom>
              <a:avLst/>
              <a:gdLst>
                <a:gd name="T0" fmla="*/ 0 w 9"/>
                <a:gd name="T1" fmla="*/ 0 h 610"/>
                <a:gd name="T2" fmla="*/ 0 w 9"/>
                <a:gd name="T3" fmla="*/ 610 h 610"/>
                <a:gd name="T4" fmla="*/ 9 w 9"/>
                <a:gd name="T5" fmla="*/ 610 h 610"/>
                <a:gd name="T6" fmla="*/ 9 w 9"/>
                <a:gd name="T7" fmla="*/ 90 h 610"/>
                <a:gd name="T8" fmla="*/ 0 w 9"/>
                <a:gd name="T9" fmla="*/ 0 h 610"/>
                <a:gd name="T10" fmla="*/ 0 60000 65536"/>
                <a:gd name="T11" fmla="*/ 0 60000 65536"/>
                <a:gd name="T12" fmla="*/ 0 60000 65536"/>
                <a:gd name="T13" fmla="*/ 0 60000 65536"/>
                <a:gd name="T14" fmla="*/ 0 60000 65536"/>
                <a:gd name="T15" fmla="*/ 0 w 9"/>
                <a:gd name="T16" fmla="*/ 0 h 610"/>
                <a:gd name="T17" fmla="*/ 9 w 9"/>
                <a:gd name="T18" fmla="*/ 610 h 610"/>
              </a:gdLst>
              <a:ahLst/>
              <a:cxnLst>
                <a:cxn ang="T10">
                  <a:pos x="T0" y="T1"/>
                </a:cxn>
                <a:cxn ang="T11">
                  <a:pos x="T2" y="T3"/>
                </a:cxn>
                <a:cxn ang="T12">
                  <a:pos x="T4" y="T5"/>
                </a:cxn>
                <a:cxn ang="T13">
                  <a:pos x="T6" y="T7"/>
                </a:cxn>
                <a:cxn ang="T14">
                  <a:pos x="T8" y="T9"/>
                </a:cxn>
              </a:cxnLst>
              <a:rect l="T15" t="T16" r="T17" b="T18"/>
              <a:pathLst>
                <a:path w="9" h="610">
                  <a:moveTo>
                    <a:pt x="0" y="0"/>
                  </a:moveTo>
                  <a:lnTo>
                    <a:pt x="0" y="610"/>
                  </a:lnTo>
                  <a:lnTo>
                    <a:pt x="9" y="610"/>
                  </a:lnTo>
                  <a:lnTo>
                    <a:pt x="9" y="90"/>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89" name="Freeform 406"/>
            <p:cNvSpPr>
              <a:spLocks/>
            </p:cNvSpPr>
            <p:nvPr/>
          </p:nvSpPr>
          <p:spPr bwMode="auto">
            <a:xfrm>
              <a:off x="4840" y="1383"/>
              <a:ext cx="9" cy="197"/>
            </a:xfrm>
            <a:custGeom>
              <a:avLst/>
              <a:gdLst>
                <a:gd name="T0" fmla="*/ 0 w 9"/>
                <a:gd name="T1" fmla="*/ 0 h 197"/>
                <a:gd name="T2" fmla="*/ 0 w 9"/>
                <a:gd name="T3" fmla="*/ 197 h 197"/>
                <a:gd name="T4" fmla="*/ 9 w 9"/>
                <a:gd name="T5" fmla="*/ 197 h 197"/>
                <a:gd name="T6" fmla="*/ 9 w 9"/>
                <a:gd name="T7" fmla="*/ 45 h 197"/>
                <a:gd name="T8" fmla="*/ 0 w 9"/>
                <a:gd name="T9" fmla="*/ 0 h 197"/>
                <a:gd name="T10" fmla="*/ 0 60000 65536"/>
                <a:gd name="T11" fmla="*/ 0 60000 65536"/>
                <a:gd name="T12" fmla="*/ 0 60000 65536"/>
                <a:gd name="T13" fmla="*/ 0 60000 65536"/>
                <a:gd name="T14" fmla="*/ 0 60000 65536"/>
                <a:gd name="T15" fmla="*/ 0 w 9"/>
                <a:gd name="T16" fmla="*/ 0 h 197"/>
                <a:gd name="T17" fmla="*/ 9 w 9"/>
                <a:gd name="T18" fmla="*/ 197 h 197"/>
              </a:gdLst>
              <a:ahLst/>
              <a:cxnLst>
                <a:cxn ang="T10">
                  <a:pos x="T0" y="T1"/>
                </a:cxn>
                <a:cxn ang="T11">
                  <a:pos x="T2" y="T3"/>
                </a:cxn>
                <a:cxn ang="T12">
                  <a:pos x="T4" y="T5"/>
                </a:cxn>
                <a:cxn ang="T13">
                  <a:pos x="T6" y="T7"/>
                </a:cxn>
                <a:cxn ang="T14">
                  <a:pos x="T8" y="T9"/>
                </a:cxn>
              </a:cxnLst>
              <a:rect l="T15" t="T16" r="T17" b="T18"/>
              <a:pathLst>
                <a:path w="9" h="197">
                  <a:moveTo>
                    <a:pt x="0" y="0"/>
                  </a:moveTo>
                  <a:lnTo>
                    <a:pt x="0" y="197"/>
                  </a:lnTo>
                  <a:lnTo>
                    <a:pt x="9" y="197"/>
                  </a:lnTo>
                  <a:lnTo>
                    <a:pt x="9" y="45"/>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690" name="Freeform 407"/>
            <p:cNvSpPr>
              <a:spLocks/>
            </p:cNvSpPr>
            <p:nvPr/>
          </p:nvSpPr>
          <p:spPr bwMode="auto">
            <a:xfrm>
              <a:off x="2819" y="539"/>
              <a:ext cx="1518" cy="2226"/>
            </a:xfrm>
            <a:custGeom>
              <a:avLst/>
              <a:gdLst>
                <a:gd name="T0" fmla="*/ 1419 w 1518"/>
                <a:gd name="T1" fmla="*/ 1490 h 2226"/>
                <a:gd name="T2" fmla="*/ 1356 w 1518"/>
                <a:gd name="T3" fmla="*/ 1562 h 2226"/>
                <a:gd name="T4" fmla="*/ 1302 w 1518"/>
                <a:gd name="T5" fmla="*/ 1652 h 2226"/>
                <a:gd name="T6" fmla="*/ 1302 w 1518"/>
                <a:gd name="T7" fmla="*/ 1751 h 2226"/>
                <a:gd name="T8" fmla="*/ 1249 w 1518"/>
                <a:gd name="T9" fmla="*/ 1796 h 2226"/>
                <a:gd name="T10" fmla="*/ 1186 w 1518"/>
                <a:gd name="T11" fmla="*/ 1867 h 2226"/>
                <a:gd name="T12" fmla="*/ 1114 w 1518"/>
                <a:gd name="T13" fmla="*/ 1930 h 2226"/>
                <a:gd name="T14" fmla="*/ 1051 w 1518"/>
                <a:gd name="T15" fmla="*/ 1921 h 2226"/>
                <a:gd name="T16" fmla="*/ 997 w 1518"/>
                <a:gd name="T17" fmla="*/ 1912 h 2226"/>
                <a:gd name="T18" fmla="*/ 934 w 1518"/>
                <a:gd name="T19" fmla="*/ 1894 h 2226"/>
                <a:gd name="T20" fmla="*/ 889 w 1518"/>
                <a:gd name="T21" fmla="*/ 1894 h 2226"/>
                <a:gd name="T22" fmla="*/ 845 w 1518"/>
                <a:gd name="T23" fmla="*/ 1984 h 2226"/>
                <a:gd name="T24" fmla="*/ 782 w 1518"/>
                <a:gd name="T25" fmla="*/ 2038 h 2226"/>
                <a:gd name="T26" fmla="*/ 728 w 1518"/>
                <a:gd name="T27" fmla="*/ 2083 h 2226"/>
                <a:gd name="T28" fmla="*/ 629 w 1518"/>
                <a:gd name="T29" fmla="*/ 2083 h 2226"/>
                <a:gd name="T30" fmla="*/ 593 w 1518"/>
                <a:gd name="T31" fmla="*/ 2056 h 2226"/>
                <a:gd name="T32" fmla="*/ 503 w 1518"/>
                <a:gd name="T33" fmla="*/ 2092 h 2226"/>
                <a:gd name="T34" fmla="*/ 449 w 1518"/>
                <a:gd name="T35" fmla="*/ 2155 h 2226"/>
                <a:gd name="T36" fmla="*/ 387 w 1518"/>
                <a:gd name="T37" fmla="*/ 2200 h 2226"/>
                <a:gd name="T38" fmla="*/ 324 w 1518"/>
                <a:gd name="T39" fmla="*/ 2200 h 2226"/>
                <a:gd name="T40" fmla="*/ 324 w 1518"/>
                <a:gd name="T41" fmla="*/ 2119 h 2226"/>
                <a:gd name="T42" fmla="*/ 315 w 1518"/>
                <a:gd name="T43" fmla="*/ 2065 h 2226"/>
                <a:gd name="T44" fmla="*/ 306 w 1518"/>
                <a:gd name="T45" fmla="*/ 1966 h 2226"/>
                <a:gd name="T46" fmla="*/ 279 w 1518"/>
                <a:gd name="T47" fmla="*/ 1876 h 2226"/>
                <a:gd name="T48" fmla="*/ 306 w 1518"/>
                <a:gd name="T49" fmla="*/ 1787 h 2226"/>
                <a:gd name="T50" fmla="*/ 306 w 1518"/>
                <a:gd name="T51" fmla="*/ 1751 h 2226"/>
                <a:gd name="T52" fmla="*/ 243 w 1518"/>
                <a:gd name="T53" fmla="*/ 1679 h 2226"/>
                <a:gd name="T54" fmla="*/ 198 w 1518"/>
                <a:gd name="T55" fmla="*/ 1625 h 2226"/>
                <a:gd name="T56" fmla="*/ 144 w 1518"/>
                <a:gd name="T57" fmla="*/ 1580 h 2226"/>
                <a:gd name="T58" fmla="*/ 90 w 1518"/>
                <a:gd name="T59" fmla="*/ 1517 h 2226"/>
                <a:gd name="T60" fmla="*/ 18 w 1518"/>
                <a:gd name="T61" fmla="*/ 1454 h 2226"/>
                <a:gd name="T62" fmla="*/ 45 w 1518"/>
                <a:gd name="T63" fmla="*/ 1401 h 2226"/>
                <a:gd name="T64" fmla="*/ 126 w 1518"/>
                <a:gd name="T65" fmla="*/ 1383 h 2226"/>
                <a:gd name="T66" fmla="*/ 108 w 1518"/>
                <a:gd name="T67" fmla="*/ 1311 h 2226"/>
                <a:gd name="T68" fmla="*/ 63 w 1518"/>
                <a:gd name="T69" fmla="*/ 1212 h 2226"/>
                <a:gd name="T70" fmla="*/ 36 w 1518"/>
                <a:gd name="T71" fmla="*/ 1140 h 2226"/>
                <a:gd name="T72" fmla="*/ 9 w 1518"/>
                <a:gd name="T73" fmla="*/ 1059 h 2226"/>
                <a:gd name="T74" fmla="*/ 90 w 1518"/>
                <a:gd name="T75" fmla="*/ 979 h 2226"/>
                <a:gd name="T76" fmla="*/ 189 w 1518"/>
                <a:gd name="T77" fmla="*/ 961 h 2226"/>
                <a:gd name="T78" fmla="*/ 279 w 1518"/>
                <a:gd name="T79" fmla="*/ 943 h 2226"/>
                <a:gd name="T80" fmla="*/ 306 w 1518"/>
                <a:gd name="T81" fmla="*/ 871 h 2226"/>
                <a:gd name="T82" fmla="*/ 387 w 1518"/>
                <a:gd name="T83" fmla="*/ 808 h 2226"/>
                <a:gd name="T84" fmla="*/ 485 w 1518"/>
                <a:gd name="T85" fmla="*/ 772 h 2226"/>
                <a:gd name="T86" fmla="*/ 539 w 1518"/>
                <a:gd name="T87" fmla="*/ 691 h 2226"/>
                <a:gd name="T88" fmla="*/ 584 w 1518"/>
                <a:gd name="T89" fmla="*/ 602 h 2226"/>
                <a:gd name="T90" fmla="*/ 692 w 1518"/>
                <a:gd name="T91" fmla="*/ 593 h 2226"/>
                <a:gd name="T92" fmla="*/ 773 w 1518"/>
                <a:gd name="T93" fmla="*/ 521 h 2226"/>
                <a:gd name="T94" fmla="*/ 818 w 1518"/>
                <a:gd name="T95" fmla="*/ 512 h 2226"/>
                <a:gd name="T96" fmla="*/ 898 w 1518"/>
                <a:gd name="T97" fmla="*/ 512 h 2226"/>
                <a:gd name="T98" fmla="*/ 853 w 1518"/>
                <a:gd name="T99" fmla="*/ 458 h 2226"/>
                <a:gd name="T100" fmla="*/ 898 w 1518"/>
                <a:gd name="T101" fmla="*/ 368 h 2226"/>
                <a:gd name="T102" fmla="*/ 952 w 1518"/>
                <a:gd name="T103" fmla="*/ 323 h 2226"/>
                <a:gd name="T104" fmla="*/ 1033 w 1518"/>
                <a:gd name="T105" fmla="*/ 269 h 2226"/>
                <a:gd name="T106" fmla="*/ 1105 w 1518"/>
                <a:gd name="T107" fmla="*/ 242 h 2226"/>
                <a:gd name="T108" fmla="*/ 1204 w 1518"/>
                <a:gd name="T109" fmla="*/ 242 h 2226"/>
                <a:gd name="T110" fmla="*/ 1267 w 1518"/>
                <a:gd name="T111" fmla="*/ 171 h 2226"/>
                <a:gd name="T112" fmla="*/ 1338 w 1518"/>
                <a:gd name="T113" fmla="*/ 126 h 2226"/>
                <a:gd name="T114" fmla="*/ 1392 w 1518"/>
                <a:gd name="T115" fmla="*/ 81 h 2226"/>
                <a:gd name="T116" fmla="*/ 1500 w 1518"/>
                <a:gd name="T117" fmla="*/ 72 h 2226"/>
                <a:gd name="T118" fmla="*/ 1509 w 1518"/>
                <a:gd name="T119" fmla="*/ 0 h 22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8"/>
                <a:gd name="T181" fmla="*/ 0 h 2226"/>
                <a:gd name="T182" fmla="*/ 1518 w 1518"/>
                <a:gd name="T183" fmla="*/ 2226 h 22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8" h="2226">
                  <a:moveTo>
                    <a:pt x="1473" y="1436"/>
                  </a:moveTo>
                  <a:lnTo>
                    <a:pt x="1464" y="1436"/>
                  </a:lnTo>
                  <a:lnTo>
                    <a:pt x="1464" y="1445"/>
                  </a:lnTo>
                  <a:lnTo>
                    <a:pt x="1464" y="1454"/>
                  </a:lnTo>
                  <a:lnTo>
                    <a:pt x="1455" y="1454"/>
                  </a:lnTo>
                  <a:lnTo>
                    <a:pt x="1464" y="1454"/>
                  </a:lnTo>
                  <a:lnTo>
                    <a:pt x="1464" y="1463"/>
                  </a:lnTo>
                  <a:lnTo>
                    <a:pt x="1464" y="1472"/>
                  </a:lnTo>
                  <a:lnTo>
                    <a:pt x="1455" y="1472"/>
                  </a:lnTo>
                  <a:lnTo>
                    <a:pt x="1455" y="1463"/>
                  </a:lnTo>
                  <a:lnTo>
                    <a:pt x="1446" y="1463"/>
                  </a:lnTo>
                  <a:lnTo>
                    <a:pt x="1446" y="1472"/>
                  </a:lnTo>
                  <a:lnTo>
                    <a:pt x="1437" y="1472"/>
                  </a:lnTo>
                  <a:lnTo>
                    <a:pt x="1437" y="1481"/>
                  </a:lnTo>
                  <a:lnTo>
                    <a:pt x="1428" y="1481"/>
                  </a:lnTo>
                  <a:lnTo>
                    <a:pt x="1428" y="1490"/>
                  </a:lnTo>
                  <a:lnTo>
                    <a:pt x="1419" y="1490"/>
                  </a:lnTo>
                  <a:lnTo>
                    <a:pt x="1419" y="1481"/>
                  </a:lnTo>
                  <a:lnTo>
                    <a:pt x="1410" y="1481"/>
                  </a:lnTo>
                  <a:lnTo>
                    <a:pt x="1401" y="1481"/>
                  </a:lnTo>
                  <a:lnTo>
                    <a:pt x="1401" y="1490"/>
                  </a:lnTo>
                  <a:lnTo>
                    <a:pt x="1401" y="1499"/>
                  </a:lnTo>
                  <a:lnTo>
                    <a:pt x="1392" y="1499"/>
                  </a:lnTo>
                  <a:lnTo>
                    <a:pt x="1383" y="1499"/>
                  </a:lnTo>
                  <a:lnTo>
                    <a:pt x="1383" y="1508"/>
                  </a:lnTo>
                  <a:lnTo>
                    <a:pt x="1374" y="1508"/>
                  </a:lnTo>
                  <a:lnTo>
                    <a:pt x="1374" y="1517"/>
                  </a:lnTo>
                  <a:lnTo>
                    <a:pt x="1374" y="1526"/>
                  </a:lnTo>
                  <a:lnTo>
                    <a:pt x="1365" y="1526"/>
                  </a:lnTo>
                  <a:lnTo>
                    <a:pt x="1365" y="1535"/>
                  </a:lnTo>
                  <a:lnTo>
                    <a:pt x="1365" y="1544"/>
                  </a:lnTo>
                  <a:lnTo>
                    <a:pt x="1356" y="1544"/>
                  </a:lnTo>
                  <a:lnTo>
                    <a:pt x="1356" y="1553"/>
                  </a:lnTo>
                  <a:lnTo>
                    <a:pt x="1356" y="1562"/>
                  </a:lnTo>
                  <a:lnTo>
                    <a:pt x="1356" y="1571"/>
                  </a:lnTo>
                  <a:lnTo>
                    <a:pt x="1356" y="1580"/>
                  </a:lnTo>
                  <a:lnTo>
                    <a:pt x="1356" y="1589"/>
                  </a:lnTo>
                  <a:lnTo>
                    <a:pt x="1356" y="1598"/>
                  </a:lnTo>
                  <a:lnTo>
                    <a:pt x="1356" y="1607"/>
                  </a:lnTo>
                  <a:lnTo>
                    <a:pt x="1347" y="1607"/>
                  </a:lnTo>
                  <a:lnTo>
                    <a:pt x="1338" y="1616"/>
                  </a:lnTo>
                  <a:lnTo>
                    <a:pt x="1329" y="1616"/>
                  </a:lnTo>
                  <a:lnTo>
                    <a:pt x="1329" y="1625"/>
                  </a:lnTo>
                  <a:lnTo>
                    <a:pt x="1320" y="1625"/>
                  </a:lnTo>
                  <a:lnTo>
                    <a:pt x="1320" y="1634"/>
                  </a:lnTo>
                  <a:lnTo>
                    <a:pt x="1311" y="1634"/>
                  </a:lnTo>
                  <a:lnTo>
                    <a:pt x="1311" y="1643"/>
                  </a:lnTo>
                  <a:lnTo>
                    <a:pt x="1302" y="1643"/>
                  </a:lnTo>
                  <a:lnTo>
                    <a:pt x="1293" y="1643"/>
                  </a:lnTo>
                  <a:lnTo>
                    <a:pt x="1302" y="1643"/>
                  </a:lnTo>
                  <a:lnTo>
                    <a:pt x="1302" y="1652"/>
                  </a:lnTo>
                  <a:lnTo>
                    <a:pt x="1293" y="1652"/>
                  </a:lnTo>
                  <a:lnTo>
                    <a:pt x="1293" y="1661"/>
                  </a:lnTo>
                  <a:lnTo>
                    <a:pt x="1302" y="1661"/>
                  </a:lnTo>
                  <a:lnTo>
                    <a:pt x="1302" y="1670"/>
                  </a:lnTo>
                  <a:lnTo>
                    <a:pt x="1293" y="1670"/>
                  </a:lnTo>
                  <a:lnTo>
                    <a:pt x="1293" y="1679"/>
                  </a:lnTo>
                  <a:lnTo>
                    <a:pt x="1293" y="1688"/>
                  </a:lnTo>
                  <a:lnTo>
                    <a:pt x="1293" y="1697"/>
                  </a:lnTo>
                  <a:lnTo>
                    <a:pt x="1293" y="1706"/>
                  </a:lnTo>
                  <a:lnTo>
                    <a:pt x="1285" y="1706"/>
                  </a:lnTo>
                  <a:lnTo>
                    <a:pt x="1285" y="1715"/>
                  </a:lnTo>
                  <a:lnTo>
                    <a:pt x="1285" y="1724"/>
                  </a:lnTo>
                  <a:lnTo>
                    <a:pt x="1285" y="1733"/>
                  </a:lnTo>
                  <a:lnTo>
                    <a:pt x="1293" y="1733"/>
                  </a:lnTo>
                  <a:lnTo>
                    <a:pt x="1293" y="1742"/>
                  </a:lnTo>
                  <a:lnTo>
                    <a:pt x="1293" y="1751"/>
                  </a:lnTo>
                  <a:lnTo>
                    <a:pt x="1302" y="1751"/>
                  </a:lnTo>
                  <a:lnTo>
                    <a:pt x="1302" y="1760"/>
                  </a:lnTo>
                  <a:lnTo>
                    <a:pt x="1293" y="1760"/>
                  </a:lnTo>
                  <a:lnTo>
                    <a:pt x="1293" y="1769"/>
                  </a:lnTo>
                  <a:lnTo>
                    <a:pt x="1293" y="1778"/>
                  </a:lnTo>
                  <a:lnTo>
                    <a:pt x="1293" y="1787"/>
                  </a:lnTo>
                  <a:lnTo>
                    <a:pt x="1293" y="1796"/>
                  </a:lnTo>
                  <a:lnTo>
                    <a:pt x="1285" y="1796"/>
                  </a:lnTo>
                  <a:lnTo>
                    <a:pt x="1285" y="1787"/>
                  </a:lnTo>
                  <a:lnTo>
                    <a:pt x="1276" y="1787"/>
                  </a:lnTo>
                  <a:lnTo>
                    <a:pt x="1276" y="1796"/>
                  </a:lnTo>
                  <a:lnTo>
                    <a:pt x="1276" y="1787"/>
                  </a:lnTo>
                  <a:lnTo>
                    <a:pt x="1276" y="1796"/>
                  </a:lnTo>
                  <a:lnTo>
                    <a:pt x="1267" y="1796"/>
                  </a:lnTo>
                  <a:lnTo>
                    <a:pt x="1258" y="1796"/>
                  </a:lnTo>
                  <a:lnTo>
                    <a:pt x="1258" y="1787"/>
                  </a:lnTo>
                  <a:lnTo>
                    <a:pt x="1258" y="1796"/>
                  </a:lnTo>
                  <a:lnTo>
                    <a:pt x="1249" y="1796"/>
                  </a:lnTo>
                  <a:lnTo>
                    <a:pt x="1240" y="1796"/>
                  </a:lnTo>
                  <a:lnTo>
                    <a:pt x="1231" y="1796"/>
                  </a:lnTo>
                  <a:lnTo>
                    <a:pt x="1231" y="1804"/>
                  </a:lnTo>
                  <a:lnTo>
                    <a:pt x="1231" y="1813"/>
                  </a:lnTo>
                  <a:lnTo>
                    <a:pt x="1222" y="1813"/>
                  </a:lnTo>
                  <a:lnTo>
                    <a:pt x="1222" y="1822"/>
                  </a:lnTo>
                  <a:lnTo>
                    <a:pt x="1222" y="1831"/>
                  </a:lnTo>
                  <a:lnTo>
                    <a:pt x="1222" y="1840"/>
                  </a:lnTo>
                  <a:lnTo>
                    <a:pt x="1222" y="1849"/>
                  </a:lnTo>
                  <a:lnTo>
                    <a:pt x="1213" y="1849"/>
                  </a:lnTo>
                  <a:lnTo>
                    <a:pt x="1213" y="1858"/>
                  </a:lnTo>
                  <a:lnTo>
                    <a:pt x="1213" y="1867"/>
                  </a:lnTo>
                  <a:lnTo>
                    <a:pt x="1204" y="1867"/>
                  </a:lnTo>
                  <a:lnTo>
                    <a:pt x="1204" y="1858"/>
                  </a:lnTo>
                  <a:lnTo>
                    <a:pt x="1195" y="1858"/>
                  </a:lnTo>
                  <a:lnTo>
                    <a:pt x="1186" y="1858"/>
                  </a:lnTo>
                  <a:lnTo>
                    <a:pt x="1186" y="1867"/>
                  </a:lnTo>
                  <a:lnTo>
                    <a:pt x="1177" y="1867"/>
                  </a:lnTo>
                  <a:lnTo>
                    <a:pt x="1177" y="1876"/>
                  </a:lnTo>
                  <a:lnTo>
                    <a:pt x="1177" y="1867"/>
                  </a:lnTo>
                  <a:lnTo>
                    <a:pt x="1168" y="1867"/>
                  </a:lnTo>
                  <a:lnTo>
                    <a:pt x="1168" y="1876"/>
                  </a:lnTo>
                  <a:lnTo>
                    <a:pt x="1159" y="1876"/>
                  </a:lnTo>
                  <a:lnTo>
                    <a:pt x="1150" y="1876"/>
                  </a:lnTo>
                  <a:lnTo>
                    <a:pt x="1150" y="1885"/>
                  </a:lnTo>
                  <a:lnTo>
                    <a:pt x="1141" y="1885"/>
                  </a:lnTo>
                  <a:lnTo>
                    <a:pt x="1132" y="1885"/>
                  </a:lnTo>
                  <a:lnTo>
                    <a:pt x="1132" y="1894"/>
                  </a:lnTo>
                  <a:lnTo>
                    <a:pt x="1132" y="1903"/>
                  </a:lnTo>
                  <a:lnTo>
                    <a:pt x="1123" y="1903"/>
                  </a:lnTo>
                  <a:lnTo>
                    <a:pt x="1123" y="1912"/>
                  </a:lnTo>
                  <a:lnTo>
                    <a:pt x="1123" y="1921"/>
                  </a:lnTo>
                  <a:lnTo>
                    <a:pt x="1114" y="1921"/>
                  </a:lnTo>
                  <a:lnTo>
                    <a:pt x="1114" y="1930"/>
                  </a:lnTo>
                  <a:lnTo>
                    <a:pt x="1105" y="1930"/>
                  </a:lnTo>
                  <a:lnTo>
                    <a:pt x="1105" y="1921"/>
                  </a:lnTo>
                  <a:lnTo>
                    <a:pt x="1105" y="1930"/>
                  </a:lnTo>
                  <a:lnTo>
                    <a:pt x="1105" y="1921"/>
                  </a:lnTo>
                  <a:lnTo>
                    <a:pt x="1096" y="1921"/>
                  </a:lnTo>
                  <a:lnTo>
                    <a:pt x="1096" y="1930"/>
                  </a:lnTo>
                  <a:lnTo>
                    <a:pt x="1087" y="1930"/>
                  </a:lnTo>
                  <a:lnTo>
                    <a:pt x="1087" y="1921"/>
                  </a:lnTo>
                  <a:lnTo>
                    <a:pt x="1087" y="1912"/>
                  </a:lnTo>
                  <a:lnTo>
                    <a:pt x="1087" y="1921"/>
                  </a:lnTo>
                  <a:lnTo>
                    <a:pt x="1078" y="1912"/>
                  </a:lnTo>
                  <a:lnTo>
                    <a:pt x="1078" y="1903"/>
                  </a:lnTo>
                  <a:lnTo>
                    <a:pt x="1078" y="1912"/>
                  </a:lnTo>
                  <a:lnTo>
                    <a:pt x="1069" y="1912"/>
                  </a:lnTo>
                  <a:lnTo>
                    <a:pt x="1060" y="1912"/>
                  </a:lnTo>
                  <a:lnTo>
                    <a:pt x="1060" y="1921"/>
                  </a:lnTo>
                  <a:lnTo>
                    <a:pt x="1051" y="1921"/>
                  </a:lnTo>
                  <a:lnTo>
                    <a:pt x="1051" y="1930"/>
                  </a:lnTo>
                  <a:lnTo>
                    <a:pt x="1051" y="1921"/>
                  </a:lnTo>
                  <a:lnTo>
                    <a:pt x="1042" y="1921"/>
                  </a:lnTo>
                  <a:lnTo>
                    <a:pt x="1042" y="1912"/>
                  </a:lnTo>
                  <a:lnTo>
                    <a:pt x="1042" y="1903"/>
                  </a:lnTo>
                  <a:lnTo>
                    <a:pt x="1033" y="1903"/>
                  </a:lnTo>
                  <a:lnTo>
                    <a:pt x="1042" y="1903"/>
                  </a:lnTo>
                  <a:lnTo>
                    <a:pt x="1042" y="1894"/>
                  </a:lnTo>
                  <a:lnTo>
                    <a:pt x="1033" y="1894"/>
                  </a:lnTo>
                  <a:lnTo>
                    <a:pt x="1033" y="1903"/>
                  </a:lnTo>
                  <a:lnTo>
                    <a:pt x="1024" y="1903"/>
                  </a:lnTo>
                  <a:lnTo>
                    <a:pt x="1015" y="1903"/>
                  </a:lnTo>
                  <a:lnTo>
                    <a:pt x="1015" y="1894"/>
                  </a:lnTo>
                  <a:lnTo>
                    <a:pt x="1006" y="1894"/>
                  </a:lnTo>
                  <a:lnTo>
                    <a:pt x="1006" y="1903"/>
                  </a:lnTo>
                  <a:lnTo>
                    <a:pt x="997" y="1903"/>
                  </a:lnTo>
                  <a:lnTo>
                    <a:pt x="997" y="1912"/>
                  </a:lnTo>
                  <a:lnTo>
                    <a:pt x="997" y="1921"/>
                  </a:lnTo>
                  <a:lnTo>
                    <a:pt x="988" y="1921"/>
                  </a:lnTo>
                  <a:lnTo>
                    <a:pt x="988" y="1912"/>
                  </a:lnTo>
                  <a:lnTo>
                    <a:pt x="979" y="1912"/>
                  </a:lnTo>
                  <a:lnTo>
                    <a:pt x="979" y="1921"/>
                  </a:lnTo>
                  <a:lnTo>
                    <a:pt x="970" y="1921"/>
                  </a:lnTo>
                  <a:lnTo>
                    <a:pt x="970" y="1930"/>
                  </a:lnTo>
                  <a:lnTo>
                    <a:pt x="970" y="1921"/>
                  </a:lnTo>
                  <a:lnTo>
                    <a:pt x="961" y="1921"/>
                  </a:lnTo>
                  <a:lnTo>
                    <a:pt x="961" y="1912"/>
                  </a:lnTo>
                  <a:lnTo>
                    <a:pt x="952" y="1912"/>
                  </a:lnTo>
                  <a:lnTo>
                    <a:pt x="943" y="1912"/>
                  </a:lnTo>
                  <a:lnTo>
                    <a:pt x="943" y="1921"/>
                  </a:lnTo>
                  <a:lnTo>
                    <a:pt x="943" y="1912"/>
                  </a:lnTo>
                  <a:lnTo>
                    <a:pt x="943" y="1903"/>
                  </a:lnTo>
                  <a:lnTo>
                    <a:pt x="934" y="1903"/>
                  </a:lnTo>
                  <a:lnTo>
                    <a:pt x="934" y="1894"/>
                  </a:lnTo>
                  <a:lnTo>
                    <a:pt x="925" y="1894"/>
                  </a:lnTo>
                  <a:lnTo>
                    <a:pt x="925" y="1885"/>
                  </a:lnTo>
                  <a:lnTo>
                    <a:pt x="916" y="1885"/>
                  </a:lnTo>
                  <a:lnTo>
                    <a:pt x="925" y="1885"/>
                  </a:lnTo>
                  <a:lnTo>
                    <a:pt x="925" y="1876"/>
                  </a:lnTo>
                  <a:lnTo>
                    <a:pt x="916" y="1876"/>
                  </a:lnTo>
                  <a:lnTo>
                    <a:pt x="916" y="1867"/>
                  </a:lnTo>
                  <a:lnTo>
                    <a:pt x="916" y="1858"/>
                  </a:lnTo>
                  <a:lnTo>
                    <a:pt x="916" y="1867"/>
                  </a:lnTo>
                  <a:lnTo>
                    <a:pt x="916" y="1858"/>
                  </a:lnTo>
                  <a:lnTo>
                    <a:pt x="907" y="1858"/>
                  </a:lnTo>
                  <a:lnTo>
                    <a:pt x="898" y="1858"/>
                  </a:lnTo>
                  <a:lnTo>
                    <a:pt x="898" y="1867"/>
                  </a:lnTo>
                  <a:lnTo>
                    <a:pt x="898" y="1876"/>
                  </a:lnTo>
                  <a:lnTo>
                    <a:pt x="889" y="1876"/>
                  </a:lnTo>
                  <a:lnTo>
                    <a:pt x="889" y="1885"/>
                  </a:lnTo>
                  <a:lnTo>
                    <a:pt x="889" y="1894"/>
                  </a:lnTo>
                  <a:lnTo>
                    <a:pt x="889" y="1903"/>
                  </a:lnTo>
                  <a:lnTo>
                    <a:pt x="880" y="1903"/>
                  </a:lnTo>
                  <a:lnTo>
                    <a:pt x="880" y="1912"/>
                  </a:lnTo>
                  <a:lnTo>
                    <a:pt x="871" y="1912"/>
                  </a:lnTo>
                  <a:lnTo>
                    <a:pt x="871" y="1921"/>
                  </a:lnTo>
                  <a:lnTo>
                    <a:pt x="862" y="1921"/>
                  </a:lnTo>
                  <a:lnTo>
                    <a:pt x="871" y="1921"/>
                  </a:lnTo>
                  <a:lnTo>
                    <a:pt x="871" y="1930"/>
                  </a:lnTo>
                  <a:lnTo>
                    <a:pt x="862" y="1930"/>
                  </a:lnTo>
                  <a:lnTo>
                    <a:pt x="853" y="1930"/>
                  </a:lnTo>
                  <a:lnTo>
                    <a:pt x="853" y="1939"/>
                  </a:lnTo>
                  <a:lnTo>
                    <a:pt x="845" y="1939"/>
                  </a:lnTo>
                  <a:lnTo>
                    <a:pt x="845" y="1948"/>
                  </a:lnTo>
                  <a:lnTo>
                    <a:pt x="845" y="1957"/>
                  </a:lnTo>
                  <a:lnTo>
                    <a:pt x="845" y="1966"/>
                  </a:lnTo>
                  <a:lnTo>
                    <a:pt x="845" y="1975"/>
                  </a:lnTo>
                  <a:lnTo>
                    <a:pt x="845" y="1984"/>
                  </a:lnTo>
                  <a:lnTo>
                    <a:pt x="836" y="1984"/>
                  </a:lnTo>
                  <a:lnTo>
                    <a:pt x="836" y="1993"/>
                  </a:lnTo>
                  <a:lnTo>
                    <a:pt x="836" y="2002"/>
                  </a:lnTo>
                  <a:lnTo>
                    <a:pt x="845" y="2002"/>
                  </a:lnTo>
                  <a:lnTo>
                    <a:pt x="836" y="2002"/>
                  </a:lnTo>
                  <a:lnTo>
                    <a:pt x="836" y="2011"/>
                  </a:lnTo>
                  <a:lnTo>
                    <a:pt x="836" y="2002"/>
                  </a:lnTo>
                  <a:lnTo>
                    <a:pt x="827" y="2002"/>
                  </a:lnTo>
                  <a:lnTo>
                    <a:pt x="827" y="2011"/>
                  </a:lnTo>
                  <a:lnTo>
                    <a:pt x="818" y="2011"/>
                  </a:lnTo>
                  <a:lnTo>
                    <a:pt x="818" y="2020"/>
                  </a:lnTo>
                  <a:lnTo>
                    <a:pt x="809" y="2020"/>
                  </a:lnTo>
                  <a:lnTo>
                    <a:pt x="800" y="2020"/>
                  </a:lnTo>
                  <a:lnTo>
                    <a:pt x="800" y="2029"/>
                  </a:lnTo>
                  <a:lnTo>
                    <a:pt x="791" y="2029"/>
                  </a:lnTo>
                  <a:lnTo>
                    <a:pt x="791" y="2038"/>
                  </a:lnTo>
                  <a:lnTo>
                    <a:pt x="782" y="2038"/>
                  </a:lnTo>
                  <a:lnTo>
                    <a:pt x="773" y="2038"/>
                  </a:lnTo>
                  <a:lnTo>
                    <a:pt x="773" y="2047"/>
                  </a:lnTo>
                  <a:lnTo>
                    <a:pt x="764" y="2047"/>
                  </a:lnTo>
                  <a:lnTo>
                    <a:pt x="764" y="2056"/>
                  </a:lnTo>
                  <a:lnTo>
                    <a:pt x="764" y="2065"/>
                  </a:lnTo>
                  <a:lnTo>
                    <a:pt x="755" y="2065"/>
                  </a:lnTo>
                  <a:lnTo>
                    <a:pt x="746" y="2065"/>
                  </a:lnTo>
                  <a:lnTo>
                    <a:pt x="746" y="2074"/>
                  </a:lnTo>
                  <a:lnTo>
                    <a:pt x="737" y="2074"/>
                  </a:lnTo>
                  <a:lnTo>
                    <a:pt x="737" y="2083"/>
                  </a:lnTo>
                  <a:lnTo>
                    <a:pt x="728" y="2083"/>
                  </a:lnTo>
                  <a:lnTo>
                    <a:pt x="737" y="2083"/>
                  </a:lnTo>
                  <a:lnTo>
                    <a:pt x="728" y="2083"/>
                  </a:lnTo>
                  <a:lnTo>
                    <a:pt x="728" y="2092"/>
                  </a:lnTo>
                  <a:lnTo>
                    <a:pt x="719" y="2092"/>
                  </a:lnTo>
                  <a:lnTo>
                    <a:pt x="719" y="2083"/>
                  </a:lnTo>
                  <a:lnTo>
                    <a:pt x="728" y="2083"/>
                  </a:lnTo>
                  <a:lnTo>
                    <a:pt x="719" y="2083"/>
                  </a:lnTo>
                  <a:lnTo>
                    <a:pt x="719" y="2092"/>
                  </a:lnTo>
                  <a:lnTo>
                    <a:pt x="710" y="2092"/>
                  </a:lnTo>
                  <a:lnTo>
                    <a:pt x="710" y="2083"/>
                  </a:lnTo>
                  <a:lnTo>
                    <a:pt x="701" y="2083"/>
                  </a:lnTo>
                  <a:lnTo>
                    <a:pt x="701" y="2092"/>
                  </a:lnTo>
                  <a:lnTo>
                    <a:pt x="692" y="2092"/>
                  </a:lnTo>
                  <a:lnTo>
                    <a:pt x="692" y="2083"/>
                  </a:lnTo>
                  <a:lnTo>
                    <a:pt x="683" y="2083"/>
                  </a:lnTo>
                  <a:lnTo>
                    <a:pt x="683" y="2092"/>
                  </a:lnTo>
                  <a:lnTo>
                    <a:pt x="674" y="2092"/>
                  </a:lnTo>
                  <a:lnTo>
                    <a:pt x="665" y="2092"/>
                  </a:lnTo>
                  <a:lnTo>
                    <a:pt x="665" y="2083"/>
                  </a:lnTo>
                  <a:lnTo>
                    <a:pt x="656" y="2083"/>
                  </a:lnTo>
                  <a:lnTo>
                    <a:pt x="647" y="2083"/>
                  </a:lnTo>
                  <a:lnTo>
                    <a:pt x="638" y="2083"/>
                  </a:lnTo>
                  <a:lnTo>
                    <a:pt x="629" y="2083"/>
                  </a:lnTo>
                  <a:lnTo>
                    <a:pt x="629" y="2092"/>
                  </a:lnTo>
                  <a:lnTo>
                    <a:pt x="629" y="2083"/>
                  </a:lnTo>
                  <a:lnTo>
                    <a:pt x="620" y="2083"/>
                  </a:lnTo>
                  <a:lnTo>
                    <a:pt x="629" y="2083"/>
                  </a:lnTo>
                  <a:lnTo>
                    <a:pt x="629" y="2074"/>
                  </a:lnTo>
                  <a:lnTo>
                    <a:pt x="620" y="2074"/>
                  </a:lnTo>
                  <a:lnTo>
                    <a:pt x="629" y="2074"/>
                  </a:lnTo>
                  <a:lnTo>
                    <a:pt x="629" y="2065"/>
                  </a:lnTo>
                  <a:lnTo>
                    <a:pt x="620" y="2065"/>
                  </a:lnTo>
                  <a:lnTo>
                    <a:pt x="611" y="2065"/>
                  </a:lnTo>
                  <a:lnTo>
                    <a:pt x="611" y="2056"/>
                  </a:lnTo>
                  <a:lnTo>
                    <a:pt x="602" y="2056"/>
                  </a:lnTo>
                  <a:lnTo>
                    <a:pt x="602" y="2047"/>
                  </a:lnTo>
                  <a:lnTo>
                    <a:pt x="593" y="2047"/>
                  </a:lnTo>
                  <a:lnTo>
                    <a:pt x="584" y="2047"/>
                  </a:lnTo>
                  <a:lnTo>
                    <a:pt x="593" y="2047"/>
                  </a:lnTo>
                  <a:lnTo>
                    <a:pt x="593" y="2056"/>
                  </a:lnTo>
                  <a:lnTo>
                    <a:pt x="584" y="2056"/>
                  </a:lnTo>
                  <a:lnTo>
                    <a:pt x="584" y="2065"/>
                  </a:lnTo>
                  <a:lnTo>
                    <a:pt x="575" y="2065"/>
                  </a:lnTo>
                  <a:lnTo>
                    <a:pt x="566" y="2065"/>
                  </a:lnTo>
                  <a:lnTo>
                    <a:pt x="557" y="2065"/>
                  </a:lnTo>
                  <a:lnTo>
                    <a:pt x="548" y="2065"/>
                  </a:lnTo>
                  <a:lnTo>
                    <a:pt x="548" y="2074"/>
                  </a:lnTo>
                  <a:lnTo>
                    <a:pt x="539" y="2074"/>
                  </a:lnTo>
                  <a:lnTo>
                    <a:pt x="539" y="2083"/>
                  </a:lnTo>
                  <a:lnTo>
                    <a:pt x="530" y="2083"/>
                  </a:lnTo>
                  <a:lnTo>
                    <a:pt x="530" y="2092"/>
                  </a:lnTo>
                  <a:lnTo>
                    <a:pt x="521" y="2092"/>
                  </a:lnTo>
                  <a:lnTo>
                    <a:pt x="521" y="2101"/>
                  </a:lnTo>
                  <a:lnTo>
                    <a:pt x="521" y="2092"/>
                  </a:lnTo>
                  <a:lnTo>
                    <a:pt x="521" y="2101"/>
                  </a:lnTo>
                  <a:lnTo>
                    <a:pt x="512" y="2092"/>
                  </a:lnTo>
                  <a:lnTo>
                    <a:pt x="503" y="2092"/>
                  </a:lnTo>
                  <a:lnTo>
                    <a:pt x="503" y="2101"/>
                  </a:lnTo>
                  <a:lnTo>
                    <a:pt x="503" y="2110"/>
                  </a:lnTo>
                  <a:lnTo>
                    <a:pt x="494" y="2110"/>
                  </a:lnTo>
                  <a:lnTo>
                    <a:pt x="494" y="2119"/>
                  </a:lnTo>
                  <a:lnTo>
                    <a:pt x="494" y="2110"/>
                  </a:lnTo>
                  <a:lnTo>
                    <a:pt x="494" y="2119"/>
                  </a:lnTo>
                  <a:lnTo>
                    <a:pt x="485" y="2119"/>
                  </a:lnTo>
                  <a:lnTo>
                    <a:pt x="485" y="2128"/>
                  </a:lnTo>
                  <a:lnTo>
                    <a:pt x="485" y="2137"/>
                  </a:lnTo>
                  <a:lnTo>
                    <a:pt x="476" y="2137"/>
                  </a:lnTo>
                  <a:lnTo>
                    <a:pt x="476" y="2146"/>
                  </a:lnTo>
                  <a:lnTo>
                    <a:pt x="467" y="2146"/>
                  </a:lnTo>
                  <a:lnTo>
                    <a:pt x="467" y="2137"/>
                  </a:lnTo>
                  <a:lnTo>
                    <a:pt x="467" y="2146"/>
                  </a:lnTo>
                  <a:lnTo>
                    <a:pt x="467" y="2155"/>
                  </a:lnTo>
                  <a:lnTo>
                    <a:pt x="458" y="2155"/>
                  </a:lnTo>
                  <a:lnTo>
                    <a:pt x="449" y="2155"/>
                  </a:lnTo>
                  <a:lnTo>
                    <a:pt x="440" y="2155"/>
                  </a:lnTo>
                  <a:lnTo>
                    <a:pt x="431" y="2155"/>
                  </a:lnTo>
                  <a:lnTo>
                    <a:pt x="431" y="2146"/>
                  </a:lnTo>
                  <a:lnTo>
                    <a:pt x="422" y="2146"/>
                  </a:lnTo>
                  <a:lnTo>
                    <a:pt x="413" y="2146"/>
                  </a:lnTo>
                  <a:lnTo>
                    <a:pt x="413" y="2155"/>
                  </a:lnTo>
                  <a:lnTo>
                    <a:pt x="413" y="2146"/>
                  </a:lnTo>
                  <a:lnTo>
                    <a:pt x="413" y="2155"/>
                  </a:lnTo>
                  <a:lnTo>
                    <a:pt x="405" y="2155"/>
                  </a:lnTo>
                  <a:lnTo>
                    <a:pt x="405" y="2164"/>
                  </a:lnTo>
                  <a:lnTo>
                    <a:pt x="413" y="2164"/>
                  </a:lnTo>
                  <a:lnTo>
                    <a:pt x="413" y="2173"/>
                  </a:lnTo>
                  <a:lnTo>
                    <a:pt x="405" y="2173"/>
                  </a:lnTo>
                  <a:lnTo>
                    <a:pt x="405" y="2182"/>
                  </a:lnTo>
                  <a:lnTo>
                    <a:pt x="396" y="2191"/>
                  </a:lnTo>
                  <a:lnTo>
                    <a:pt x="396" y="2200"/>
                  </a:lnTo>
                  <a:lnTo>
                    <a:pt x="387" y="2200"/>
                  </a:lnTo>
                  <a:lnTo>
                    <a:pt x="387" y="2208"/>
                  </a:lnTo>
                  <a:lnTo>
                    <a:pt x="378" y="2208"/>
                  </a:lnTo>
                  <a:lnTo>
                    <a:pt x="369" y="2208"/>
                  </a:lnTo>
                  <a:lnTo>
                    <a:pt x="360" y="2208"/>
                  </a:lnTo>
                  <a:lnTo>
                    <a:pt x="360" y="2217"/>
                  </a:lnTo>
                  <a:lnTo>
                    <a:pt x="351" y="2217"/>
                  </a:lnTo>
                  <a:lnTo>
                    <a:pt x="351" y="2226"/>
                  </a:lnTo>
                  <a:lnTo>
                    <a:pt x="351" y="2217"/>
                  </a:lnTo>
                  <a:lnTo>
                    <a:pt x="351" y="2226"/>
                  </a:lnTo>
                  <a:lnTo>
                    <a:pt x="351" y="2217"/>
                  </a:lnTo>
                  <a:lnTo>
                    <a:pt x="342" y="2217"/>
                  </a:lnTo>
                  <a:lnTo>
                    <a:pt x="342" y="2208"/>
                  </a:lnTo>
                  <a:lnTo>
                    <a:pt x="333" y="2208"/>
                  </a:lnTo>
                  <a:lnTo>
                    <a:pt x="333" y="2200"/>
                  </a:lnTo>
                  <a:lnTo>
                    <a:pt x="324" y="2200"/>
                  </a:lnTo>
                  <a:lnTo>
                    <a:pt x="333" y="2200"/>
                  </a:lnTo>
                  <a:lnTo>
                    <a:pt x="324" y="2200"/>
                  </a:lnTo>
                  <a:lnTo>
                    <a:pt x="324" y="2191"/>
                  </a:lnTo>
                  <a:lnTo>
                    <a:pt x="315" y="2191"/>
                  </a:lnTo>
                  <a:lnTo>
                    <a:pt x="315" y="2182"/>
                  </a:lnTo>
                  <a:lnTo>
                    <a:pt x="306" y="2182"/>
                  </a:lnTo>
                  <a:lnTo>
                    <a:pt x="315" y="2182"/>
                  </a:lnTo>
                  <a:lnTo>
                    <a:pt x="315" y="2173"/>
                  </a:lnTo>
                  <a:lnTo>
                    <a:pt x="315" y="2164"/>
                  </a:lnTo>
                  <a:lnTo>
                    <a:pt x="324" y="2164"/>
                  </a:lnTo>
                  <a:lnTo>
                    <a:pt x="324" y="2155"/>
                  </a:lnTo>
                  <a:lnTo>
                    <a:pt x="315" y="2155"/>
                  </a:lnTo>
                  <a:lnTo>
                    <a:pt x="324" y="2146"/>
                  </a:lnTo>
                  <a:lnTo>
                    <a:pt x="324" y="2137"/>
                  </a:lnTo>
                  <a:lnTo>
                    <a:pt x="324" y="2128"/>
                  </a:lnTo>
                  <a:lnTo>
                    <a:pt x="315" y="2128"/>
                  </a:lnTo>
                  <a:lnTo>
                    <a:pt x="324" y="2128"/>
                  </a:lnTo>
                  <a:lnTo>
                    <a:pt x="315" y="2128"/>
                  </a:lnTo>
                  <a:lnTo>
                    <a:pt x="324" y="2119"/>
                  </a:lnTo>
                  <a:lnTo>
                    <a:pt x="315" y="2119"/>
                  </a:lnTo>
                  <a:lnTo>
                    <a:pt x="324" y="2119"/>
                  </a:lnTo>
                  <a:lnTo>
                    <a:pt x="324" y="2110"/>
                  </a:lnTo>
                  <a:lnTo>
                    <a:pt x="324" y="2101"/>
                  </a:lnTo>
                  <a:lnTo>
                    <a:pt x="324" y="2092"/>
                  </a:lnTo>
                  <a:lnTo>
                    <a:pt x="315" y="2092"/>
                  </a:lnTo>
                  <a:lnTo>
                    <a:pt x="324" y="2092"/>
                  </a:lnTo>
                  <a:lnTo>
                    <a:pt x="315" y="2092"/>
                  </a:lnTo>
                  <a:lnTo>
                    <a:pt x="324" y="2092"/>
                  </a:lnTo>
                  <a:lnTo>
                    <a:pt x="324" y="2083"/>
                  </a:lnTo>
                  <a:lnTo>
                    <a:pt x="315" y="2083"/>
                  </a:lnTo>
                  <a:lnTo>
                    <a:pt x="324" y="2083"/>
                  </a:lnTo>
                  <a:lnTo>
                    <a:pt x="324" y="2074"/>
                  </a:lnTo>
                  <a:lnTo>
                    <a:pt x="315" y="2074"/>
                  </a:lnTo>
                  <a:lnTo>
                    <a:pt x="324" y="2074"/>
                  </a:lnTo>
                  <a:lnTo>
                    <a:pt x="315" y="2074"/>
                  </a:lnTo>
                  <a:lnTo>
                    <a:pt x="315" y="2065"/>
                  </a:lnTo>
                  <a:lnTo>
                    <a:pt x="324" y="2056"/>
                  </a:lnTo>
                  <a:lnTo>
                    <a:pt x="315" y="2056"/>
                  </a:lnTo>
                  <a:lnTo>
                    <a:pt x="315" y="2047"/>
                  </a:lnTo>
                  <a:lnTo>
                    <a:pt x="315" y="2038"/>
                  </a:lnTo>
                  <a:lnTo>
                    <a:pt x="315" y="2029"/>
                  </a:lnTo>
                  <a:lnTo>
                    <a:pt x="315" y="2020"/>
                  </a:lnTo>
                  <a:lnTo>
                    <a:pt x="315" y="2011"/>
                  </a:lnTo>
                  <a:lnTo>
                    <a:pt x="306" y="2011"/>
                  </a:lnTo>
                  <a:lnTo>
                    <a:pt x="306" y="2002"/>
                  </a:lnTo>
                  <a:lnTo>
                    <a:pt x="315" y="2002"/>
                  </a:lnTo>
                  <a:lnTo>
                    <a:pt x="306" y="2002"/>
                  </a:lnTo>
                  <a:lnTo>
                    <a:pt x="306" y="1993"/>
                  </a:lnTo>
                  <a:lnTo>
                    <a:pt x="306" y="1984"/>
                  </a:lnTo>
                  <a:lnTo>
                    <a:pt x="306" y="1975"/>
                  </a:lnTo>
                  <a:lnTo>
                    <a:pt x="297" y="1975"/>
                  </a:lnTo>
                  <a:lnTo>
                    <a:pt x="297" y="1966"/>
                  </a:lnTo>
                  <a:lnTo>
                    <a:pt x="306" y="1966"/>
                  </a:lnTo>
                  <a:lnTo>
                    <a:pt x="297" y="1966"/>
                  </a:lnTo>
                  <a:lnTo>
                    <a:pt x="297" y="1957"/>
                  </a:lnTo>
                  <a:lnTo>
                    <a:pt x="297" y="1948"/>
                  </a:lnTo>
                  <a:lnTo>
                    <a:pt x="297" y="1939"/>
                  </a:lnTo>
                  <a:lnTo>
                    <a:pt x="306" y="1939"/>
                  </a:lnTo>
                  <a:lnTo>
                    <a:pt x="306" y="1930"/>
                  </a:lnTo>
                  <a:lnTo>
                    <a:pt x="306" y="1921"/>
                  </a:lnTo>
                  <a:lnTo>
                    <a:pt x="297" y="1921"/>
                  </a:lnTo>
                  <a:lnTo>
                    <a:pt x="297" y="1912"/>
                  </a:lnTo>
                  <a:lnTo>
                    <a:pt x="297" y="1903"/>
                  </a:lnTo>
                  <a:lnTo>
                    <a:pt x="297" y="1912"/>
                  </a:lnTo>
                  <a:lnTo>
                    <a:pt x="288" y="1912"/>
                  </a:lnTo>
                  <a:lnTo>
                    <a:pt x="288" y="1903"/>
                  </a:lnTo>
                  <a:lnTo>
                    <a:pt x="279" y="1903"/>
                  </a:lnTo>
                  <a:lnTo>
                    <a:pt x="279" y="1894"/>
                  </a:lnTo>
                  <a:lnTo>
                    <a:pt x="279" y="1885"/>
                  </a:lnTo>
                  <a:lnTo>
                    <a:pt x="279" y="1876"/>
                  </a:lnTo>
                  <a:lnTo>
                    <a:pt x="279" y="1867"/>
                  </a:lnTo>
                  <a:lnTo>
                    <a:pt x="288" y="1867"/>
                  </a:lnTo>
                  <a:lnTo>
                    <a:pt x="279" y="1867"/>
                  </a:lnTo>
                  <a:lnTo>
                    <a:pt x="288" y="1858"/>
                  </a:lnTo>
                  <a:lnTo>
                    <a:pt x="279" y="1858"/>
                  </a:lnTo>
                  <a:lnTo>
                    <a:pt x="288" y="1858"/>
                  </a:lnTo>
                  <a:lnTo>
                    <a:pt x="288" y="1849"/>
                  </a:lnTo>
                  <a:lnTo>
                    <a:pt x="288" y="1840"/>
                  </a:lnTo>
                  <a:lnTo>
                    <a:pt x="297" y="1840"/>
                  </a:lnTo>
                  <a:lnTo>
                    <a:pt x="297" y="1831"/>
                  </a:lnTo>
                  <a:lnTo>
                    <a:pt x="297" y="1822"/>
                  </a:lnTo>
                  <a:lnTo>
                    <a:pt x="297" y="1813"/>
                  </a:lnTo>
                  <a:lnTo>
                    <a:pt x="288" y="1813"/>
                  </a:lnTo>
                  <a:lnTo>
                    <a:pt x="297" y="1813"/>
                  </a:lnTo>
                  <a:lnTo>
                    <a:pt x="297" y="1804"/>
                  </a:lnTo>
                  <a:lnTo>
                    <a:pt x="306" y="1796"/>
                  </a:lnTo>
                  <a:lnTo>
                    <a:pt x="306" y="1787"/>
                  </a:lnTo>
                  <a:lnTo>
                    <a:pt x="297" y="1787"/>
                  </a:lnTo>
                  <a:lnTo>
                    <a:pt x="306" y="1787"/>
                  </a:lnTo>
                  <a:lnTo>
                    <a:pt x="306" y="1778"/>
                  </a:lnTo>
                  <a:lnTo>
                    <a:pt x="306" y="1769"/>
                  </a:lnTo>
                  <a:lnTo>
                    <a:pt x="306" y="1778"/>
                  </a:lnTo>
                  <a:lnTo>
                    <a:pt x="315" y="1769"/>
                  </a:lnTo>
                  <a:lnTo>
                    <a:pt x="324" y="1769"/>
                  </a:lnTo>
                  <a:lnTo>
                    <a:pt x="333" y="1769"/>
                  </a:lnTo>
                  <a:lnTo>
                    <a:pt x="333" y="1760"/>
                  </a:lnTo>
                  <a:lnTo>
                    <a:pt x="333" y="1769"/>
                  </a:lnTo>
                  <a:lnTo>
                    <a:pt x="333" y="1760"/>
                  </a:lnTo>
                  <a:lnTo>
                    <a:pt x="342" y="1760"/>
                  </a:lnTo>
                  <a:lnTo>
                    <a:pt x="333" y="1760"/>
                  </a:lnTo>
                  <a:lnTo>
                    <a:pt x="324" y="1760"/>
                  </a:lnTo>
                  <a:lnTo>
                    <a:pt x="324" y="1751"/>
                  </a:lnTo>
                  <a:lnTo>
                    <a:pt x="315" y="1751"/>
                  </a:lnTo>
                  <a:lnTo>
                    <a:pt x="306" y="1751"/>
                  </a:lnTo>
                  <a:lnTo>
                    <a:pt x="306" y="1742"/>
                  </a:lnTo>
                  <a:lnTo>
                    <a:pt x="306" y="1733"/>
                  </a:lnTo>
                  <a:lnTo>
                    <a:pt x="297" y="1733"/>
                  </a:lnTo>
                  <a:lnTo>
                    <a:pt x="297" y="1724"/>
                  </a:lnTo>
                  <a:lnTo>
                    <a:pt x="288" y="1724"/>
                  </a:lnTo>
                  <a:lnTo>
                    <a:pt x="288" y="1715"/>
                  </a:lnTo>
                  <a:lnTo>
                    <a:pt x="279" y="1715"/>
                  </a:lnTo>
                  <a:lnTo>
                    <a:pt x="279" y="1706"/>
                  </a:lnTo>
                  <a:lnTo>
                    <a:pt x="270" y="1706"/>
                  </a:lnTo>
                  <a:lnTo>
                    <a:pt x="270" y="1715"/>
                  </a:lnTo>
                  <a:lnTo>
                    <a:pt x="261" y="1715"/>
                  </a:lnTo>
                  <a:lnTo>
                    <a:pt x="261" y="1706"/>
                  </a:lnTo>
                  <a:lnTo>
                    <a:pt x="252" y="1706"/>
                  </a:lnTo>
                  <a:lnTo>
                    <a:pt x="252" y="1697"/>
                  </a:lnTo>
                  <a:lnTo>
                    <a:pt x="252" y="1688"/>
                  </a:lnTo>
                  <a:lnTo>
                    <a:pt x="243" y="1688"/>
                  </a:lnTo>
                  <a:lnTo>
                    <a:pt x="243" y="1679"/>
                  </a:lnTo>
                  <a:lnTo>
                    <a:pt x="243" y="1670"/>
                  </a:lnTo>
                  <a:lnTo>
                    <a:pt x="234" y="1670"/>
                  </a:lnTo>
                  <a:lnTo>
                    <a:pt x="234" y="1661"/>
                  </a:lnTo>
                  <a:lnTo>
                    <a:pt x="234" y="1652"/>
                  </a:lnTo>
                  <a:lnTo>
                    <a:pt x="225" y="1652"/>
                  </a:lnTo>
                  <a:lnTo>
                    <a:pt x="225" y="1643"/>
                  </a:lnTo>
                  <a:lnTo>
                    <a:pt x="225" y="1634"/>
                  </a:lnTo>
                  <a:lnTo>
                    <a:pt x="216" y="1634"/>
                  </a:lnTo>
                  <a:lnTo>
                    <a:pt x="207" y="1634"/>
                  </a:lnTo>
                  <a:lnTo>
                    <a:pt x="207" y="1625"/>
                  </a:lnTo>
                  <a:lnTo>
                    <a:pt x="207" y="1634"/>
                  </a:lnTo>
                  <a:lnTo>
                    <a:pt x="207" y="1625"/>
                  </a:lnTo>
                  <a:lnTo>
                    <a:pt x="207" y="1634"/>
                  </a:lnTo>
                  <a:lnTo>
                    <a:pt x="207" y="1625"/>
                  </a:lnTo>
                  <a:lnTo>
                    <a:pt x="198" y="1625"/>
                  </a:lnTo>
                  <a:lnTo>
                    <a:pt x="207" y="1625"/>
                  </a:lnTo>
                  <a:lnTo>
                    <a:pt x="198" y="1625"/>
                  </a:lnTo>
                  <a:lnTo>
                    <a:pt x="198" y="1616"/>
                  </a:lnTo>
                  <a:lnTo>
                    <a:pt x="198" y="1607"/>
                  </a:lnTo>
                  <a:lnTo>
                    <a:pt x="198" y="1616"/>
                  </a:lnTo>
                  <a:lnTo>
                    <a:pt x="189" y="1616"/>
                  </a:lnTo>
                  <a:lnTo>
                    <a:pt x="180" y="1616"/>
                  </a:lnTo>
                  <a:lnTo>
                    <a:pt x="171" y="1616"/>
                  </a:lnTo>
                  <a:lnTo>
                    <a:pt x="171" y="1607"/>
                  </a:lnTo>
                  <a:lnTo>
                    <a:pt x="162" y="1607"/>
                  </a:lnTo>
                  <a:lnTo>
                    <a:pt x="162" y="1598"/>
                  </a:lnTo>
                  <a:lnTo>
                    <a:pt x="153" y="1598"/>
                  </a:lnTo>
                  <a:lnTo>
                    <a:pt x="153" y="1589"/>
                  </a:lnTo>
                  <a:lnTo>
                    <a:pt x="153" y="1580"/>
                  </a:lnTo>
                  <a:lnTo>
                    <a:pt x="144" y="1580"/>
                  </a:lnTo>
                  <a:lnTo>
                    <a:pt x="153" y="1580"/>
                  </a:lnTo>
                  <a:lnTo>
                    <a:pt x="144" y="1580"/>
                  </a:lnTo>
                  <a:lnTo>
                    <a:pt x="153" y="1580"/>
                  </a:lnTo>
                  <a:lnTo>
                    <a:pt x="144" y="1580"/>
                  </a:lnTo>
                  <a:lnTo>
                    <a:pt x="144" y="1571"/>
                  </a:lnTo>
                  <a:lnTo>
                    <a:pt x="135" y="1571"/>
                  </a:lnTo>
                  <a:lnTo>
                    <a:pt x="135" y="1580"/>
                  </a:lnTo>
                  <a:lnTo>
                    <a:pt x="126" y="1580"/>
                  </a:lnTo>
                  <a:lnTo>
                    <a:pt x="126" y="1571"/>
                  </a:lnTo>
                  <a:lnTo>
                    <a:pt x="126" y="1580"/>
                  </a:lnTo>
                  <a:lnTo>
                    <a:pt x="126" y="1571"/>
                  </a:lnTo>
                  <a:lnTo>
                    <a:pt x="117" y="1571"/>
                  </a:lnTo>
                  <a:lnTo>
                    <a:pt x="117" y="1562"/>
                  </a:lnTo>
                  <a:lnTo>
                    <a:pt x="108" y="1562"/>
                  </a:lnTo>
                  <a:lnTo>
                    <a:pt x="108" y="1553"/>
                  </a:lnTo>
                  <a:lnTo>
                    <a:pt x="108" y="1544"/>
                  </a:lnTo>
                  <a:lnTo>
                    <a:pt x="99" y="1544"/>
                  </a:lnTo>
                  <a:lnTo>
                    <a:pt x="99" y="1535"/>
                  </a:lnTo>
                  <a:lnTo>
                    <a:pt x="90" y="1535"/>
                  </a:lnTo>
                  <a:lnTo>
                    <a:pt x="90" y="1526"/>
                  </a:lnTo>
                  <a:lnTo>
                    <a:pt x="90" y="1517"/>
                  </a:lnTo>
                  <a:lnTo>
                    <a:pt x="81" y="1517"/>
                  </a:lnTo>
                  <a:lnTo>
                    <a:pt x="81" y="1508"/>
                  </a:lnTo>
                  <a:lnTo>
                    <a:pt x="72" y="1508"/>
                  </a:lnTo>
                  <a:lnTo>
                    <a:pt x="63" y="1508"/>
                  </a:lnTo>
                  <a:lnTo>
                    <a:pt x="63" y="1499"/>
                  </a:lnTo>
                  <a:lnTo>
                    <a:pt x="63" y="1508"/>
                  </a:lnTo>
                  <a:lnTo>
                    <a:pt x="54" y="1508"/>
                  </a:lnTo>
                  <a:lnTo>
                    <a:pt x="54" y="1499"/>
                  </a:lnTo>
                  <a:lnTo>
                    <a:pt x="45" y="1499"/>
                  </a:lnTo>
                  <a:lnTo>
                    <a:pt x="45" y="1490"/>
                  </a:lnTo>
                  <a:lnTo>
                    <a:pt x="36" y="1490"/>
                  </a:lnTo>
                  <a:lnTo>
                    <a:pt x="36" y="1481"/>
                  </a:lnTo>
                  <a:lnTo>
                    <a:pt x="27" y="1481"/>
                  </a:lnTo>
                  <a:lnTo>
                    <a:pt x="27" y="1472"/>
                  </a:lnTo>
                  <a:lnTo>
                    <a:pt x="18" y="1472"/>
                  </a:lnTo>
                  <a:lnTo>
                    <a:pt x="18" y="1463"/>
                  </a:lnTo>
                  <a:lnTo>
                    <a:pt x="18" y="1454"/>
                  </a:lnTo>
                  <a:lnTo>
                    <a:pt x="27" y="1454"/>
                  </a:lnTo>
                  <a:lnTo>
                    <a:pt x="18" y="1454"/>
                  </a:lnTo>
                  <a:lnTo>
                    <a:pt x="27" y="1454"/>
                  </a:lnTo>
                  <a:lnTo>
                    <a:pt x="27" y="1445"/>
                  </a:lnTo>
                  <a:lnTo>
                    <a:pt x="18" y="1445"/>
                  </a:lnTo>
                  <a:lnTo>
                    <a:pt x="18" y="1436"/>
                  </a:lnTo>
                  <a:lnTo>
                    <a:pt x="18" y="1427"/>
                  </a:lnTo>
                  <a:lnTo>
                    <a:pt x="9" y="1427"/>
                  </a:lnTo>
                  <a:lnTo>
                    <a:pt x="9" y="1418"/>
                  </a:lnTo>
                  <a:lnTo>
                    <a:pt x="18" y="1418"/>
                  </a:lnTo>
                  <a:lnTo>
                    <a:pt x="18" y="1409"/>
                  </a:lnTo>
                  <a:lnTo>
                    <a:pt x="27" y="1409"/>
                  </a:lnTo>
                  <a:lnTo>
                    <a:pt x="27" y="1401"/>
                  </a:lnTo>
                  <a:lnTo>
                    <a:pt x="27" y="1409"/>
                  </a:lnTo>
                  <a:lnTo>
                    <a:pt x="27" y="1401"/>
                  </a:lnTo>
                  <a:lnTo>
                    <a:pt x="36" y="1401"/>
                  </a:lnTo>
                  <a:lnTo>
                    <a:pt x="45" y="1401"/>
                  </a:lnTo>
                  <a:lnTo>
                    <a:pt x="45" y="1409"/>
                  </a:lnTo>
                  <a:lnTo>
                    <a:pt x="54" y="1409"/>
                  </a:lnTo>
                  <a:lnTo>
                    <a:pt x="63" y="1401"/>
                  </a:lnTo>
                  <a:lnTo>
                    <a:pt x="72" y="1401"/>
                  </a:lnTo>
                  <a:lnTo>
                    <a:pt x="81" y="1401"/>
                  </a:lnTo>
                  <a:lnTo>
                    <a:pt x="81" y="1392"/>
                  </a:lnTo>
                  <a:lnTo>
                    <a:pt x="90" y="1392"/>
                  </a:lnTo>
                  <a:lnTo>
                    <a:pt x="90" y="1401"/>
                  </a:lnTo>
                  <a:lnTo>
                    <a:pt x="90" y="1392"/>
                  </a:lnTo>
                  <a:lnTo>
                    <a:pt x="90" y="1401"/>
                  </a:lnTo>
                  <a:lnTo>
                    <a:pt x="99" y="1401"/>
                  </a:lnTo>
                  <a:lnTo>
                    <a:pt x="99" y="1392"/>
                  </a:lnTo>
                  <a:lnTo>
                    <a:pt x="108" y="1392"/>
                  </a:lnTo>
                  <a:lnTo>
                    <a:pt x="108" y="1401"/>
                  </a:lnTo>
                  <a:lnTo>
                    <a:pt x="117" y="1401"/>
                  </a:lnTo>
                  <a:lnTo>
                    <a:pt x="117" y="1392"/>
                  </a:lnTo>
                  <a:lnTo>
                    <a:pt x="126" y="1383"/>
                  </a:lnTo>
                  <a:lnTo>
                    <a:pt x="135" y="1383"/>
                  </a:lnTo>
                  <a:lnTo>
                    <a:pt x="135" y="1374"/>
                  </a:lnTo>
                  <a:lnTo>
                    <a:pt x="144" y="1374"/>
                  </a:lnTo>
                  <a:lnTo>
                    <a:pt x="144" y="1365"/>
                  </a:lnTo>
                  <a:lnTo>
                    <a:pt x="135" y="1365"/>
                  </a:lnTo>
                  <a:lnTo>
                    <a:pt x="144" y="1365"/>
                  </a:lnTo>
                  <a:lnTo>
                    <a:pt x="144" y="1356"/>
                  </a:lnTo>
                  <a:lnTo>
                    <a:pt x="135" y="1356"/>
                  </a:lnTo>
                  <a:lnTo>
                    <a:pt x="126" y="1356"/>
                  </a:lnTo>
                  <a:lnTo>
                    <a:pt x="126" y="1347"/>
                  </a:lnTo>
                  <a:lnTo>
                    <a:pt x="117" y="1347"/>
                  </a:lnTo>
                  <a:lnTo>
                    <a:pt x="117" y="1338"/>
                  </a:lnTo>
                  <a:lnTo>
                    <a:pt x="108" y="1338"/>
                  </a:lnTo>
                  <a:lnTo>
                    <a:pt x="117" y="1338"/>
                  </a:lnTo>
                  <a:lnTo>
                    <a:pt x="117" y="1329"/>
                  </a:lnTo>
                  <a:lnTo>
                    <a:pt x="108" y="1320"/>
                  </a:lnTo>
                  <a:lnTo>
                    <a:pt x="108" y="1311"/>
                  </a:lnTo>
                  <a:lnTo>
                    <a:pt x="99" y="1311"/>
                  </a:lnTo>
                  <a:lnTo>
                    <a:pt x="99" y="1302"/>
                  </a:lnTo>
                  <a:lnTo>
                    <a:pt x="99" y="1293"/>
                  </a:lnTo>
                  <a:lnTo>
                    <a:pt x="90" y="1293"/>
                  </a:lnTo>
                  <a:lnTo>
                    <a:pt x="90" y="1284"/>
                  </a:lnTo>
                  <a:lnTo>
                    <a:pt x="90" y="1275"/>
                  </a:lnTo>
                  <a:lnTo>
                    <a:pt x="99" y="1275"/>
                  </a:lnTo>
                  <a:lnTo>
                    <a:pt x="99" y="1266"/>
                  </a:lnTo>
                  <a:lnTo>
                    <a:pt x="99" y="1257"/>
                  </a:lnTo>
                  <a:lnTo>
                    <a:pt x="99" y="1248"/>
                  </a:lnTo>
                  <a:lnTo>
                    <a:pt x="90" y="1248"/>
                  </a:lnTo>
                  <a:lnTo>
                    <a:pt x="90" y="1239"/>
                  </a:lnTo>
                  <a:lnTo>
                    <a:pt x="81" y="1239"/>
                  </a:lnTo>
                  <a:lnTo>
                    <a:pt x="81" y="1230"/>
                  </a:lnTo>
                  <a:lnTo>
                    <a:pt x="72" y="1221"/>
                  </a:lnTo>
                  <a:lnTo>
                    <a:pt x="63" y="1221"/>
                  </a:lnTo>
                  <a:lnTo>
                    <a:pt x="63" y="1212"/>
                  </a:lnTo>
                  <a:lnTo>
                    <a:pt x="63" y="1203"/>
                  </a:lnTo>
                  <a:lnTo>
                    <a:pt x="63" y="1194"/>
                  </a:lnTo>
                  <a:lnTo>
                    <a:pt x="72" y="1194"/>
                  </a:lnTo>
                  <a:lnTo>
                    <a:pt x="81" y="1194"/>
                  </a:lnTo>
                  <a:lnTo>
                    <a:pt x="81" y="1185"/>
                  </a:lnTo>
                  <a:lnTo>
                    <a:pt x="72" y="1185"/>
                  </a:lnTo>
                  <a:lnTo>
                    <a:pt x="81" y="1185"/>
                  </a:lnTo>
                  <a:lnTo>
                    <a:pt x="81" y="1176"/>
                  </a:lnTo>
                  <a:lnTo>
                    <a:pt x="72" y="1176"/>
                  </a:lnTo>
                  <a:lnTo>
                    <a:pt x="63" y="1176"/>
                  </a:lnTo>
                  <a:lnTo>
                    <a:pt x="63" y="1167"/>
                  </a:lnTo>
                  <a:lnTo>
                    <a:pt x="63" y="1158"/>
                  </a:lnTo>
                  <a:lnTo>
                    <a:pt x="63" y="1149"/>
                  </a:lnTo>
                  <a:lnTo>
                    <a:pt x="54" y="1149"/>
                  </a:lnTo>
                  <a:lnTo>
                    <a:pt x="54" y="1140"/>
                  </a:lnTo>
                  <a:lnTo>
                    <a:pt x="45" y="1140"/>
                  </a:lnTo>
                  <a:lnTo>
                    <a:pt x="36" y="1140"/>
                  </a:lnTo>
                  <a:lnTo>
                    <a:pt x="27" y="1131"/>
                  </a:lnTo>
                  <a:lnTo>
                    <a:pt x="27" y="1122"/>
                  </a:lnTo>
                  <a:lnTo>
                    <a:pt x="18" y="1122"/>
                  </a:lnTo>
                  <a:lnTo>
                    <a:pt x="18" y="1113"/>
                  </a:lnTo>
                  <a:lnTo>
                    <a:pt x="18" y="1104"/>
                  </a:lnTo>
                  <a:lnTo>
                    <a:pt x="9" y="1104"/>
                  </a:lnTo>
                  <a:lnTo>
                    <a:pt x="9" y="1095"/>
                  </a:lnTo>
                  <a:lnTo>
                    <a:pt x="0" y="1095"/>
                  </a:lnTo>
                  <a:lnTo>
                    <a:pt x="9" y="1095"/>
                  </a:lnTo>
                  <a:lnTo>
                    <a:pt x="9" y="1086"/>
                  </a:lnTo>
                  <a:lnTo>
                    <a:pt x="18" y="1086"/>
                  </a:lnTo>
                  <a:lnTo>
                    <a:pt x="18" y="1077"/>
                  </a:lnTo>
                  <a:lnTo>
                    <a:pt x="9" y="1077"/>
                  </a:lnTo>
                  <a:lnTo>
                    <a:pt x="18" y="1077"/>
                  </a:lnTo>
                  <a:lnTo>
                    <a:pt x="18" y="1068"/>
                  </a:lnTo>
                  <a:lnTo>
                    <a:pt x="9" y="1068"/>
                  </a:lnTo>
                  <a:lnTo>
                    <a:pt x="9" y="1059"/>
                  </a:lnTo>
                  <a:lnTo>
                    <a:pt x="18" y="1059"/>
                  </a:lnTo>
                  <a:lnTo>
                    <a:pt x="18" y="1050"/>
                  </a:lnTo>
                  <a:lnTo>
                    <a:pt x="18" y="1041"/>
                  </a:lnTo>
                  <a:lnTo>
                    <a:pt x="27" y="1041"/>
                  </a:lnTo>
                  <a:lnTo>
                    <a:pt x="36" y="1041"/>
                  </a:lnTo>
                  <a:lnTo>
                    <a:pt x="45" y="1041"/>
                  </a:lnTo>
                  <a:lnTo>
                    <a:pt x="54" y="1032"/>
                  </a:lnTo>
                  <a:lnTo>
                    <a:pt x="63" y="1032"/>
                  </a:lnTo>
                  <a:lnTo>
                    <a:pt x="72" y="1032"/>
                  </a:lnTo>
                  <a:lnTo>
                    <a:pt x="81" y="1032"/>
                  </a:lnTo>
                  <a:lnTo>
                    <a:pt x="81" y="1023"/>
                  </a:lnTo>
                  <a:lnTo>
                    <a:pt x="81" y="1014"/>
                  </a:lnTo>
                  <a:lnTo>
                    <a:pt x="81" y="1005"/>
                  </a:lnTo>
                  <a:lnTo>
                    <a:pt x="90" y="1005"/>
                  </a:lnTo>
                  <a:lnTo>
                    <a:pt x="90" y="997"/>
                  </a:lnTo>
                  <a:lnTo>
                    <a:pt x="90" y="988"/>
                  </a:lnTo>
                  <a:lnTo>
                    <a:pt x="90" y="979"/>
                  </a:lnTo>
                  <a:lnTo>
                    <a:pt x="99" y="979"/>
                  </a:lnTo>
                  <a:lnTo>
                    <a:pt x="108" y="979"/>
                  </a:lnTo>
                  <a:lnTo>
                    <a:pt x="108" y="970"/>
                  </a:lnTo>
                  <a:lnTo>
                    <a:pt x="108" y="979"/>
                  </a:lnTo>
                  <a:lnTo>
                    <a:pt x="108" y="970"/>
                  </a:lnTo>
                  <a:lnTo>
                    <a:pt x="117" y="970"/>
                  </a:lnTo>
                  <a:lnTo>
                    <a:pt x="126" y="970"/>
                  </a:lnTo>
                  <a:lnTo>
                    <a:pt x="126" y="961"/>
                  </a:lnTo>
                  <a:lnTo>
                    <a:pt x="135" y="961"/>
                  </a:lnTo>
                  <a:lnTo>
                    <a:pt x="144" y="961"/>
                  </a:lnTo>
                  <a:lnTo>
                    <a:pt x="153" y="961"/>
                  </a:lnTo>
                  <a:lnTo>
                    <a:pt x="153" y="970"/>
                  </a:lnTo>
                  <a:lnTo>
                    <a:pt x="162" y="970"/>
                  </a:lnTo>
                  <a:lnTo>
                    <a:pt x="171" y="970"/>
                  </a:lnTo>
                  <a:lnTo>
                    <a:pt x="180" y="970"/>
                  </a:lnTo>
                  <a:lnTo>
                    <a:pt x="180" y="961"/>
                  </a:lnTo>
                  <a:lnTo>
                    <a:pt x="189" y="961"/>
                  </a:lnTo>
                  <a:lnTo>
                    <a:pt x="189" y="952"/>
                  </a:lnTo>
                  <a:lnTo>
                    <a:pt x="189" y="961"/>
                  </a:lnTo>
                  <a:lnTo>
                    <a:pt x="198" y="952"/>
                  </a:lnTo>
                  <a:lnTo>
                    <a:pt x="198" y="961"/>
                  </a:lnTo>
                  <a:lnTo>
                    <a:pt x="207" y="961"/>
                  </a:lnTo>
                  <a:lnTo>
                    <a:pt x="216" y="961"/>
                  </a:lnTo>
                  <a:lnTo>
                    <a:pt x="225" y="961"/>
                  </a:lnTo>
                  <a:lnTo>
                    <a:pt x="234" y="961"/>
                  </a:lnTo>
                  <a:lnTo>
                    <a:pt x="243" y="961"/>
                  </a:lnTo>
                  <a:lnTo>
                    <a:pt x="252" y="961"/>
                  </a:lnTo>
                  <a:lnTo>
                    <a:pt x="261" y="961"/>
                  </a:lnTo>
                  <a:lnTo>
                    <a:pt x="270" y="961"/>
                  </a:lnTo>
                  <a:lnTo>
                    <a:pt x="270" y="952"/>
                  </a:lnTo>
                  <a:lnTo>
                    <a:pt x="279" y="952"/>
                  </a:lnTo>
                  <a:lnTo>
                    <a:pt x="279" y="943"/>
                  </a:lnTo>
                  <a:lnTo>
                    <a:pt x="288" y="943"/>
                  </a:lnTo>
                  <a:lnTo>
                    <a:pt x="279" y="943"/>
                  </a:lnTo>
                  <a:lnTo>
                    <a:pt x="279" y="934"/>
                  </a:lnTo>
                  <a:lnTo>
                    <a:pt x="288" y="934"/>
                  </a:lnTo>
                  <a:lnTo>
                    <a:pt x="297" y="934"/>
                  </a:lnTo>
                  <a:lnTo>
                    <a:pt x="297" y="925"/>
                  </a:lnTo>
                  <a:lnTo>
                    <a:pt x="306" y="925"/>
                  </a:lnTo>
                  <a:lnTo>
                    <a:pt x="315" y="925"/>
                  </a:lnTo>
                  <a:lnTo>
                    <a:pt x="306" y="925"/>
                  </a:lnTo>
                  <a:lnTo>
                    <a:pt x="306" y="916"/>
                  </a:lnTo>
                  <a:lnTo>
                    <a:pt x="297" y="916"/>
                  </a:lnTo>
                  <a:lnTo>
                    <a:pt x="297" y="907"/>
                  </a:lnTo>
                  <a:lnTo>
                    <a:pt x="297" y="898"/>
                  </a:lnTo>
                  <a:lnTo>
                    <a:pt x="288" y="898"/>
                  </a:lnTo>
                  <a:lnTo>
                    <a:pt x="288" y="889"/>
                  </a:lnTo>
                  <a:lnTo>
                    <a:pt x="297" y="889"/>
                  </a:lnTo>
                  <a:lnTo>
                    <a:pt x="297" y="880"/>
                  </a:lnTo>
                  <a:lnTo>
                    <a:pt x="306" y="880"/>
                  </a:lnTo>
                  <a:lnTo>
                    <a:pt x="306" y="871"/>
                  </a:lnTo>
                  <a:lnTo>
                    <a:pt x="306" y="862"/>
                  </a:lnTo>
                  <a:lnTo>
                    <a:pt x="315" y="862"/>
                  </a:lnTo>
                  <a:lnTo>
                    <a:pt x="315" y="853"/>
                  </a:lnTo>
                  <a:lnTo>
                    <a:pt x="315" y="844"/>
                  </a:lnTo>
                  <a:lnTo>
                    <a:pt x="306" y="844"/>
                  </a:lnTo>
                  <a:lnTo>
                    <a:pt x="315" y="844"/>
                  </a:lnTo>
                  <a:lnTo>
                    <a:pt x="315" y="835"/>
                  </a:lnTo>
                  <a:lnTo>
                    <a:pt x="324" y="835"/>
                  </a:lnTo>
                  <a:lnTo>
                    <a:pt x="324" y="826"/>
                  </a:lnTo>
                  <a:lnTo>
                    <a:pt x="333" y="826"/>
                  </a:lnTo>
                  <a:lnTo>
                    <a:pt x="342" y="826"/>
                  </a:lnTo>
                  <a:lnTo>
                    <a:pt x="351" y="826"/>
                  </a:lnTo>
                  <a:lnTo>
                    <a:pt x="360" y="826"/>
                  </a:lnTo>
                  <a:lnTo>
                    <a:pt x="360" y="817"/>
                  </a:lnTo>
                  <a:lnTo>
                    <a:pt x="369" y="808"/>
                  </a:lnTo>
                  <a:lnTo>
                    <a:pt x="378" y="808"/>
                  </a:lnTo>
                  <a:lnTo>
                    <a:pt x="387" y="808"/>
                  </a:lnTo>
                  <a:lnTo>
                    <a:pt x="387" y="799"/>
                  </a:lnTo>
                  <a:lnTo>
                    <a:pt x="396" y="799"/>
                  </a:lnTo>
                  <a:lnTo>
                    <a:pt x="405" y="799"/>
                  </a:lnTo>
                  <a:lnTo>
                    <a:pt x="413" y="799"/>
                  </a:lnTo>
                  <a:lnTo>
                    <a:pt x="422" y="799"/>
                  </a:lnTo>
                  <a:lnTo>
                    <a:pt x="431" y="799"/>
                  </a:lnTo>
                  <a:lnTo>
                    <a:pt x="440" y="799"/>
                  </a:lnTo>
                  <a:lnTo>
                    <a:pt x="440" y="790"/>
                  </a:lnTo>
                  <a:lnTo>
                    <a:pt x="449" y="790"/>
                  </a:lnTo>
                  <a:lnTo>
                    <a:pt x="458" y="790"/>
                  </a:lnTo>
                  <a:lnTo>
                    <a:pt x="467" y="790"/>
                  </a:lnTo>
                  <a:lnTo>
                    <a:pt x="476" y="790"/>
                  </a:lnTo>
                  <a:lnTo>
                    <a:pt x="476" y="781"/>
                  </a:lnTo>
                  <a:lnTo>
                    <a:pt x="476" y="790"/>
                  </a:lnTo>
                  <a:lnTo>
                    <a:pt x="476" y="781"/>
                  </a:lnTo>
                  <a:lnTo>
                    <a:pt x="485" y="781"/>
                  </a:lnTo>
                  <a:lnTo>
                    <a:pt x="485" y="772"/>
                  </a:lnTo>
                  <a:lnTo>
                    <a:pt x="485" y="763"/>
                  </a:lnTo>
                  <a:lnTo>
                    <a:pt x="494" y="763"/>
                  </a:lnTo>
                  <a:lnTo>
                    <a:pt x="494" y="754"/>
                  </a:lnTo>
                  <a:lnTo>
                    <a:pt x="494" y="745"/>
                  </a:lnTo>
                  <a:lnTo>
                    <a:pt x="494" y="736"/>
                  </a:lnTo>
                  <a:lnTo>
                    <a:pt x="503" y="736"/>
                  </a:lnTo>
                  <a:lnTo>
                    <a:pt x="503" y="727"/>
                  </a:lnTo>
                  <a:lnTo>
                    <a:pt x="512" y="727"/>
                  </a:lnTo>
                  <a:lnTo>
                    <a:pt x="512" y="718"/>
                  </a:lnTo>
                  <a:lnTo>
                    <a:pt x="512" y="709"/>
                  </a:lnTo>
                  <a:lnTo>
                    <a:pt x="521" y="709"/>
                  </a:lnTo>
                  <a:lnTo>
                    <a:pt x="521" y="700"/>
                  </a:lnTo>
                  <a:lnTo>
                    <a:pt x="512" y="700"/>
                  </a:lnTo>
                  <a:lnTo>
                    <a:pt x="521" y="700"/>
                  </a:lnTo>
                  <a:lnTo>
                    <a:pt x="521" y="691"/>
                  </a:lnTo>
                  <a:lnTo>
                    <a:pt x="530" y="691"/>
                  </a:lnTo>
                  <a:lnTo>
                    <a:pt x="539" y="691"/>
                  </a:lnTo>
                  <a:lnTo>
                    <a:pt x="539" y="682"/>
                  </a:lnTo>
                  <a:lnTo>
                    <a:pt x="539" y="673"/>
                  </a:lnTo>
                  <a:lnTo>
                    <a:pt x="539" y="664"/>
                  </a:lnTo>
                  <a:lnTo>
                    <a:pt x="548" y="664"/>
                  </a:lnTo>
                  <a:lnTo>
                    <a:pt x="548" y="655"/>
                  </a:lnTo>
                  <a:lnTo>
                    <a:pt x="539" y="655"/>
                  </a:lnTo>
                  <a:lnTo>
                    <a:pt x="539" y="646"/>
                  </a:lnTo>
                  <a:lnTo>
                    <a:pt x="548" y="646"/>
                  </a:lnTo>
                  <a:lnTo>
                    <a:pt x="548" y="637"/>
                  </a:lnTo>
                  <a:lnTo>
                    <a:pt x="548" y="628"/>
                  </a:lnTo>
                  <a:lnTo>
                    <a:pt x="548" y="619"/>
                  </a:lnTo>
                  <a:lnTo>
                    <a:pt x="548" y="610"/>
                  </a:lnTo>
                  <a:lnTo>
                    <a:pt x="557" y="610"/>
                  </a:lnTo>
                  <a:lnTo>
                    <a:pt x="557" y="602"/>
                  </a:lnTo>
                  <a:lnTo>
                    <a:pt x="566" y="602"/>
                  </a:lnTo>
                  <a:lnTo>
                    <a:pt x="575" y="602"/>
                  </a:lnTo>
                  <a:lnTo>
                    <a:pt x="584" y="602"/>
                  </a:lnTo>
                  <a:lnTo>
                    <a:pt x="593" y="602"/>
                  </a:lnTo>
                  <a:lnTo>
                    <a:pt x="602" y="602"/>
                  </a:lnTo>
                  <a:lnTo>
                    <a:pt x="611" y="602"/>
                  </a:lnTo>
                  <a:lnTo>
                    <a:pt x="620" y="602"/>
                  </a:lnTo>
                  <a:lnTo>
                    <a:pt x="629" y="602"/>
                  </a:lnTo>
                  <a:lnTo>
                    <a:pt x="638" y="602"/>
                  </a:lnTo>
                  <a:lnTo>
                    <a:pt x="638" y="593"/>
                  </a:lnTo>
                  <a:lnTo>
                    <a:pt x="647" y="593"/>
                  </a:lnTo>
                  <a:lnTo>
                    <a:pt x="656" y="593"/>
                  </a:lnTo>
                  <a:lnTo>
                    <a:pt x="656" y="602"/>
                  </a:lnTo>
                  <a:lnTo>
                    <a:pt x="665" y="602"/>
                  </a:lnTo>
                  <a:lnTo>
                    <a:pt x="674" y="602"/>
                  </a:lnTo>
                  <a:lnTo>
                    <a:pt x="674" y="610"/>
                  </a:lnTo>
                  <a:lnTo>
                    <a:pt x="683" y="610"/>
                  </a:lnTo>
                  <a:lnTo>
                    <a:pt x="683" y="602"/>
                  </a:lnTo>
                  <a:lnTo>
                    <a:pt x="683" y="593"/>
                  </a:lnTo>
                  <a:lnTo>
                    <a:pt x="692" y="593"/>
                  </a:lnTo>
                  <a:lnTo>
                    <a:pt x="683" y="593"/>
                  </a:lnTo>
                  <a:lnTo>
                    <a:pt x="692" y="593"/>
                  </a:lnTo>
                  <a:lnTo>
                    <a:pt x="692" y="584"/>
                  </a:lnTo>
                  <a:lnTo>
                    <a:pt x="692" y="575"/>
                  </a:lnTo>
                  <a:lnTo>
                    <a:pt x="701" y="575"/>
                  </a:lnTo>
                  <a:lnTo>
                    <a:pt x="701" y="566"/>
                  </a:lnTo>
                  <a:lnTo>
                    <a:pt x="701" y="557"/>
                  </a:lnTo>
                  <a:lnTo>
                    <a:pt x="710" y="557"/>
                  </a:lnTo>
                  <a:lnTo>
                    <a:pt x="710" y="548"/>
                  </a:lnTo>
                  <a:lnTo>
                    <a:pt x="719" y="548"/>
                  </a:lnTo>
                  <a:lnTo>
                    <a:pt x="728" y="539"/>
                  </a:lnTo>
                  <a:lnTo>
                    <a:pt x="737" y="539"/>
                  </a:lnTo>
                  <a:lnTo>
                    <a:pt x="737" y="530"/>
                  </a:lnTo>
                  <a:lnTo>
                    <a:pt x="746" y="530"/>
                  </a:lnTo>
                  <a:lnTo>
                    <a:pt x="755" y="530"/>
                  </a:lnTo>
                  <a:lnTo>
                    <a:pt x="764" y="521"/>
                  </a:lnTo>
                  <a:lnTo>
                    <a:pt x="773" y="521"/>
                  </a:lnTo>
                  <a:lnTo>
                    <a:pt x="782" y="512"/>
                  </a:lnTo>
                  <a:lnTo>
                    <a:pt x="791" y="512"/>
                  </a:lnTo>
                  <a:lnTo>
                    <a:pt x="791" y="503"/>
                  </a:lnTo>
                  <a:lnTo>
                    <a:pt x="800" y="503"/>
                  </a:lnTo>
                  <a:lnTo>
                    <a:pt x="791" y="503"/>
                  </a:lnTo>
                  <a:lnTo>
                    <a:pt x="791" y="494"/>
                  </a:lnTo>
                  <a:lnTo>
                    <a:pt x="782" y="494"/>
                  </a:lnTo>
                  <a:lnTo>
                    <a:pt x="782" y="485"/>
                  </a:lnTo>
                  <a:lnTo>
                    <a:pt x="791" y="485"/>
                  </a:lnTo>
                  <a:lnTo>
                    <a:pt x="791" y="494"/>
                  </a:lnTo>
                  <a:lnTo>
                    <a:pt x="800" y="494"/>
                  </a:lnTo>
                  <a:lnTo>
                    <a:pt x="800" y="485"/>
                  </a:lnTo>
                  <a:lnTo>
                    <a:pt x="800" y="494"/>
                  </a:lnTo>
                  <a:lnTo>
                    <a:pt x="809" y="494"/>
                  </a:lnTo>
                  <a:lnTo>
                    <a:pt x="818" y="494"/>
                  </a:lnTo>
                  <a:lnTo>
                    <a:pt x="818" y="503"/>
                  </a:lnTo>
                  <a:lnTo>
                    <a:pt x="818" y="512"/>
                  </a:lnTo>
                  <a:lnTo>
                    <a:pt x="827" y="512"/>
                  </a:lnTo>
                  <a:lnTo>
                    <a:pt x="827" y="521"/>
                  </a:lnTo>
                  <a:lnTo>
                    <a:pt x="836" y="521"/>
                  </a:lnTo>
                  <a:lnTo>
                    <a:pt x="845" y="521"/>
                  </a:lnTo>
                  <a:lnTo>
                    <a:pt x="845" y="512"/>
                  </a:lnTo>
                  <a:lnTo>
                    <a:pt x="853" y="512"/>
                  </a:lnTo>
                  <a:lnTo>
                    <a:pt x="853" y="521"/>
                  </a:lnTo>
                  <a:lnTo>
                    <a:pt x="862" y="521"/>
                  </a:lnTo>
                  <a:lnTo>
                    <a:pt x="871" y="521"/>
                  </a:lnTo>
                  <a:lnTo>
                    <a:pt x="871" y="530"/>
                  </a:lnTo>
                  <a:lnTo>
                    <a:pt x="880" y="530"/>
                  </a:lnTo>
                  <a:lnTo>
                    <a:pt x="889" y="530"/>
                  </a:lnTo>
                  <a:lnTo>
                    <a:pt x="898" y="530"/>
                  </a:lnTo>
                  <a:lnTo>
                    <a:pt x="898" y="521"/>
                  </a:lnTo>
                  <a:lnTo>
                    <a:pt x="898" y="530"/>
                  </a:lnTo>
                  <a:lnTo>
                    <a:pt x="898" y="521"/>
                  </a:lnTo>
                  <a:lnTo>
                    <a:pt x="898" y="512"/>
                  </a:lnTo>
                  <a:lnTo>
                    <a:pt x="889" y="512"/>
                  </a:lnTo>
                  <a:lnTo>
                    <a:pt x="889" y="503"/>
                  </a:lnTo>
                  <a:lnTo>
                    <a:pt x="880" y="503"/>
                  </a:lnTo>
                  <a:lnTo>
                    <a:pt x="871" y="494"/>
                  </a:lnTo>
                  <a:lnTo>
                    <a:pt x="862" y="494"/>
                  </a:lnTo>
                  <a:lnTo>
                    <a:pt x="862" y="485"/>
                  </a:lnTo>
                  <a:lnTo>
                    <a:pt x="853" y="485"/>
                  </a:lnTo>
                  <a:lnTo>
                    <a:pt x="862" y="485"/>
                  </a:lnTo>
                  <a:lnTo>
                    <a:pt x="853" y="485"/>
                  </a:lnTo>
                  <a:lnTo>
                    <a:pt x="853" y="476"/>
                  </a:lnTo>
                  <a:lnTo>
                    <a:pt x="862" y="476"/>
                  </a:lnTo>
                  <a:lnTo>
                    <a:pt x="862" y="467"/>
                  </a:lnTo>
                  <a:lnTo>
                    <a:pt x="853" y="476"/>
                  </a:lnTo>
                  <a:lnTo>
                    <a:pt x="853" y="467"/>
                  </a:lnTo>
                  <a:lnTo>
                    <a:pt x="845" y="467"/>
                  </a:lnTo>
                  <a:lnTo>
                    <a:pt x="845" y="458"/>
                  </a:lnTo>
                  <a:lnTo>
                    <a:pt x="853" y="458"/>
                  </a:lnTo>
                  <a:lnTo>
                    <a:pt x="862" y="458"/>
                  </a:lnTo>
                  <a:lnTo>
                    <a:pt x="862" y="449"/>
                  </a:lnTo>
                  <a:lnTo>
                    <a:pt x="871" y="449"/>
                  </a:lnTo>
                  <a:lnTo>
                    <a:pt x="871" y="440"/>
                  </a:lnTo>
                  <a:lnTo>
                    <a:pt x="880" y="440"/>
                  </a:lnTo>
                  <a:lnTo>
                    <a:pt x="880" y="431"/>
                  </a:lnTo>
                  <a:lnTo>
                    <a:pt x="880" y="422"/>
                  </a:lnTo>
                  <a:lnTo>
                    <a:pt x="880" y="413"/>
                  </a:lnTo>
                  <a:lnTo>
                    <a:pt x="880" y="404"/>
                  </a:lnTo>
                  <a:lnTo>
                    <a:pt x="880" y="395"/>
                  </a:lnTo>
                  <a:lnTo>
                    <a:pt x="889" y="395"/>
                  </a:lnTo>
                  <a:lnTo>
                    <a:pt x="880" y="395"/>
                  </a:lnTo>
                  <a:lnTo>
                    <a:pt x="889" y="395"/>
                  </a:lnTo>
                  <a:lnTo>
                    <a:pt x="889" y="386"/>
                  </a:lnTo>
                  <a:lnTo>
                    <a:pt x="889" y="377"/>
                  </a:lnTo>
                  <a:lnTo>
                    <a:pt x="889" y="368"/>
                  </a:lnTo>
                  <a:lnTo>
                    <a:pt x="898" y="368"/>
                  </a:lnTo>
                  <a:lnTo>
                    <a:pt x="898" y="359"/>
                  </a:lnTo>
                  <a:lnTo>
                    <a:pt x="907" y="359"/>
                  </a:lnTo>
                  <a:lnTo>
                    <a:pt x="898" y="359"/>
                  </a:lnTo>
                  <a:lnTo>
                    <a:pt x="907" y="359"/>
                  </a:lnTo>
                  <a:lnTo>
                    <a:pt x="907" y="350"/>
                  </a:lnTo>
                  <a:lnTo>
                    <a:pt x="916" y="350"/>
                  </a:lnTo>
                  <a:lnTo>
                    <a:pt x="916" y="341"/>
                  </a:lnTo>
                  <a:lnTo>
                    <a:pt x="925" y="341"/>
                  </a:lnTo>
                  <a:lnTo>
                    <a:pt x="925" y="332"/>
                  </a:lnTo>
                  <a:lnTo>
                    <a:pt x="925" y="341"/>
                  </a:lnTo>
                  <a:lnTo>
                    <a:pt x="925" y="332"/>
                  </a:lnTo>
                  <a:lnTo>
                    <a:pt x="934" y="332"/>
                  </a:lnTo>
                  <a:lnTo>
                    <a:pt x="943" y="332"/>
                  </a:lnTo>
                  <a:lnTo>
                    <a:pt x="952" y="332"/>
                  </a:lnTo>
                  <a:lnTo>
                    <a:pt x="952" y="323"/>
                  </a:lnTo>
                  <a:lnTo>
                    <a:pt x="952" y="332"/>
                  </a:lnTo>
                  <a:lnTo>
                    <a:pt x="952" y="323"/>
                  </a:lnTo>
                  <a:lnTo>
                    <a:pt x="952" y="332"/>
                  </a:lnTo>
                  <a:lnTo>
                    <a:pt x="961" y="332"/>
                  </a:lnTo>
                  <a:lnTo>
                    <a:pt x="961" y="323"/>
                  </a:lnTo>
                  <a:lnTo>
                    <a:pt x="970" y="323"/>
                  </a:lnTo>
                  <a:lnTo>
                    <a:pt x="979" y="323"/>
                  </a:lnTo>
                  <a:lnTo>
                    <a:pt x="979" y="314"/>
                  </a:lnTo>
                  <a:lnTo>
                    <a:pt x="979" y="305"/>
                  </a:lnTo>
                  <a:lnTo>
                    <a:pt x="988" y="305"/>
                  </a:lnTo>
                  <a:lnTo>
                    <a:pt x="988" y="296"/>
                  </a:lnTo>
                  <a:lnTo>
                    <a:pt x="997" y="296"/>
                  </a:lnTo>
                  <a:lnTo>
                    <a:pt x="1006" y="296"/>
                  </a:lnTo>
                  <a:lnTo>
                    <a:pt x="1006" y="287"/>
                  </a:lnTo>
                  <a:lnTo>
                    <a:pt x="1015" y="287"/>
                  </a:lnTo>
                  <a:lnTo>
                    <a:pt x="1024" y="287"/>
                  </a:lnTo>
                  <a:lnTo>
                    <a:pt x="1024" y="278"/>
                  </a:lnTo>
                  <a:lnTo>
                    <a:pt x="1033" y="278"/>
                  </a:lnTo>
                  <a:lnTo>
                    <a:pt x="1033" y="269"/>
                  </a:lnTo>
                  <a:lnTo>
                    <a:pt x="1042" y="269"/>
                  </a:lnTo>
                  <a:lnTo>
                    <a:pt x="1051" y="269"/>
                  </a:lnTo>
                  <a:lnTo>
                    <a:pt x="1051" y="260"/>
                  </a:lnTo>
                  <a:lnTo>
                    <a:pt x="1060" y="260"/>
                  </a:lnTo>
                  <a:lnTo>
                    <a:pt x="1060" y="269"/>
                  </a:lnTo>
                  <a:lnTo>
                    <a:pt x="1069" y="269"/>
                  </a:lnTo>
                  <a:lnTo>
                    <a:pt x="1069" y="260"/>
                  </a:lnTo>
                  <a:lnTo>
                    <a:pt x="1069" y="269"/>
                  </a:lnTo>
                  <a:lnTo>
                    <a:pt x="1078" y="269"/>
                  </a:lnTo>
                  <a:lnTo>
                    <a:pt x="1087" y="269"/>
                  </a:lnTo>
                  <a:lnTo>
                    <a:pt x="1087" y="260"/>
                  </a:lnTo>
                  <a:lnTo>
                    <a:pt x="1096" y="260"/>
                  </a:lnTo>
                  <a:lnTo>
                    <a:pt x="1096" y="251"/>
                  </a:lnTo>
                  <a:lnTo>
                    <a:pt x="1105" y="251"/>
                  </a:lnTo>
                  <a:lnTo>
                    <a:pt x="1114" y="251"/>
                  </a:lnTo>
                  <a:lnTo>
                    <a:pt x="1114" y="242"/>
                  </a:lnTo>
                  <a:lnTo>
                    <a:pt x="1105" y="242"/>
                  </a:lnTo>
                  <a:lnTo>
                    <a:pt x="1114" y="242"/>
                  </a:lnTo>
                  <a:lnTo>
                    <a:pt x="1114" y="233"/>
                  </a:lnTo>
                  <a:lnTo>
                    <a:pt x="1123" y="233"/>
                  </a:lnTo>
                  <a:lnTo>
                    <a:pt x="1132" y="233"/>
                  </a:lnTo>
                  <a:lnTo>
                    <a:pt x="1141" y="233"/>
                  </a:lnTo>
                  <a:lnTo>
                    <a:pt x="1150" y="233"/>
                  </a:lnTo>
                  <a:lnTo>
                    <a:pt x="1150" y="224"/>
                  </a:lnTo>
                  <a:lnTo>
                    <a:pt x="1159" y="224"/>
                  </a:lnTo>
                  <a:lnTo>
                    <a:pt x="1168" y="224"/>
                  </a:lnTo>
                  <a:lnTo>
                    <a:pt x="1168" y="215"/>
                  </a:lnTo>
                  <a:lnTo>
                    <a:pt x="1177" y="215"/>
                  </a:lnTo>
                  <a:lnTo>
                    <a:pt x="1186" y="215"/>
                  </a:lnTo>
                  <a:lnTo>
                    <a:pt x="1186" y="224"/>
                  </a:lnTo>
                  <a:lnTo>
                    <a:pt x="1195" y="224"/>
                  </a:lnTo>
                  <a:lnTo>
                    <a:pt x="1195" y="233"/>
                  </a:lnTo>
                  <a:lnTo>
                    <a:pt x="1204" y="233"/>
                  </a:lnTo>
                  <a:lnTo>
                    <a:pt x="1204" y="242"/>
                  </a:lnTo>
                  <a:lnTo>
                    <a:pt x="1213" y="242"/>
                  </a:lnTo>
                  <a:lnTo>
                    <a:pt x="1213" y="233"/>
                  </a:lnTo>
                  <a:lnTo>
                    <a:pt x="1213" y="224"/>
                  </a:lnTo>
                  <a:lnTo>
                    <a:pt x="1222" y="224"/>
                  </a:lnTo>
                  <a:lnTo>
                    <a:pt x="1222" y="215"/>
                  </a:lnTo>
                  <a:lnTo>
                    <a:pt x="1231" y="215"/>
                  </a:lnTo>
                  <a:lnTo>
                    <a:pt x="1240" y="215"/>
                  </a:lnTo>
                  <a:lnTo>
                    <a:pt x="1240" y="206"/>
                  </a:lnTo>
                  <a:lnTo>
                    <a:pt x="1249" y="206"/>
                  </a:lnTo>
                  <a:lnTo>
                    <a:pt x="1249" y="198"/>
                  </a:lnTo>
                  <a:lnTo>
                    <a:pt x="1249" y="189"/>
                  </a:lnTo>
                  <a:lnTo>
                    <a:pt x="1258" y="189"/>
                  </a:lnTo>
                  <a:lnTo>
                    <a:pt x="1258" y="180"/>
                  </a:lnTo>
                  <a:lnTo>
                    <a:pt x="1258" y="171"/>
                  </a:lnTo>
                  <a:lnTo>
                    <a:pt x="1258" y="162"/>
                  </a:lnTo>
                  <a:lnTo>
                    <a:pt x="1267" y="162"/>
                  </a:lnTo>
                  <a:lnTo>
                    <a:pt x="1267" y="171"/>
                  </a:lnTo>
                  <a:lnTo>
                    <a:pt x="1276" y="171"/>
                  </a:lnTo>
                  <a:lnTo>
                    <a:pt x="1285" y="171"/>
                  </a:lnTo>
                  <a:lnTo>
                    <a:pt x="1285" y="162"/>
                  </a:lnTo>
                  <a:lnTo>
                    <a:pt x="1293" y="162"/>
                  </a:lnTo>
                  <a:lnTo>
                    <a:pt x="1302" y="162"/>
                  </a:lnTo>
                  <a:lnTo>
                    <a:pt x="1302" y="153"/>
                  </a:lnTo>
                  <a:lnTo>
                    <a:pt x="1302" y="144"/>
                  </a:lnTo>
                  <a:lnTo>
                    <a:pt x="1311" y="144"/>
                  </a:lnTo>
                  <a:lnTo>
                    <a:pt x="1320" y="144"/>
                  </a:lnTo>
                  <a:lnTo>
                    <a:pt x="1320" y="135"/>
                  </a:lnTo>
                  <a:lnTo>
                    <a:pt x="1329" y="135"/>
                  </a:lnTo>
                  <a:lnTo>
                    <a:pt x="1338" y="135"/>
                  </a:lnTo>
                  <a:lnTo>
                    <a:pt x="1338" y="126"/>
                  </a:lnTo>
                  <a:lnTo>
                    <a:pt x="1338" y="135"/>
                  </a:lnTo>
                  <a:lnTo>
                    <a:pt x="1338" y="126"/>
                  </a:lnTo>
                  <a:lnTo>
                    <a:pt x="1347" y="126"/>
                  </a:lnTo>
                  <a:lnTo>
                    <a:pt x="1338" y="126"/>
                  </a:lnTo>
                  <a:lnTo>
                    <a:pt x="1338" y="117"/>
                  </a:lnTo>
                  <a:lnTo>
                    <a:pt x="1338" y="108"/>
                  </a:lnTo>
                  <a:lnTo>
                    <a:pt x="1347" y="108"/>
                  </a:lnTo>
                  <a:lnTo>
                    <a:pt x="1347" y="99"/>
                  </a:lnTo>
                  <a:lnTo>
                    <a:pt x="1347" y="108"/>
                  </a:lnTo>
                  <a:lnTo>
                    <a:pt x="1356" y="108"/>
                  </a:lnTo>
                  <a:lnTo>
                    <a:pt x="1356" y="99"/>
                  </a:lnTo>
                  <a:lnTo>
                    <a:pt x="1356" y="108"/>
                  </a:lnTo>
                  <a:lnTo>
                    <a:pt x="1365" y="108"/>
                  </a:lnTo>
                  <a:lnTo>
                    <a:pt x="1365" y="99"/>
                  </a:lnTo>
                  <a:lnTo>
                    <a:pt x="1365" y="108"/>
                  </a:lnTo>
                  <a:lnTo>
                    <a:pt x="1365" y="99"/>
                  </a:lnTo>
                  <a:lnTo>
                    <a:pt x="1374" y="99"/>
                  </a:lnTo>
                  <a:lnTo>
                    <a:pt x="1383" y="99"/>
                  </a:lnTo>
                  <a:lnTo>
                    <a:pt x="1383" y="90"/>
                  </a:lnTo>
                  <a:lnTo>
                    <a:pt x="1383" y="81"/>
                  </a:lnTo>
                  <a:lnTo>
                    <a:pt x="1392" y="81"/>
                  </a:lnTo>
                  <a:lnTo>
                    <a:pt x="1401" y="81"/>
                  </a:lnTo>
                  <a:lnTo>
                    <a:pt x="1410" y="81"/>
                  </a:lnTo>
                  <a:lnTo>
                    <a:pt x="1410" y="90"/>
                  </a:lnTo>
                  <a:lnTo>
                    <a:pt x="1410" y="81"/>
                  </a:lnTo>
                  <a:lnTo>
                    <a:pt x="1419" y="81"/>
                  </a:lnTo>
                  <a:lnTo>
                    <a:pt x="1419" y="90"/>
                  </a:lnTo>
                  <a:lnTo>
                    <a:pt x="1419" y="81"/>
                  </a:lnTo>
                  <a:lnTo>
                    <a:pt x="1428" y="81"/>
                  </a:lnTo>
                  <a:lnTo>
                    <a:pt x="1437" y="81"/>
                  </a:lnTo>
                  <a:lnTo>
                    <a:pt x="1446" y="81"/>
                  </a:lnTo>
                  <a:lnTo>
                    <a:pt x="1455" y="81"/>
                  </a:lnTo>
                  <a:lnTo>
                    <a:pt x="1464" y="81"/>
                  </a:lnTo>
                  <a:lnTo>
                    <a:pt x="1473" y="81"/>
                  </a:lnTo>
                  <a:lnTo>
                    <a:pt x="1473" y="72"/>
                  </a:lnTo>
                  <a:lnTo>
                    <a:pt x="1482" y="72"/>
                  </a:lnTo>
                  <a:lnTo>
                    <a:pt x="1491" y="72"/>
                  </a:lnTo>
                  <a:lnTo>
                    <a:pt x="1500" y="72"/>
                  </a:lnTo>
                  <a:lnTo>
                    <a:pt x="1509" y="72"/>
                  </a:lnTo>
                  <a:lnTo>
                    <a:pt x="1509" y="63"/>
                  </a:lnTo>
                  <a:lnTo>
                    <a:pt x="1509" y="54"/>
                  </a:lnTo>
                  <a:lnTo>
                    <a:pt x="1500" y="54"/>
                  </a:lnTo>
                  <a:lnTo>
                    <a:pt x="1491" y="54"/>
                  </a:lnTo>
                  <a:lnTo>
                    <a:pt x="1491" y="45"/>
                  </a:lnTo>
                  <a:lnTo>
                    <a:pt x="1500" y="45"/>
                  </a:lnTo>
                  <a:lnTo>
                    <a:pt x="1500" y="36"/>
                  </a:lnTo>
                  <a:lnTo>
                    <a:pt x="1509" y="36"/>
                  </a:lnTo>
                  <a:lnTo>
                    <a:pt x="1509" y="27"/>
                  </a:lnTo>
                  <a:lnTo>
                    <a:pt x="1509" y="36"/>
                  </a:lnTo>
                  <a:lnTo>
                    <a:pt x="1518" y="36"/>
                  </a:lnTo>
                  <a:lnTo>
                    <a:pt x="1518" y="27"/>
                  </a:lnTo>
                  <a:lnTo>
                    <a:pt x="1518" y="18"/>
                  </a:lnTo>
                  <a:lnTo>
                    <a:pt x="1518" y="9"/>
                  </a:lnTo>
                  <a:lnTo>
                    <a:pt x="1518" y="0"/>
                  </a:lnTo>
                  <a:lnTo>
                    <a:pt x="1509" y="0"/>
                  </a:lnTo>
                  <a:lnTo>
                    <a:pt x="1509" y="9"/>
                  </a:lnTo>
                  <a:lnTo>
                    <a:pt x="1509" y="0"/>
                  </a:lnTo>
                  <a:lnTo>
                    <a:pt x="1509" y="9"/>
                  </a:lnTo>
                  <a:lnTo>
                    <a:pt x="1500" y="9"/>
                  </a:lnTo>
                </a:path>
              </a:pathLst>
            </a:custGeom>
            <a:noFill/>
            <a:ln w="28575">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691" name="Freeform 408"/>
            <p:cNvSpPr>
              <a:spLocks/>
            </p:cNvSpPr>
            <p:nvPr/>
          </p:nvSpPr>
          <p:spPr bwMode="auto">
            <a:xfrm>
              <a:off x="4265" y="180"/>
              <a:ext cx="584" cy="1795"/>
            </a:xfrm>
            <a:custGeom>
              <a:avLst/>
              <a:gdLst>
                <a:gd name="T0" fmla="*/ 45 w 584"/>
                <a:gd name="T1" fmla="*/ 332 h 1795"/>
                <a:gd name="T2" fmla="*/ 63 w 584"/>
                <a:gd name="T3" fmla="*/ 296 h 1795"/>
                <a:gd name="T4" fmla="*/ 99 w 584"/>
                <a:gd name="T5" fmla="*/ 278 h 1795"/>
                <a:gd name="T6" fmla="*/ 108 w 584"/>
                <a:gd name="T7" fmla="*/ 251 h 1795"/>
                <a:gd name="T8" fmla="*/ 90 w 584"/>
                <a:gd name="T9" fmla="*/ 224 h 1795"/>
                <a:gd name="T10" fmla="*/ 108 w 584"/>
                <a:gd name="T11" fmla="*/ 206 h 1795"/>
                <a:gd name="T12" fmla="*/ 108 w 584"/>
                <a:gd name="T13" fmla="*/ 170 h 1795"/>
                <a:gd name="T14" fmla="*/ 72 w 584"/>
                <a:gd name="T15" fmla="*/ 153 h 1795"/>
                <a:gd name="T16" fmla="*/ 36 w 584"/>
                <a:gd name="T17" fmla="*/ 117 h 1795"/>
                <a:gd name="T18" fmla="*/ 36 w 584"/>
                <a:gd name="T19" fmla="*/ 81 h 1795"/>
                <a:gd name="T20" fmla="*/ 45 w 584"/>
                <a:gd name="T21" fmla="*/ 36 h 1795"/>
                <a:gd name="T22" fmla="*/ 9 w 584"/>
                <a:gd name="T23" fmla="*/ 27 h 1795"/>
                <a:gd name="T24" fmla="*/ 63 w 584"/>
                <a:gd name="T25" fmla="*/ 9 h 1795"/>
                <a:gd name="T26" fmla="*/ 171 w 584"/>
                <a:gd name="T27" fmla="*/ 9 h 1795"/>
                <a:gd name="T28" fmla="*/ 305 w 584"/>
                <a:gd name="T29" fmla="*/ 0 h 1795"/>
                <a:gd name="T30" fmla="*/ 368 w 584"/>
                <a:gd name="T31" fmla="*/ 18 h 1795"/>
                <a:gd name="T32" fmla="*/ 368 w 584"/>
                <a:gd name="T33" fmla="*/ 90 h 1795"/>
                <a:gd name="T34" fmla="*/ 377 w 584"/>
                <a:gd name="T35" fmla="*/ 153 h 1795"/>
                <a:gd name="T36" fmla="*/ 404 w 584"/>
                <a:gd name="T37" fmla="*/ 206 h 1795"/>
                <a:gd name="T38" fmla="*/ 431 w 584"/>
                <a:gd name="T39" fmla="*/ 251 h 1795"/>
                <a:gd name="T40" fmla="*/ 458 w 584"/>
                <a:gd name="T41" fmla="*/ 287 h 1795"/>
                <a:gd name="T42" fmla="*/ 476 w 584"/>
                <a:gd name="T43" fmla="*/ 305 h 1795"/>
                <a:gd name="T44" fmla="*/ 476 w 584"/>
                <a:gd name="T45" fmla="*/ 359 h 1795"/>
                <a:gd name="T46" fmla="*/ 503 w 584"/>
                <a:gd name="T47" fmla="*/ 404 h 1795"/>
                <a:gd name="T48" fmla="*/ 512 w 584"/>
                <a:gd name="T49" fmla="*/ 431 h 1795"/>
                <a:gd name="T50" fmla="*/ 521 w 584"/>
                <a:gd name="T51" fmla="*/ 485 h 1795"/>
                <a:gd name="T52" fmla="*/ 548 w 584"/>
                <a:gd name="T53" fmla="*/ 521 h 1795"/>
                <a:gd name="T54" fmla="*/ 566 w 584"/>
                <a:gd name="T55" fmla="*/ 619 h 1795"/>
                <a:gd name="T56" fmla="*/ 566 w 584"/>
                <a:gd name="T57" fmla="*/ 718 h 1795"/>
                <a:gd name="T58" fmla="*/ 575 w 584"/>
                <a:gd name="T59" fmla="*/ 934 h 1795"/>
                <a:gd name="T60" fmla="*/ 575 w 584"/>
                <a:gd name="T61" fmla="*/ 1032 h 1795"/>
                <a:gd name="T62" fmla="*/ 575 w 584"/>
                <a:gd name="T63" fmla="*/ 1140 h 1795"/>
                <a:gd name="T64" fmla="*/ 584 w 584"/>
                <a:gd name="T65" fmla="*/ 1302 h 1795"/>
                <a:gd name="T66" fmla="*/ 575 w 584"/>
                <a:gd name="T67" fmla="*/ 1409 h 1795"/>
                <a:gd name="T68" fmla="*/ 521 w 584"/>
                <a:gd name="T69" fmla="*/ 1427 h 1795"/>
                <a:gd name="T70" fmla="*/ 485 w 584"/>
                <a:gd name="T71" fmla="*/ 1445 h 1795"/>
                <a:gd name="T72" fmla="*/ 458 w 584"/>
                <a:gd name="T73" fmla="*/ 1472 h 1795"/>
                <a:gd name="T74" fmla="*/ 413 w 584"/>
                <a:gd name="T75" fmla="*/ 1499 h 1795"/>
                <a:gd name="T76" fmla="*/ 386 w 584"/>
                <a:gd name="T77" fmla="*/ 1490 h 1795"/>
                <a:gd name="T78" fmla="*/ 350 w 584"/>
                <a:gd name="T79" fmla="*/ 1472 h 1795"/>
                <a:gd name="T80" fmla="*/ 332 w 584"/>
                <a:gd name="T81" fmla="*/ 1454 h 1795"/>
                <a:gd name="T82" fmla="*/ 296 w 584"/>
                <a:gd name="T83" fmla="*/ 1454 h 1795"/>
                <a:gd name="T84" fmla="*/ 252 w 584"/>
                <a:gd name="T85" fmla="*/ 1427 h 1795"/>
                <a:gd name="T86" fmla="*/ 225 w 584"/>
                <a:gd name="T87" fmla="*/ 1382 h 1795"/>
                <a:gd name="T88" fmla="*/ 207 w 584"/>
                <a:gd name="T89" fmla="*/ 1338 h 1795"/>
                <a:gd name="T90" fmla="*/ 207 w 584"/>
                <a:gd name="T91" fmla="*/ 1320 h 1795"/>
                <a:gd name="T92" fmla="*/ 171 w 584"/>
                <a:gd name="T93" fmla="*/ 1338 h 1795"/>
                <a:gd name="T94" fmla="*/ 135 w 584"/>
                <a:gd name="T95" fmla="*/ 1347 h 1795"/>
                <a:gd name="T96" fmla="*/ 135 w 584"/>
                <a:gd name="T97" fmla="*/ 1400 h 1795"/>
                <a:gd name="T98" fmla="*/ 144 w 584"/>
                <a:gd name="T99" fmla="*/ 1445 h 1795"/>
                <a:gd name="T100" fmla="*/ 162 w 584"/>
                <a:gd name="T101" fmla="*/ 1454 h 1795"/>
                <a:gd name="T102" fmla="*/ 189 w 584"/>
                <a:gd name="T103" fmla="*/ 1481 h 1795"/>
                <a:gd name="T104" fmla="*/ 207 w 584"/>
                <a:gd name="T105" fmla="*/ 1499 h 1795"/>
                <a:gd name="T106" fmla="*/ 234 w 584"/>
                <a:gd name="T107" fmla="*/ 1526 h 1795"/>
                <a:gd name="T108" fmla="*/ 252 w 584"/>
                <a:gd name="T109" fmla="*/ 1544 h 1795"/>
                <a:gd name="T110" fmla="*/ 225 w 584"/>
                <a:gd name="T111" fmla="*/ 1571 h 1795"/>
                <a:gd name="T112" fmla="*/ 198 w 584"/>
                <a:gd name="T113" fmla="*/ 1598 h 1795"/>
                <a:gd name="T114" fmla="*/ 171 w 584"/>
                <a:gd name="T115" fmla="*/ 1625 h 1795"/>
                <a:gd name="T116" fmla="*/ 144 w 584"/>
                <a:gd name="T117" fmla="*/ 1670 h 1795"/>
                <a:gd name="T118" fmla="*/ 117 w 584"/>
                <a:gd name="T119" fmla="*/ 1715 h 1795"/>
                <a:gd name="T120" fmla="*/ 90 w 584"/>
                <a:gd name="T121" fmla="*/ 1742 h 1795"/>
                <a:gd name="T122" fmla="*/ 63 w 584"/>
                <a:gd name="T123" fmla="*/ 1786 h 1795"/>
                <a:gd name="T124" fmla="*/ 27 w 584"/>
                <a:gd name="T125" fmla="*/ 1786 h 17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4"/>
                <a:gd name="T190" fmla="*/ 0 h 1795"/>
                <a:gd name="T191" fmla="*/ 584 w 584"/>
                <a:gd name="T192" fmla="*/ 1795 h 17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4" h="1795">
                  <a:moveTo>
                    <a:pt x="54" y="368"/>
                  </a:moveTo>
                  <a:lnTo>
                    <a:pt x="54" y="359"/>
                  </a:lnTo>
                  <a:lnTo>
                    <a:pt x="54" y="350"/>
                  </a:lnTo>
                  <a:lnTo>
                    <a:pt x="45" y="350"/>
                  </a:lnTo>
                  <a:lnTo>
                    <a:pt x="45" y="341"/>
                  </a:lnTo>
                  <a:lnTo>
                    <a:pt x="45" y="332"/>
                  </a:lnTo>
                  <a:lnTo>
                    <a:pt x="54" y="332"/>
                  </a:lnTo>
                  <a:lnTo>
                    <a:pt x="45" y="332"/>
                  </a:lnTo>
                  <a:lnTo>
                    <a:pt x="54" y="332"/>
                  </a:lnTo>
                  <a:lnTo>
                    <a:pt x="54" y="323"/>
                  </a:lnTo>
                  <a:lnTo>
                    <a:pt x="54" y="314"/>
                  </a:lnTo>
                  <a:lnTo>
                    <a:pt x="45" y="314"/>
                  </a:lnTo>
                  <a:lnTo>
                    <a:pt x="45" y="305"/>
                  </a:lnTo>
                  <a:lnTo>
                    <a:pt x="45" y="296"/>
                  </a:lnTo>
                  <a:lnTo>
                    <a:pt x="54" y="296"/>
                  </a:lnTo>
                  <a:lnTo>
                    <a:pt x="63" y="296"/>
                  </a:lnTo>
                  <a:lnTo>
                    <a:pt x="63" y="287"/>
                  </a:lnTo>
                  <a:lnTo>
                    <a:pt x="72" y="287"/>
                  </a:lnTo>
                  <a:lnTo>
                    <a:pt x="81" y="287"/>
                  </a:lnTo>
                  <a:lnTo>
                    <a:pt x="90" y="287"/>
                  </a:lnTo>
                  <a:lnTo>
                    <a:pt x="90" y="278"/>
                  </a:lnTo>
                  <a:lnTo>
                    <a:pt x="90" y="269"/>
                  </a:lnTo>
                  <a:lnTo>
                    <a:pt x="99" y="269"/>
                  </a:lnTo>
                  <a:lnTo>
                    <a:pt x="99" y="278"/>
                  </a:lnTo>
                  <a:lnTo>
                    <a:pt x="108" y="278"/>
                  </a:lnTo>
                  <a:lnTo>
                    <a:pt x="117" y="278"/>
                  </a:lnTo>
                  <a:lnTo>
                    <a:pt x="126" y="278"/>
                  </a:lnTo>
                  <a:lnTo>
                    <a:pt x="126" y="269"/>
                  </a:lnTo>
                  <a:lnTo>
                    <a:pt x="126" y="260"/>
                  </a:lnTo>
                  <a:lnTo>
                    <a:pt x="117" y="260"/>
                  </a:lnTo>
                  <a:lnTo>
                    <a:pt x="117" y="251"/>
                  </a:lnTo>
                  <a:lnTo>
                    <a:pt x="108" y="251"/>
                  </a:lnTo>
                  <a:lnTo>
                    <a:pt x="117" y="251"/>
                  </a:lnTo>
                  <a:lnTo>
                    <a:pt x="108" y="242"/>
                  </a:lnTo>
                  <a:lnTo>
                    <a:pt x="108" y="233"/>
                  </a:lnTo>
                  <a:lnTo>
                    <a:pt x="99" y="233"/>
                  </a:lnTo>
                  <a:lnTo>
                    <a:pt x="99" y="224"/>
                  </a:lnTo>
                  <a:lnTo>
                    <a:pt x="90" y="224"/>
                  </a:lnTo>
                  <a:lnTo>
                    <a:pt x="90" y="233"/>
                  </a:lnTo>
                  <a:lnTo>
                    <a:pt x="90" y="224"/>
                  </a:lnTo>
                  <a:lnTo>
                    <a:pt x="90" y="215"/>
                  </a:lnTo>
                  <a:lnTo>
                    <a:pt x="81" y="215"/>
                  </a:lnTo>
                  <a:lnTo>
                    <a:pt x="81" y="206"/>
                  </a:lnTo>
                  <a:lnTo>
                    <a:pt x="90" y="206"/>
                  </a:lnTo>
                  <a:lnTo>
                    <a:pt x="99" y="206"/>
                  </a:lnTo>
                  <a:lnTo>
                    <a:pt x="99" y="197"/>
                  </a:lnTo>
                  <a:lnTo>
                    <a:pt x="108" y="197"/>
                  </a:lnTo>
                  <a:lnTo>
                    <a:pt x="108" y="206"/>
                  </a:lnTo>
                  <a:lnTo>
                    <a:pt x="99" y="206"/>
                  </a:lnTo>
                  <a:lnTo>
                    <a:pt x="108" y="206"/>
                  </a:lnTo>
                  <a:lnTo>
                    <a:pt x="108" y="197"/>
                  </a:lnTo>
                  <a:lnTo>
                    <a:pt x="108" y="188"/>
                  </a:lnTo>
                  <a:lnTo>
                    <a:pt x="108" y="179"/>
                  </a:lnTo>
                  <a:lnTo>
                    <a:pt x="99" y="179"/>
                  </a:lnTo>
                  <a:lnTo>
                    <a:pt x="99" y="170"/>
                  </a:lnTo>
                  <a:lnTo>
                    <a:pt x="108" y="170"/>
                  </a:lnTo>
                  <a:lnTo>
                    <a:pt x="108" y="162"/>
                  </a:lnTo>
                  <a:lnTo>
                    <a:pt x="108" y="153"/>
                  </a:lnTo>
                  <a:lnTo>
                    <a:pt x="99" y="153"/>
                  </a:lnTo>
                  <a:lnTo>
                    <a:pt x="90" y="153"/>
                  </a:lnTo>
                  <a:lnTo>
                    <a:pt x="90" y="144"/>
                  </a:lnTo>
                  <a:lnTo>
                    <a:pt x="81" y="144"/>
                  </a:lnTo>
                  <a:lnTo>
                    <a:pt x="81" y="153"/>
                  </a:lnTo>
                  <a:lnTo>
                    <a:pt x="72" y="153"/>
                  </a:lnTo>
                  <a:lnTo>
                    <a:pt x="63" y="153"/>
                  </a:lnTo>
                  <a:lnTo>
                    <a:pt x="63" y="144"/>
                  </a:lnTo>
                  <a:lnTo>
                    <a:pt x="63" y="135"/>
                  </a:lnTo>
                  <a:lnTo>
                    <a:pt x="54" y="135"/>
                  </a:lnTo>
                  <a:lnTo>
                    <a:pt x="54" y="126"/>
                  </a:lnTo>
                  <a:lnTo>
                    <a:pt x="45" y="126"/>
                  </a:lnTo>
                  <a:lnTo>
                    <a:pt x="45" y="117"/>
                  </a:lnTo>
                  <a:lnTo>
                    <a:pt x="36" y="117"/>
                  </a:lnTo>
                  <a:lnTo>
                    <a:pt x="27" y="117"/>
                  </a:lnTo>
                  <a:lnTo>
                    <a:pt x="27" y="108"/>
                  </a:lnTo>
                  <a:lnTo>
                    <a:pt x="18" y="108"/>
                  </a:lnTo>
                  <a:lnTo>
                    <a:pt x="18" y="99"/>
                  </a:lnTo>
                  <a:lnTo>
                    <a:pt x="27" y="99"/>
                  </a:lnTo>
                  <a:lnTo>
                    <a:pt x="27" y="90"/>
                  </a:lnTo>
                  <a:lnTo>
                    <a:pt x="27" y="81"/>
                  </a:lnTo>
                  <a:lnTo>
                    <a:pt x="36" y="81"/>
                  </a:lnTo>
                  <a:lnTo>
                    <a:pt x="36" y="72"/>
                  </a:lnTo>
                  <a:lnTo>
                    <a:pt x="45" y="72"/>
                  </a:lnTo>
                  <a:lnTo>
                    <a:pt x="45" y="63"/>
                  </a:lnTo>
                  <a:lnTo>
                    <a:pt x="54" y="63"/>
                  </a:lnTo>
                  <a:lnTo>
                    <a:pt x="54" y="54"/>
                  </a:lnTo>
                  <a:lnTo>
                    <a:pt x="45" y="54"/>
                  </a:lnTo>
                  <a:lnTo>
                    <a:pt x="45" y="45"/>
                  </a:lnTo>
                  <a:lnTo>
                    <a:pt x="45" y="36"/>
                  </a:lnTo>
                  <a:lnTo>
                    <a:pt x="36" y="36"/>
                  </a:lnTo>
                  <a:lnTo>
                    <a:pt x="27" y="36"/>
                  </a:lnTo>
                  <a:lnTo>
                    <a:pt x="18" y="36"/>
                  </a:lnTo>
                  <a:lnTo>
                    <a:pt x="9" y="45"/>
                  </a:lnTo>
                  <a:lnTo>
                    <a:pt x="0" y="45"/>
                  </a:lnTo>
                  <a:lnTo>
                    <a:pt x="0" y="36"/>
                  </a:lnTo>
                  <a:lnTo>
                    <a:pt x="0" y="27"/>
                  </a:lnTo>
                  <a:lnTo>
                    <a:pt x="9" y="27"/>
                  </a:lnTo>
                  <a:lnTo>
                    <a:pt x="9" y="18"/>
                  </a:lnTo>
                  <a:lnTo>
                    <a:pt x="9" y="9"/>
                  </a:lnTo>
                  <a:lnTo>
                    <a:pt x="0" y="9"/>
                  </a:lnTo>
                  <a:lnTo>
                    <a:pt x="27" y="9"/>
                  </a:lnTo>
                  <a:lnTo>
                    <a:pt x="36" y="9"/>
                  </a:lnTo>
                  <a:lnTo>
                    <a:pt x="45" y="9"/>
                  </a:lnTo>
                  <a:lnTo>
                    <a:pt x="54" y="9"/>
                  </a:lnTo>
                  <a:lnTo>
                    <a:pt x="63" y="9"/>
                  </a:lnTo>
                  <a:lnTo>
                    <a:pt x="81" y="9"/>
                  </a:lnTo>
                  <a:lnTo>
                    <a:pt x="90" y="9"/>
                  </a:lnTo>
                  <a:lnTo>
                    <a:pt x="99" y="9"/>
                  </a:lnTo>
                  <a:lnTo>
                    <a:pt x="108" y="9"/>
                  </a:lnTo>
                  <a:lnTo>
                    <a:pt x="117" y="9"/>
                  </a:lnTo>
                  <a:lnTo>
                    <a:pt x="126" y="9"/>
                  </a:lnTo>
                  <a:lnTo>
                    <a:pt x="144" y="9"/>
                  </a:lnTo>
                  <a:lnTo>
                    <a:pt x="171" y="9"/>
                  </a:lnTo>
                  <a:lnTo>
                    <a:pt x="180" y="9"/>
                  </a:lnTo>
                  <a:lnTo>
                    <a:pt x="189" y="9"/>
                  </a:lnTo>
                  <a:lnTo>
                    <a:pt x="198" y="9"/>
                  </a:lnTo>
                  <a:lnTo>
                    <a:pt x="207" y="0"/>
                  </a:lnTo>
                  <a:lnTo>
                    <a:pt x="234" y="0"/>
                  </a:lnTo>
                  <a:lnTo>
                    <a:pt x="261" y="0"/>
                  </a:lnTo>
                  <a:lnTo>
                    <a:pt x="296" y="0"/>
                  </a:lnTo>
                  <a:lnTo>
                    <a:pt x="305" y="0"/>
                  </a:lnTo>
                  <a:lnTo>
                    <a:pt x="314" y="0"/>
                  </a:lnTo>
                  <a:lnTo>
                    <a:pt x="323" y="0"/>
                  </a:lnTo>
                  <a:lnTo>
                    <a:pt x="341" y="0"/>
                  </a:lnTo>
                  <a:lnTo>
                    <a:pt x="368" y="0"/>
                  </a:lnTo>
                  <a:lnTo>
                    <a:pt x="377" y="0"/>
                  </a:lnTo>
                  <a:lnTo>
                    <a:pt x="377" y="9"/>
                  </a:lnTo>
                  <a:lnTo>
                    <a:pt x="368" y="9"/>
                  </a:lnTo>
                  <a:lnTo>
                    <a:pt x="368" y="18"/>
                  </a:lnTo>
                  <a:lnTo>
                    <a:pt x="368" y="27"/>
                  </a:lnTo>
                  <a:lnTo>
                    <a:pt x="368" y="36"/>
                  </a:lnTo>
                  <a:lnTo>
                    <a:pt x="368" y="45"/>
                  </a:lnTo>
                  <a:lnTo>
                    <a:pt x="368" y="54"/>
                  </a:lnTo>
                  <a:lnTo>
                    <a:pt x="368" y="63"/>
                  </a:lnTo>
                  <a:lnTo>
                    <a:pt x="368" y="72"/>
                  </a:lnTo>
                  <a:lnTo>
                    <a:pt x="368" y="81"/>
                  </a:lnTo>
                  <a:lnTo>
                    <a:pt x="368" y="90"/>
                  </a:lnTo>
                  <a:lnTo>
                    <a:pt x="368" y="99"/>
                  </a:lnTo>
                  <a:lnTo>
                    <a:pt x="368" y="108"/>
                  </a:lnTo>
                  <a:lnTo>
                    <a:pt x="368" y="117"/>
                  </a:lnTo>
                  <a:lnTo>
                    <a:pt x="377" y="117"/>
                  </a:lnTo>
                  <a:lnTo>
                    <a:pt x="377" y="126"/>
                  </a:lnTo>
                  <a:lnTo>
                    <a:pt x="377" y="135"/>
                  </a:lnTo>
                  <a:lnTo>
                    <a:pt x="377" y="144"/>
                  </a:lnTo>
                  <a:lnTo>
                    <a:pt x="377" y="153"/>
                  </a:lnTo>
                  <a:lnTo>
                    <a:pt x="377" y="162"/>
                  </a:lnTo>
                  <a:lnTo>
                    <a:pt x="386" y="162"/>
                  </a:lnTo>
                  <a:lnTo>
                    <a:pt x="386" y="170"/>
                  </a:lnTo>
                  <a:lnTo>
                    <a:pt x="386" y="179"/>
                  </a:lnTo>
                  <a:lnTo>
                    <a:pt x="386" y="188"/>
                  </a:lnTo>
                  <a:lnTo>
                    <a:pt x="395" y="188"/>
                  </a:lnTo>
                  <a:lnTo>
                    <a:pt x="395" y="197"/>
                  </a:lnTo>
                  <a:lnTo>
                    <a:pt x="404" y="206"/>
                  </a:lnTo>
                  <a:lnTo>
                    <a:pt x="404" y="215"/>
                  </a:lnTo>
                  <a:lnTo>
                    <a:pt x="404" y="224"/>
                  </a:lnTo>
                  <a:lnTo>
                    <a:pt x="413" y="224"/>
                  </a:lnTo>
                  <a:lnTo>
                    <a:pt x="413" y="233"/>
                  </a:lnTo>
                  <a:lnTo>
                    <a:pt x="422" y="233"/>
                  </a:lnTo>
                  <a:lnTo>
                    <a:pt x="422" y="242"/>
                  </a:lnTo>
                  <a:lnTo>
                    <a:pt x="422" y="251"/>
                  </a:lnTo>
                  <a:lnTo>
                    <a:pt x="431" y="251"/>
                  </a:lnTo>
                  <a:lnTo>
                    <a:pt x="431" y="260"/>
                  </a:lnTo>
                  <a:lnTo>
                    <a:pt x="440" y="260"/>
                  </a:lnTo>
                  <a:lnTo>
                    <a:pt x="431" y="260"/>
                  </a:lnTo>
                  <a:lnTo>
                    <a:pt x="440" y="260"/>
                  </a:lnTo>
                  <a:lnTo>
                    <a:pt x="440" y="269"/>
                  </a:lnTo>
                  <a:lnTo>
                    <a:pt x="449" y="278"/>
                  </a:lnTo>
                  <a:lnTo>
                    <a:pt x="449" y="287"/>
                  </a:lnTo>
                  <a:lnTo>
                    <a:pt x="458" y="287"/>
                  </a:lnTo>
                  <a:lnTo>
                    <a:pt x="467" y="287"/>
                  </a:lnTo>
                  <a:lnTo>
                    <a:pt x="467" y="296"/>
                  </a:lnTo>
                  <a:lnTo>
                    <a:pt x="467" y="287"/>
                  </a:lnTo>
                  <a:lnTo>
                    <a:pt x="467" y="296"/>
                  </a:lnTo>
                  <a:lnTo>
                    <a:pt x="476" y="296"/>
                  </a:lnTo>
                  <a:lnTo>
                    <a:pt x="467" y="296"/>
                  </a:lnTo>
                  <a:lnTo>
                    <a:pt x="476" y="296"/>
                  </a:lnTo>
                  <a:lnTo>
                    <a:pt x="476" y="305"/>
                  </a:lnTo>
                  <a:lnTo>
                    <a:pt x="476" y="314"/>
                  </a:lnTo>
                  <a:lnTo>
                    <a:pt x="476" y="323"/>
                  </a:lnTo>
                  <a:lnTo>
                    <a:pt x="476" y="332"/>
                  </a:lnTo>
                  <a:lnTo>
                    <a:pt x="476" y="341"/>
                  </a:lnTo>
                  <a:lnTo>
                    <a:pt x="476" y="350"/>
                  </a:lnTo>
                  <a:lnTo>
                    <a:pt x="476" y="359"/>
                  </a:lnTo>
                  <a:lnTo>
                    <a:pt x="485" y="359"/>
                  </a:lnTo>
                  <a:lnTo>
                    <a:pt x="476" y="359"/>
                  </a:lnTo>
                  <a:lnTo>
                    <a:pt x="485" y="359"/>
                  </a:lnTo>
                  <a:lnTo>
                    <a:pt x="485" y="368"/>
                  </a:lnTo>
                  <a:lnTo>
                    <a:pt x="485" y="377"/>
                  </a:lnTo>
                  <a:lnTo>
                    <a:pt x="485" y="386"/>
                  </a:lnTo>
                  <a:lnTo>
                    <a:pt x="494" y="386"/>
                  </a:lnTo>
                  <a:lnTo>
                    <a:pt x="494" y="395"/>
                  </a:lnTo>
                  <a:lnTo>
                    <a:pt x="494" y="404"/>
                  </a:lnTo>
                  <a:lnTo>
                    <a:pt x="503" y="404"/>
                  </a:lnTo>
                  <a:lnTo>
                    <a:pt x="503" y="413"/>
                  </a:lnTo>
                  <a:lnTo>
                    <a:pt x="503" y="422"/>
                  </a:lnTo>
                  <a:lnTo>
                    <a:pt x="503" y="431"/>
                  </a:lnTo>
                  <a:lnTo>
                    <a:pt x="512" y="431"/>
                  </a:lnTo>
                  <a:lnTo>
                    <a:pt x="503" y="431"/>
                  </a:lnTo>
                  <a:lnTo>
                    <a:pt x="512" y="431"/>
                  </a:lnTo>
                  <a:lnTo>
                    <a:pt x="503" y="431"/>
                  </a:lnTo>
                  <a:lnTo>
                    <a:pt x="512" y="431"/>
                  </a:lnTo>
                  <a:lnTo>
                    <a:pt x="521" y="431"/>
                  </a:lnTo>
                  <a:lnTo>
                    <a:pt x="512" y="431"/>
                  </a:lnTo>
                  <a:lnTo>
                    <a:pt x="512" y="440"/>
                  </a:lnTo>
                  <a:lnTo>
                    <a:pt x="512" y="449"/>
                  </a:lnTo>
                  <a:lnTo>
                    <a:pt x="512" y="458"/>
                  </a:lnTo>
                  <a:lnTo>
                    <a:pt x="521" y="467"/>
                  </a:lnTo>
                  <a:lnTo>
                    <a:pt x="521" y="476"/>
                  </a:lnTo>
                  <a:lnTo>
                    <a:pt x="521" y="485"/>
                  </a:lnTo>
                  <a:lnTo>
                    <a:pt x="530" y="485"/>
                  </a:lnTo>
                  <a:lnTo>
                    <a:pt x="530" y="494"/>
                  </a:lnTo>
                  <a:lnTo>
                    <a:pt x="539" y="503"/>
                  </a:lnTo>
                  <a:lnTo>
                    <a:pt x="530" y="503"/>
                  </a:lnTo>
                  <a:lnTo>
                    <a:pt x="530" y="512"/>
                  </a:lnTo>
                  <a:lnTo>
                    <a:pt x="539" y="512"/>
                  </a:lnTo>
                  <a:lnTo>
                    <a:pt x="548" y="512"/>
                  </a:lnTo>
                  <a:lnTo>
                    <a:pt x="548" y="521"/>
                  </a:lnTo>
                  <a:lnTo>
                    <a:pt x="557" y="530"/>
                  </a:lnTo>
                  <a:lnTo>
                    <a:pt x="566" y="530"/>
                  </a:lnTo>
                  <a:lnTo>
                    <a:pt x="566" y="539"/>
                  </a:lnTo>
                  <a:lnTo>
                    <a:pt x="566" y="583"/>
                  </a:lnTo>
                  <a:lnTo>
                    <a:pt x="566" y="592"/>
                  </a:lnTo>
                  <a:lnTo>
                    <a:pt x="566" y="601"/>
                  </a:lnTo>
                  <a:lnTo>
                    <a:pt x="566" y="610"/>
                  </a:lnTo>
                  <a:lnTo>
                    <a:pt x="566" y="619"/>
                  </a:lnTo>
                  <a:lnTo>
                    <a:pt x="566" y="637"/>
                  </a:lnTo>
                  <a:lnTo>
                    <a:pt x="566" y="646"/>
                  </a:lnTo>
                  <a:lnTo>
                    <a:pt x="566" y="655"/>
                  </a:lnTo>
                  <a:lnTo>
                    <a:pt x="566" y="664"/>
                  </a:lnTo>
                  <a:lnTo>
                    <a:pt x="566" y="673"/>
                  </a:lnTo>
                  <a:lnTo>
                    <a:pt x="566" y="691"/>
                  </a:lnTo>
                  <a:lnTo>
                    <a:pt x="566" y="709"/>
                  </a:lnTo>
                  <a:lnTo>
                    <a:pt x="566" y="718"/>
                  </a:lnTo>
                  <a:lnTo>
                    <a:pt x="566" y="736"/>
                  </a:lnTo>
                  <a:lnTo>
                    <a:pt x="566" y="745"/>
                  </a:lnTo>
                  <a:lnTo>
                    <a:pt x="566" y="763"/>
                  </a:lnTo>
                  <a:lnTo>
                    <a:pt x="566" y="781"/>
                  </a:lnTo>
                  <a:lnTo>
                    <a:pt x="566" y="799"/>
                  </a:lnTo>
                  <a:lnTo>
                    <a:pt x="575" y="889"/>
                  </a:lnTo>
                  <a:lnTo>
                    <a:pt x="575" y="898"/>
                  </a:lnTo>
                  <a:lnTo>
                    <a:pt x="575" y="934"/>
                  </a:lnTo>
                  <a:lnTo>
                    <a:pt x="575" y="943"/>
                  </a:lnTo>
                  <a:lnTo>
                    <a:pt x="575" y="952"/>
                  </a:lnTo>
                  <a:lnTo>
                    <a:pt x="575" y="961"/>
                  </a:lnTo>
                  <a:lnTo>
                    <a:pt x="575" y="978"/>
                  </a:lnTo>
                  <a:lnTo>
                    <a:pt x="575" y="987"/>
                  </a:lnTo>
                  <a:lnTo>
                    <a:pt x="575" y="996"/>
                  </a:lnTo>
                  <a:lnTo>
                    <a:pt x="575" y="1005"/>
                  </a:lnTo>
                  <a:lnTo>
                    <a:pt x="575" y="1032"/>
                  </a:lnTo>
                  <a:lnTo>
                    <a:pt x="575" y="1050"/>
                  </a:lnTo>
                  <a:lnTo>
                    <a:pt x="575" y="1059"/>
                  </a:lnTo>
                  <a:lnTo>
                    <a:pt x="575" y="1068"/>
                  </a:lnTo>
                  <a:lnTo>
                    <a:pt x="575" y="1086"/>
                  </a:lnTo>
                  <a:lnTo>
                    <a:pt x="575" y="1095"/>
                  </a:lnTo>
                  <a:lnTo>
                    <a:pt x="575" y="1104"/>
                  </a:lnTo>
                  <a:lnTo>
                    <a:pt x="575" y="1131"/>
                  </a:lnTo>
                  <a:lnTo>
                    <a:pt x="575" y="1140"/>
                  </a:lnTo>
                  <a:lnTo>
                    <a:pt x="575" y="1158"/>
                  </a:lnTo>
                  <a:lnTo>
                    <a:pt x="575" y="1176"/>
                  </a:lnTo>
                  <a:lnTo>
                    <a:pt x="575" y="1194"/>
                  </a:lnTo>
                  <a:lnTo>
                    <a:pt x="575" y="1203"/>
                  </a:lnTo>
                  <a:lnTo>
                    <a:pt x="584" y="1248"/>
                  </a:lnTo>
                  <a:lnTo>
                    <a:pt x="584" y="1275"/>
                  </a:lnTo>
                  <a:lnTo>
                    <a:pt x="584" y="1284"/>
                  </a:lnTo>
                  <a:lnTo>
                    <a:pt x="584" y="1302"/>
                  </a:lnTo>
                  <a:lnTo>
                    <a:pt x="584" y="1311"/>
                  </a:lnTo>
                  <a:lnTo>
                    <a:pt x="584" y="1329"/>
                  </a:lnTo>
                  <a:lnTo>
                    <a:pt x="584" y="1338"/>
                  </a:lnTo>
                  <a:lnTo>
                    <a:pt x="584" y="1347"/>
                  </a:lnTo>
                  <a:lnTo>
                    <a:pt x="584" y="1373"/>
                  </a:lnTo>
                  <a:lnTo>
                    <a:pt x="584" y="1400"/>
                  </a:lnTo>
                  <a:lnTo>
                    <a:pt x="575" y="1400"/>
                  </a:lnTo>
                  <a:lnTo>
                    <a:pt x="575" y="1409"/>
                  </a:lnTo>
                  <a:lnTo>
                    <a:pt x="566" y="1409"/>
                  </a:lnTo>
                  <a:lnTo>
                    <a:pt x="557" y="1409"/>
                  </a:lnTo>
                  <a:lnTo>
                    <a:pt x="548" y="1409"/>
                  </a:lnTo>
                  <a:lnTo>
                    <a:pt x="548" y="1418"/>
                  </a:lnTo>
                  <a:lnTo>
                    <a:pt x="539" y="1418"/>
                  </a:lnTo>
                  <a:lnTo>
                    <a:pt x="539" y="1427"/>
                  </a:lnTo>
                  <a:lnTo>
                    <a:pt x="530" y="1427"/>
                  </a:lnTo>
                  <a:lnTo>
                    <a:pt x="521" y="1427"/>
                  </a:lnTo>
                  <a:lnTo>
                    <a:pt x="512" y="1427"/>
                  </a:lnTo>
                  <a:lnTo>
                    <a:pt x="512" y="1436"/>
                  </a:lnTo>
                  <a:lnTo>
                    <a:pt x="503" y="1436"/>
                  </a:lnTo>
                  <a:lnTo>
                    <a:pt x="494" y="1436"/>
                  </a:lnTo>
                  <a:lnTo>
                    <a:pt x="485" y="1436"/>
                  </a:lnTo>
                  <a:lnTo>
                    <a:pt x="476" y="1436"/>
                  </a:lnTo>
                  <a:lnTo>
                    <a:pt x="476" y="1445"/>
                  </a:lnTo>
                  <a:lnTo>
                    <a:pt x="485" y="1445"/>
                  </a:lnTo>
                  <a:lnTo>
                    <a:pt x="476" y="1445"/>
                  </a:lnTo>
                  <a:lnTo>
                    <a:pt x="467" y="1445"/>
                  </a:lnTo>
                  <a:lnTo>
                    <a:pt x="467" y="1454"/>
                  </a:lnTo>
                  <a:lnTo>
                    <a:pt x="467" y="1463"/>
                  </a:lnTo>
                  <a:lnTo>
                    <a:pt x="467" y="1472"/>
                  </a:lnTo>
                  <a:lnTo>
                    <a:pt x="458" y="1472"/>
                  </a:lnTo>
                  <a:lnTo>
                    <a:pt x="467" y="1472"/>
                  </a:lnTo>
                  <a:lnTo>
                    <a:pt x="458" y="1472"/>
                  </a:lnTo>
                  <a:lnTo>
                    <a:pt x="458" y="1481"/>
                  </a:lnTo>
                  <a:lnTo>
                    <a:pt x="458" y="1490"/>
                  </a:lnTo>
                  <a:lnTo>
                    <a:pt x="449" y="1490"/>
                  </a:lnTo>
                  <a:lnTo>
                    <a:pt x="449" y="1499"/>
                  </a:lnTo>
                  <a:lnTo>
                    <a:pt x="440" y="1499"/>
                  </a:lnTo>
                  <a:lnTo>
                    <a:pt x="431" y="1499"/>
                  </a:lnTo>
                  <a:lnTo>
                    <a:pt x="422" y="1499"/>
                  </a:lnTo>
                  <a:lnTo>
                    <a:pt x="413" y="1499"/>
                  </a:lnTo>
                  <a:lnTo>
                    <a:pt x="413" y="1490"/>
                  </a:lnTo>
                  <a:lnTo>
                    <a:pt x="413" y="1499"/>
                  </a:lnTo>
                  <a:lnTo>
                    <a:pt x="404" y="1499"/>
                  </a:lnTo>
                  <a:lnTo>
                    <a:pt x="404" y="1490"/>
                  </a:lnTo>
                  <a:lnTo>
                    <a:pt x="395" y="1490"/>
                  </a:lnTo>
                  <a:lnTo>
                    <a:pt x="386" y="1490"/>
                  </a:lnTo>
                  <a:lnTo>
                    <a:pt x="386" y="1499"/>
                  </a:lnTo>
                  <a:lnTo>
                    <a:pt x="386" y="1490"/>
                  </a:lnTo>
                  <a:lnTo>
                    <a:pt x="386" y="1499"/>
                  </a:lnTo>
                  <a:lnTo>
                    <a:pt x="386" y="1490"/>
                  </a:lnTo>
                  <a:lnTo>
                    <a:pt x="377" y="1490"/>
                  </a:lnTo>
                  <a:lnTo>
                    <a:pt x="368" y="1490"/>
                  </a:lnTo>
                  <a:lnTo>
                    <a:pt x="368" y="1481"/>
                  </a:lnTo>
                  <a:lnTo>
                    <a:pt x="359" y="1481"/>
                  </a:lnTo>
                  <a:lnTo>
                    <a:pt x="359" y="1472"/>
                  </a:lnTo>
                  <a:lnTo>
                    <a:pt x="350" y="1472"/>
                  </a:lnTo>
                  <a:lnTo>
                    <a:pt x="341" y="1472"/>
                  </a:lnTo>
                  <a:lnTo>
                    <a:pt x="341" y="1463"/>
                  </a:lnTo>
                  <a:lnTo>
                    <a:pt x="341" y="1472"/>
                  </a:lnTo>
                  <a:lnTo>
                    <a:pt x="341" y="1463"/>
                  </a:lnTo>
                  <a:lnTo>
                    <a:pt x="332" y="1463"/>
                  </a:lnTo>
                  <a:lnTo>
                    <a:pt x="332" y="1454"/>
                  </a:lnTo>
                  <a:lnTo>
                    <a:pt x="332" y="1463"/>
                  </a:lnTo>
                  <a:lnTo>
                    <a:pt x="332" y="1454"/>
                  </a:lnTo>
                  <a:lnTo>
                    <a:pt x="323" y="1454"/>
                  </a:lnTo>
                  <a:lnTo>
                    <a:pt x="323" y="1445"/>
                  </a:lnTo>
                  <a:lnTo>
                    <a:pt x="314" y="1445"/>
                  </a:lnTo>
                  <a:lnTo>
                    <a:pt x="314" y="1454"/>
                  </a:lnTo>
                  <a:lnTo>
                    <a:pt x="314" y="1445"/>
                  </a:lnTo>
                  <a:lnTo>
                    <a:pt x="314" y="1454"/>
                  </a:lnTo>
                  <a:lnTo>
                    <a:pt x="305" y="1454"/>
                  </a:lnTo>
                  <a:lnTo>
                    <a:pt x="296" y="1454"/>
                  </a:lnTo>
                  <a:lnTo>
                    <a:pt x="296" y="1445"/>
                  </a:lnTo>
                  <a:lnTo>
                    <a:pt x="287" y="1445"/>
                  </a:lnTo>
                  <a:lnTo>
                    <a:pt x="287" y="1436"/>
                  </a:lnTo>
                  <a:lnTo>
                    <a:pt x="279" y="1436"/>
                  </a:lnTo>
                  <a:lnTo>
                    <a:pt x="270" y="1436"/>
                  </a:lnTo>
                  <a:lnTo>
                    <a:pt x="261" y="1436"/>
                  </a:lnTo>
                  <a:lnTo>
                    <a:pt x="261" y="1427"/>
                  </a:lnTo>
                  <a:lnTo>
                    <a:pt x="252" y="1427"/>
                  </a:lnTo>
                  <a:lnTo>
                    <a:pt x="243" y="1427"/>
                  </a:lnTo>
                  <a:lnTo>
                    <a:pt x="243" y="1418"/>
                  </a:lnTo>
                  <a:lnTo>
                    <a:pt x="243" y="1409"/>
                  </a:lnTo>
                  <a:lnTo>
                    <a:pt x="234" y="1409"/>
                  </a:lnTo>
                  <a:lnTo>
                    <a:pt x="225" y="1409"/>
                  </a:lnTo>
                  <a:lnTo>
                    <a:pt x="225" y="1400"/>
                  </a:lnTo>
                  <a:lnTo>
                    <a:pt x="225" y="1391"/>
                  </a:lnTo>
                  <a:lnTo>
                    <a:pt x="225" y="1382"/>
                  </a:lnTo>
                  <a:lnTo>
                    <a:pt x="216" y="1382"/>
                  </a:lnTo>
                  <a:lnTo>
                    <a:pt x="216" y="1373"/>
                  </a:lnTo>
                  <a:lnTo>
                    <a:pt x="216" y="1364"/>
                  </a:lnTo>
                  <a:lnTo>
                    <a:pt x="216" y="1356"/>
                  </a:lnTo>
                  <a:lnTo>
                    <a:pt x="207" y="1347"/>
                  </a:lnTo>
                  <a:lnTo>
                    <a:pt x="216" y="1347"/>
                  </a:lnTo>
                  <a:lnTo>
                    <a:pt x="216" y="1338"/>
                  </a:lnTo>
                  <a:lnTo>
                    <a:pt x="207" y="1338"/>
                  </a:lnTo>
                  <a:lnTo>
                    <a:pt x="207" y="1329"/>
                  </a:lnTo>
                  <a:lnTo>
                    <a:pt x="216" y="1329"/>
                  </a:lnTo>
                  <a:lnTo>
                    <a:pt x="216" y="1320"/>
                  </a:lnTo>
                  <a:lnTo>
                    <a:pt x="207" y="1320"/>
                  </a:lnTo>
                  <a:lnTo>
                    <a:pt x="216" y="1320"/>
                  </a:lnTo>
                  <a:lnTo>
                    <a:pt x="207" y="1320"/>
                  </a:lnTo>
                  <a:lnTo>
                    <a:pt x="216" y="1320"/>
                  </a:lnTo>
                  <a:lnTo>
                    <a:pt x="207" y="1320"/>
                  </a:lnTo>
                  <a:lnTo>
                    <a:pt x="207" y="1311"/>
                  </a:lnTo>
                  <a:lnTo>
                    <a:pt x="198" y="1311"/>
                  </a:lnTo>
                  <a:lnTo>
                    <a:pt x="198" y="1320"/>
                  </a:lnTo>
                  <a:lnTo>
                    <a:pt x="189" y="1320"/>
                  </a:lnTo>
                  <a:lnTo>
                    <a:pt x="180" y="1320"/>
                  </a:lnTo>
                  <a:lnTo>
                    <a:pt x="180" y="1329"/>
                  </a:lnTo>
                  <a:lnTo>
                    <a:pt x="180" y="1338"/>
                  </a:lnTo>
                  <a:lnTo>
                    <a:pt x="171" y="1338"/>
                  </a:lnTo>
                  <a:lnTo>
                    <a:pt x="162" y="1338"/>
                  </a:lnTo>
                  <a:lnTo>
                    <a:pt x="153" y="1338"/>
                  </a:lnTo>
                  <a:lnTo>
                    <a:pt x="144" y="1329"/>
                  </a:lnTo>
                  <a:lnTo>
                    <a:pt x="144" y="1338"/>
                  </a:lnTo>
                  <a:lnTo>
                    <a:pt x="144" y="1329"/>
                  </a:lnTo>
                  <a:lnTo>
                    <a:pt x="135" y="1329"/>
                  </a:lnTo>
                  <a:lnTo>
                    <a:pt x="135" y="1338"/>
                  </a:lnTo>
                  <a:lnTo>
                    <a:pt x="135" y="1347"/>
                  </a:lnTo>
                  <a:lnTo>
                    <a:pt x="135" y="1356"/>
                  </a:lnTo>
                  <a:lnTo>
                    <a:pt x="135" y="1364"/>
                  </a:lnTo>
                  <a:lnTo>
                    <a:pt x="135" y="1373"/>
                  </a:lnTo>
                  <a:lnTo>
                    <a:pt x="135" y="1382"/>
                  </a:lnTo>
                  <a:lnTo>
                    <a:pt x="126" y="1382"/>
                  </a:lnTo>
                  <a:lnTo>
                    <a:pt x="126" y="1391"/>
                  </a:lnTo>
                  <a:lnTo>
                    <a:pt x="135" y="1391"/>
                  </a:lnTo>
                  <a:lnTo>
                    <a:pt x="135" y="1400"/>
                  </a:lnTo>
                  <a:lnTo>
                    <a:pt x="126" y="1400"/>
                  </a:lnTo>
                  <a:lnTo>
                    <a:pt x="135" y="1400"/>
                  </a:lnTo>
                  <a:lnTo>
                    <a:pt x="135" y="1409"/>
                  </a:lnTo>
                  <a:lnTo>
                    <a:pt x="135" y="1418"/>
                  </a:lnTo>
                  <a:lnTo>
                    <a:pt x="144" y="1418"/>
                  </a:lnTo>
                  <a:lnTo>
                    <a:pt x="144" y="1427"/>
                  </a:lnTo>
                  <a:lnTo>
                    <a:pt x="144" y="1436"/>
                  </a:lnTo>
                  <a:lnTo>
                    <a:pt x="144" y="1445"/>
                  </a:lnTo>
                  <a:lnTo>
                    <a:pt x="153" y="1445"/>
                  </a:lnTo>
                  <a:lnTo>
                    <a:pt x="162" y="1445"/>
                  </a:lnTo>
                  <a:lnTo>
                    <a:pt x="153" y="1445"/>
                  </a:lnTo>
                  <a:lnTo>
                    <a:pt x="162" y="1445"/>
                  </a:lnTo>
                  <a:lnTo>
                    <a:pt x="153" y="1445"/>
                  </a:lnTo>
                  <a:lnTo>
                    <a:pt x="162" y="1454"/>
                  </a:lnTo>
                  <a:lnTo>
                    <a:pt x="153" y="1454"/>
                  </a:lnTo>
                  <a:lnTo>
                    <a:pt x="162" y="1454"/>
                  </a:lnTo>
                  <a:lnTo>
                    <a:pt x="162" y="1463"/>
                  </a:lnTo>
                  <a:lnTo>
                    <a:pt x="153" y="1463"/>
                  </a:lnTo>
                  <a:lnTo>
                    <a:pt x="162" y="1463"/>
                  </a:lnTo>
                  <a:lnTo>
                    <a:pt x="162" y="1472"/>
                  </a:lnTo>
                  <a:lnTo>
                    <a:pt x="171" y="1472"/>
                  </a:lnTo>
                  <a:lnTo>
                    <a:pt x="180" y="1472"/>
                  </a:lnTo>
                  <a:lnTo>
                    <a:pt x="180" y="1481"/>
                  </a:lnTo>
                  <a:lnTo>
                    <a:pt x="189" y="1481"/>
                  </a:lnTo>
                  <a:lnTo>
                    <a:pt x="189" y="1490"/>
                  </a:lnTo>
                  <a:lnTo>
                    <a:pt x="198" y="1490"/>
                  </a:lnTo>
                  <a:lnTo>
                    <a:pt x="207" y="1490"/>
                  </a:lnTo>
                  <a:lnTo>
                    <a:pt x="207" y="1499"/>
                  </a:lnTo>
                  <a:lnTo>
                    <a:pt x="207" y="1490"/>
                  </a:lnTo>
                  <a:lnTo>
                    <a:pt x="207" y="1499"/>
                  </a:lnTo>
                  <a:lnTo>
                    <a:pt x="207" y="1490"/>
                  </a:lnTo>
                  <a:lnTo>
                    <a:pt x="207" y="1499"/>
                  </a:lnTo>
                  <a:lnTo>
                    <a:pt x="207" y="1490"/>
                  </a:lnTo>
                  <a:lnTo>
                    <a:pt x="207" y="1499"/>
                  </a:lnTo>
                  <a:lnTo>
                    <a:pt x="216" y="1499"/>
                  </a:lnTo>
                  <a:lnTo>
                    <a:pt x="225" y="1499"/>
                  </a:lnTo>
                  <a:lnTo>
                    <a:pt x="225" y="1508"/>
                  </a:lnTo>
                  <a:lnTo>
                    <a:pt x="225" y="1517"/>
                  </a:lnTo>
                  <a:lnTo>
                    <a:pt x="234" y="1517"/>
                  </a:lnTo>
                  <a:lnTo>
                    <a:pt x="234" y="1526"/>
                  </a:lnTo>
                  <a:lnTo>
                    <a:pt x="243" y="1526"/>
                  </a:lnTo>
                  <a:lnTo>
                    <a:pt x="243" y="1535"/>
                  </a:lnTo>
                  <a:lnTo>
                    <a:pt x="252" y="1535"/>
                  </a:lnTo>
                  <a:lnTo>
                    <a:pt x="243" y="1535"/>
                  </a:lnTo>
                  <a:lnTo>
                    <a:pt x="252" y="1535"/>
                  </a:lnTo>
                  <a:lnTo>
                    <a:pt x="252" y="1544"/>
                  </a:lnTo>
                  <a:lnTo>
                    <a:pt x="243" y="1544"/>
                  </a:lnTo>
                  <a:lnTo>
                    <a:pt x="252" y="1544"/>
                  </a:lnTo>
                  <a:lnTo>
                    <a:pt x="252" y="1553"/>
                  </a:lnTo>
                  <a:lnTo>
                    <a:pt x="243" y="1553"/>
                  </a:lnTo>
                  <a:lnTo>
                    <a:pt x="252" y="1553"/>
                  </a:lnTo>
                  <a:lnTo>
                    <a:pt x="252" y="1562"/>
                  </a:lnTo>
                  <a:lnTo>
                    <a:pt x="243" y="1562"/>
                  </a:lnTo>
                  <a:lnTo>
                    <a:pt x="243" y="1571"/>
                  </a:lnTo>
                  <a:lnTo>
                    <a:pt x="234" y="1571"/>
                  </a:lnTo>
                  <a:lnTo>
                    <a:pt x="225" y="1571"/>
                  </a:lnTo>
                  <a:lnTo>
                    <a:pt x="225" y="1580"/>
                  </a:lnTo>
                  <a:lnTo>
                    <a:pt x="216" y="1580"/>
                  </a:lnTo>
                  <a:lnTo>
                    <a:pt x="216" y="1589"/>
                  </a:lnTo>
                  <a:lnTo>
                    <a:pt x="207" y="1589"/>
                  </a:lnTo>
                  <a:lnTo>
                    <a:pt x="216" y="1589"/>
                  </a:lnTo>
                  <a:lnTo>
                    <a:pt x="207" y="1589"/>
                  </a:lnTo>
                  <a:lnTo>
                    <a:pt x="207" y="1598"/>
                  </a:lnTo>
                  <a:lnTo>
                    <a:pt x="198" y="1598"/>
                  </a:lnTo>
                  <a:lnTo>
                    <a:pt x="189" y="1598"/>
                  </a:lnTo>
                  <a:lnTo>
                    <a:pt x="189" y="1607"/>
                  </a:lnTo>
                  <a:lnTo>
                    <a:pt x="180" y="1607"/>
                  </a:lnTo>
                  <a:lnTo>
                    <a:pt x="189" y="1607"/>
                  </a:lnTo>
                  <a:lnTo>
                    <a:pt x="189" y="1616"/>
                  </a:lnTo>
                  <a:lnTo>
                    <a:pt x="180" y="1616"/>
                  </a:lnTo>
                  <a:lnTo>
                    <a:pt x="180" y="1625"/>
                  </a:lnTo>
                  <a:lnTo>
                    <a:pt x="171" y="1625"/>
                  </a:lnTo>
                  <a:lnTo>
                    <a:pt x="171" y="1634"/>
                  </a:lnTo>
                  <a:lnTo>
                    <a:pt x="162" y="1634"/>
                  </a:lnTo>
                  <a:lnTo>
                    <a:pt x="162" y="1643"/>
                  </a:lnTo>
                  <a:lnTo>
                    <a:pt x="162" y="1652"/>
                  </a:lnTo>
                  <a:lnTo>
                    <a:pt x="153" y="1652"/>
                  </a:lnTo>
                  <a:lnTo>
                    <a:pt x="153" y="1661"/>
                  </a:lnTo>
                  <a:lnTo>
                    <a:pt x="144" y="1661"/>
                  </a:lnTo>
                  <a:lnTo>
                    <a:pt x="144" y="1670"/>
                  </a:lnTo>
                  <a:lnTo>
                    <a:pt x="135" y="1670"/>
                  </a:lnTo>
                  <a:lnTo>
                    <a:pt x="135" y="1679"/>
                  </a:lnTo>
                  <a:lnTo>
                    <a:pt x="126" y="1679"/>
                  </a:lnTo>
                  <a:lnTo>
                    <a:pt x="126" y="1688"/>
                  </a:lnTo>
                  <a:lnTo>
                    <a:pt x="126" y="1697"/>
                  </a:lnTo>
                  <a:lnTo>
                    <a:pt x="126" y="1706"/>
                  </a:lnTo>
                  <a:lnTo>
                    <a:pt x="117" y="1706"/>
                  </a:lnTo>
                  <a:lnTo>
                    <a:pt x="117" y="1715"/>
                  </a:lnTo>
                  <a:lnTo>
                    <a:pt x="117" y="1724"/>
                  </a:lnTo>
                  <a:lnTo>
                    <a:pt x="108" y="1724"/>
                  </a:lnTo>
                  <a:lnTo>
                    <a:pt x="108" y="1733"/>
                  </a:lnTo>
                  <a:lnTo>
                    <a:pt x="99" y="1733"/>
                  </a:lnTo>
                  <a:lnTo>
                    <a:pt x="99" y="1742"/>
                  </a:lnTo>
                  <a:lnTo>
                    <a:pt x="90" y="1742"/>
                  </a:lnTo>
                  <a:lnTo>
                    <a:pt x="90" y="1751"/>
                  </a:lnTo>
                  <a:lnTo>
                    <a:pt x="90" y="1742"/>
                  </a:lnTo>
                  <a:lnTo>
                    <a:pt x="90" y="1751"/>
                  </a:lnTo>
                  <a:lnTo>
                    <a:pt x="81" y="1751"/>
                  </a:lnTo>
                  <a:lnTo>
                    <a:pt x="81" y="1760"/>
                  </a:lnTo>
                  <a:lnTo>
                    <a:pt x="81" y="1768"/>
                  </a:lnTo>
                  <a:lnTo>
                    <a:pt x="72" y="1768"/>
                  </a:lnTo>
                  <a:lnTo>
                    <a:pt x="72" y="1777"/>
                  </a:lnTo>
                  <a:lnTo>
                    <a:pt x="72" y="1786"/>
                  </a:lnTo>
                  <a:lnTo>
                    <a:pt x="63" y="1786"/>
                  </a:lnTo>
                  <a:lnTo>
                    <a:pt x="63" y="1777"/>
                  </a:lnTo>
                  <a:lnTo>
                    <a:pt x="54" y="1777"/>
                  </a:lnTo>
                  <a:lnTo>
                    <a:pt x="54" y="1786"/>
                  </a:lnTo>
                  <a:lnTo>
                    <a:pt x="45" y="1786"/>
                  </a:lnTo>
                  <a:lnTo>
                    <a:pt x="36" y="1786"/>
                  </a:lnTo>
                  <a:lnTo>
                    <a:pt x="36" y="1795"/>
                  </a:lnTo>
                  <a:lnTo>
                    <a:pt x="36" y="1786"/>
                  </a:lnTo>
                  <a:lnTo>
                    <a:pt x="27" y="1786"/>
                  </a:lnTo>
                  <a:lnTo>
                    <a:pt x="27" y="1795"/>
                  </a:lnTo>
                </a:path>
              </a:pathLst>
            </a:custGeom>
            <a:noFill/>
            <a:ln w="28575">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692" name="Freeform 409"/>
            <p:cNvSpPr>
              <a:spLocks/>
            </p:cNvSpPr>
            <p:nvPr/>
          </p:nvSpPr>
          <p:spPr bwMode="auto">
            <a:xfrm>
              <a:off x="4606" y="620"/>
              <a:ext cx="162" cy="134"/>
            </a:xfrm>
            <a:custGeom>
              <a:avLst/>
              <a:gdLst>
                <a:gd name="T0" fmla="*/ 162 w 162"/>
                <a:gd name="T1" fmla="*/ 0 h 134"/>
                <a:gd name="T2" fmla="*/ 162 w 162"/>
                <a:gd name="T3" fmla="*/ 9 h 134"/>
                <a:gd name="T4" fmla="*/ 162 w 162"/>
                <a:gd name="T5" fmla="*/ 18 h 134"/>
                <a:gd name="T6" fmla="*/ 162 w 162"/>
                <a:gd name="T7" fmla="*/ 27 h 134"/>
                <a:gd name="T8" fmla="*/ 153 w 162"/>
                <a:gd name="T9" fmla="*/ 27 h 134"/>
                <a:gd name="T10" fmla="*/ 144 w 162"/>
                <a:gd name="T11" fmla="*/ 27 h 134"/>
                <a:gd name="T12" fmla="*/ 144 w 162"/>
                <a:gd name="T13" fmla="*/ 36 h 134"/>
                <a:gd name="T14" fmla="*/ 135 w 162"/>
                <a:gd name="T15" fmla="*/ 36 h 134"/>
                <a:gd name="T16" fmla="*/ 126 w 162"/>
                <a:gd name="T17" fmla="*/ 45 h 134"/>
                <a:gd name="T18" fmla="*/ 117 w 162"/>
                <a:gd name="T19" fmla="*/ 45 h 134"/>
                <a:gd name="T20" fmla="*/ 108 w 162"/>
                <a:gd name="T21" fmla="*/ 54 h 134"/>
                <a:gd name="T22" fmla="*/ 99 w 162"/>
                <a:gd name="T23" fmla="*/ 54 h 134"/>
                <a:gd name="T24" fmla="*/ 90 w 162"/>
                <a:gd name="T25" fmla="*/ 54 h 134"/>
                <a:gd name="T26" fmla="*/ 81 w 162"/>
                <a:gd name="T27" fmla="*/ 63 h 134"/>
                <a:gd name="T28" fmla="*/ 72 w 162"/>
                <a:gd name="T29" fmla="*/ 63 h 134"/>
                <a:gd name="T30" fmla="*/ 72 w 162"/>
                <a:gd name="T31" fmla="*/ 72 h 134"/>
                <a:gd name="T32" fmla="*/ 63 w 162"/>
                <a:gd name="T33" fmla="*/ 81 h 134"/>
                <a:gd name="T34" fmla="*/ 54 w 162"/>
                <a:gd name="T35" fmla="*/ 90 h 134"/>
                <a:gd name="T36" fmla="*/ 45 w 162"/>
                <a:gd name="T37" fmla="*/ 99 h 134"/>
                <a:gd name="T38" fmla="*/ 36 w 162"/>
                <a:gd name="T39" fmla="*/ 108 h 134"/>
                <a:gd name="T40" fmla="*/ 36 w 162"/>
                <a:gd name="T41" fmla="*/ 117 h 134"/>
                <a:gd name="T42" fmla="*/ 27 w 162"/>
                <a:gd name="T43" fmla="*/ 117 h 134"/>
                <a:gd name="T44" fmla="*/ 27 w 162"/>
                <a:gd name="T45" fmla="*/ 125 h 134"/>
                <a:gd name="T46" fmla="*/ 18 w 162"/>
                <a:gd name="T47" fmla="*/ 125 h 134"/>
                <a:gd name="T48" fmla="*/ 9 w 162"/>
                <a:gd name="T49" fmla="*/ 134 h 134"/>
                <a:gd name="T50" fmla="*/ 0 w 162"/>
                <a:gd name="T51" fmla="*/ 134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134"/>
                <a:gd name="T80" fmla="*/ 162 w 162"/>
                <a:gd name="T81" fmla="*/ 134 h 1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134">
                  <a:moveTo>
                    <a:pt x="162" y="0"/>
                  </a:moveTo>
                  <a:lnTo>
                    <a:pt x="162" y="9"/>
                  </a:lnTo>
                  <a:lnTo>
                    <a:pt x="162" y="18"/>
                  </a:lnTo>
                  <a:lnTo>
                    <a:pt x="162" y="27"/>
                  </a:lnTo>
                  <a:lnTo>
                    <a:pt x="153" y="27"/>
                  </a:lnTo>
                  <a:lnTo>
                    <a:pt x="144" y="27"/>
                  </a:lnTo>
                  <a:lnTo>
                    <a:pt x="144" y="36"/>
                  </a:lnTo>
                  <a:lnTo>
                    <a:pt x="135" y="36"/>
                  </a:lnTo>
                  <a:lnTo>
                    <a:pt x="126" y="45"/>
                  </a:lnTo>
                  <a:lnTo>
                    <a:pt x="117" y="45"/>
                  </a:lnTo>
                  <a:lnTo>
                    <a:pt x="108" y="54"/>
                  </a:lnTo>
                  <a:lnTo>
                    <a:pt x="99" y="54"/>
                  </a:lnTo>
                  <a:lnTo>
                    <a:pt x="90" y="54"/>
                  </a:lnTo>
                  <a:lnTo>
                    <a:pt x="81" y="63"/>
                  </a:lnTo>
                  <a:lnTo>
                    <a:pt x="72" y="63"/>
                  </a:lnTo>
                  <a:lnTo>
                    <a:pt x="72" y="72"/>
                  </a:lnTo>
                  <a:lnTo>
                    <a:pt x="63" y="81"/>
                  </a:lnTo>
                  <a:lnTo>
                    <a:pt x="54" y="90"/>
                  </a:lnTo>
                  <a:lnTo>
                    <a:pt x="45" y="99"/>
                  </a:lnTo>
                  <a:lnTo>
                    <a:pt x="36" y="108"/>
                  </a:lnTo>
                  <a:lnTo>
                    <a:pt x="36" y="117"/>
                  </a:lnTo>
                  <a:lnTo>
                    <a:pt x="27" y="117"/>
                  </a:lnTo>
                  <a:lnTo>
                    <a:pt x="27" y="125"/>
                  </a:lnTo>
                  <a:lnTo>
                    <a:pt x="18" y="125"/>
                  </a:lnTo>
                  <a:lnTo>
                    <a:pt x="9" y="134"/>
                  </a:lnTo>
                  <a:lnTo>
                    <a:pt x="0" y="134"/>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693" name="Freeform 410"/>
            <p:cNvSpPr>
              <a:spLocks/>
            </p:cNvSpPr>
            <p:nvPr/>
          </p:nvSpPr>
          <p:spPr bwMode="auto">
            <a:xfrm>
              <a:off x="4535" y="754"/>
              <a:ext cx="71" cy="99"/>
            </a:xfrm>
            <a:custGeom>
              <a:avLst/>
              <a:gdLst>
                <a:gd name="T0" fmla="*/ 0 w 71"/>
                <a:gd name="T1" fmla="*/ 99 h 99"/>
                <a:gd name="T2" fmla="*/ 0 w 71"/>
                <a:gd name="T3" fmla="*/ 90 h 99"/>
                <a:gd name="T4" fmla="*/ 0 w 71"/>
                <a:gd name="T5" fmla="*/ 81 h 99"/>
                <a:gd name="T6" fmla="*/ 0 w 71"/>
                <a:gd name="T7" fmla="*/ 72 h 99"/>
                <a:gd name="T8" fmla="*/ 0 w 71"/>
                <a:gd name="T9" fmla="*/ 63 h 99"/>
                <a:gd name="T10" fmla="*/ 9 w 71"/>
                <a:gd name="T11" fmla="*/ 54 h 99"/>
                <a:gd name="T12" fmla="*/ 9 w 71"/>
                <a:gd name="T13" fmla="*/ 45 h 99"/>
                <a:gd name="T14" fmla="*/ 9 w 71"/>
                <a:gd name="T15" fmla="*/ 36 h 99"/>
                <a:gd name="T16" fmla="*/ 17 w 71"/>
                <a:gd name="T17" fmla="*/ 27 h 99"/>
                <a:gd name="T18" fmla="*/ 26 w 71"/>
                <a:gd name="T19" fmla="*/ 27 h 99"/>
                <a:gd name="T20" fmla="*/ 26 w 71"/>
                <a:gd name="T21" fmla="*/ 18 h 99"/>
                <a:gd name="T22" fmla="*/ 35 w 71"/>
                <a:gd name="T23" fmla="*/ 18 h 99"/>
                <a:gd name="T24" fmla="*/ 44 w 71"/>
                <a:gd name="T25" fmla="*/ 18 h 99"/>
                <a:gd name="T26" fmla="*/ 53 w 71"/>
                <a:gd name="T27" fmla="*/ 9 h 99"/>
                <a:gd name="T28" fmla="*/ 62 w 71"/>
                <a:gd name="T29" fmla="*/ 9 h 99"/>
                <a:gd name="T30" fmla="*/ 71 w 71"/>
                <a:gd name="T31" fmla="*/ 9 h 99"/>
                <a:gd name="T32" fmla="*/ 71 w 71"/>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99"/>
                <a:gd name="T53" fmla="*/ 71 w 71"/>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99">
                  <a:moveTo>
                    <a:pt x="0" y="99"/>
                  </a:moveTo>
                  <a:lnTo>
                    <a:pt x="0" y="90"/>
                  </a:lnTo>
                  <a:lnTo>
                    <a:pt x="0" y="81"/>
                  </a:lnTo>
                  <a:lnTo>
                    <a:pt x="0" y="72"/>
                  </a:lnTo>
                  <a:lnTo>
                    <a:pt x="0" y="63"/>
                  </a:lnTo>
                  <a:lnTo>
                    <a:pt x="9" y="54"/>
                  </a:lnTo>
                  <a:lnTo>
                    <a:pt x="9" y="45"/>
                  </a:lnTo>
                  <a:lnTo>
                    <a:pt x="9" y="36"/>
                  </a:lnTo>
                  <a:lnTo>
                    <a:pt x="17" y="27"/>
                  </a:lnTo>
                  <a:lnTo>
                    <a:pt x="26" y="27"/>
                  </a:lnTo>
                  <a:lnTo>
                    <a:pt x="26" y="18"/>
                  </a:lnTo>
                  <a:lnTo>
                    <a:pt x="35" y="18"/>
                  </a:lnTo>
                  <a:lnTo>
                    <a:pt x="44" y="18"/>
                  </a:lnTo>
                  <a:lnTo>
                    <a:pt x="53" y="9"/>
                  </a:lnTo>
                  <a:lnTo>
                    <a:pt x="62" y="9"/>
                  </a:lnTo>
                  <a:lnTo>
                    <a:pt x="71" y="9"/>
                  </a:lnTo>
                  <a:lnTo>
                    <a:pt x="71"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694" name="Freeform 411"/>
            <p:cNvSpPr>
              <a:spLocks/>
            </p:cNvSpPr>
            <p:nvPr/>
          </p:nvSpPr>
          <p:spPr bwMode="auto">
            <a:xfrm>
              <a:off x="4535" y="674"/>
              <a:ext cx="143" cy="179"/>
            </a:xfrm>
            <a:custGeom>
              <a:avLst/>
              <a:gdLst>
                <a:gd name="T0" fmla="*/ 134 w 143"/>
                <a:gd name="T1" fmla="*/ 0 h 179"/>
                <a:gd name="T2" fmla="*/ 143 w 143"/>
                <a:gd name="T3" fmla="*/ 0 h 179"/>
                <a:gd name="T4" fmla="*/ 134 w 143"/>
                <a:gd name="T5" fmla="*/ 9 h 179"/>
                <a:gd name="T6" fmla="*/ 125 w 143"/>
                <a:gd name="T7" fmla="*/ 18 h 179"/>
                <a:gd name="T8" fmla="*/ 116 w 143"/>
                <a:gd name="T9" fmla="*/ 27 h 179"/>
                <a:gd name="T10" fmla="*/ 116 w 143"/>
                <a:gd name="T11" fmla="*/ 36 h 179"/>
                <a:gd name="T12" fmla="*/ 107 w 143"/>
                <a:gd name="T13" fmla="*/ 45 h 179"/>
                <a:gd name="T14" fmla="*/ 107 w 143"/>
                <a:gd name="T15" fmla="*/ 54 h 179"/>
                <a:gd name="T16" fmla="*/ 98 w 143"/>
                <a:gd name="T17" fmla="*/ 54 h 179"/>
                <a:gd name="T18" fmla="*/ 98 w 143"/>
                <a:gd name="T19" fmla="*/ 63 h 179"/>
                <a:gd name="T20" fmla="*/ 89 w 143"/>
                <a:gd name="T21" fmla="*/ 63 h 179"/>
                <a:gd name="T22" fmla="*/ 89 w 143"/>
                <a:gd name="T23" fmla="*/ 71 h 179"/>
                <a:gd name="T24" fmla="*/ 80 w 143"/>
                <a:gd name="T25" fmla="*/ 71 h 179"/>
                <a:gd name="T26" fmla="*/ 71 w 143"/>
                <a:gd name="T27" fmla="*/ 80 h 179"/>
                <a:gd name="T28" fmla="*/ 62 w 143"/>
                <a:gd name="T29" fmla="*/ 80 h 179"/>
                <a:gd name="T30" fmla="*/ 53 w 143"/>
                <a:gd name="T31" fmla="*/ 80 h 179"/>
                <a:gd name="T32" fmla="*/ 53 w 143"/>
                <a:gd name="T33" fmla="*/ 89 h 179"/>
                <a:gd name="T34" fmla="*/ 44 w 143"/>
                <a:gd name="T35" fmla="*/ 89 h 179"/>
                <a:gd name="T36" fmla="*/ 35 w 143"/>
                <a:gd name="T37" fmla="*/ 98 h 179"/>
                <a:gd name="T38" fmla="*/ 26 w 143"/>
                <a:gd name="T39" fmla="*/ 98 h 179"/>
                <a:gd name="T40" fmla="*/ 17 w 143"/>
                <a:gd name="T41" fmla="*/ 98 h 179"/>
                <a:gd name="T42" fmla="*/ 9 w 143"/>
                <a:gd name="T43" fmla="*/ 107 h 179"/>
                <a:gd name="T44" fmla="*/ 0 w 143"/>
                <a:gd name="T45" fmla="*/ 116 h 179"/>
                <a:gd name="T46" fmla="*/ 0 w 143"/>
                <a:gd name="T47" fmla="*/ 125 h 179"/>
                <a:gd name="T48" fmla="*/ 0 w 143"/>
                <a:gd name="T49" fmla="*/ 134 h 179"/>
                <a:gd name="T50" fmla="*/ 0 w 143"/>
                <a:gd name="T51" fmla="*/ 143 h 179"/>
                <a:gd name="T52" fmla="*/ 0 w 143"/>
                <a:gd name="T53" fmla="*/ 152 h 179"/>
                <a:gd name="T54" fmla="*/ 0 w 143"/>
                <a:gd name="T55" fmla="*/ 161 h 179"/>
                <a:gd name="T56" fmla="*/ 0 w 143"/>
                <a:gd name="T57" fmla="*/ 170 h 179"/>
                <a:gd name="T58" fmla="*/ 0 w 143"/>
                <a:gd name="T59" fmla="*/ 179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
                <a:gd name="T91" fmla="*/ 0 h 179"/>
                <a:gd name="T92" fmla="*/ 143 w 143"/>
                <a:gd name="T93" fmla="*/ 179 h 1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 h="179">
                  <a:moveTo>
                    <a:pt x="134" y="0"/>
                  </a:moveTo>
                  <a:lnTo>
                    <a:pt x="143" y="0"/>
                  </a:lnTo>
                  <a:lnTo>
                    <a:pt x="134" y="9"/>
                  </a:lnTo>
                  <a:lnTo>
                    <a:pt x="125" y="18"/>
                  </a:lnTo>
                  <a:lnTo>
                    <a:pt x="116" y="27"/>
                  </a:lnTo>
                  <a:lnTo>
                    <a:pt x="116" y="36"/>
                  </a:lnTo>
                  <a:lnTo>
                    <a:pt x="107" y="45"/>
                  </a:lnTo>
                  <a:lnTo>
                    <a:pt x="107" y="54"/>
                  </a:lnTo>
                  <a:lnTo>
                    <a:pt x="98" y="54"/>
                  </a:lnTo>
                  <a:lnTo>
                    <a:pt x="98" y="63"/>
                  </a:lnTo>
                  <a:lnTo>
                    <a:pt x="89" y="63"/>
                  </a:lnTo>
                  <a:lnTo>
                    <a:pt x="89" y="71"/>
                  </a:lnTo>
                  <a:lnTo>
                    <a:pt x="80" y="71"/>
                  </a:lnTo>
                  <a:lnTo>
                    <a:pt x="71" y="80"/>
                  </a:lnTo>
                  <a:lnTo>
                    <a:pt x="62" y="80"/>
                  </a:lnTo>
                  <a:lnTo>
                    <a:pt x="53" y="80"/>
                  </a:lnTo>
                  <a:lnTo>
                    <a:pt x="53" y="89"/>
                  </a:lnTo>
                  <a:lnTo>
                    <a:pt x="44" y="89"/>
                  </a:lnTo>
                  <a:lnTo>
                    <a:pt x="35" y="98"/>
                  </a:lnTo>
                  <a:lnTo>
                    <a:pt x="26" y="98"/>
                  </a:lnTo>
                  <a:lnTo>
                    <a:pt x="17" y="98"/>
                  </a:lnTo>
                  <a:lnTo>
                    <a:pt x="9" y="107"/>
                  </a:lnTo>
                  <a:lnTo>
                    <a:pt x="0" y="116"/>
                  </a:lnTo>
                  <a:lnTo>
                    <a:pt x="0" y="125"/>
                  </a:lnTo>
                  <a:lnTo>
                    <a:pt x="0" y="134"/>
                  </a:lnTo>
                  <a:lnTo>
                    <a:pt x="0" y="143"/>
                  </a:lnTo>
                  <a:lnTo>
                    <a:pt x="0" y="152"/>
                  </a:lnTo>
                  <a:lnTo>
                    <a:pt x="0" y="161"/>
                  </a:lnTo>
                  <a:lnTo>
                    <a:pt x="0" y="170"/>
                  </a:lnTo>
                  <a:lnTo>
                    <a:pt x="0" y="179"/>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695" name="Freeform 412"/>
            <p:cNvSpPr>
              <a:spLocks/>
            </p:cNvSpPr>
            <p:nvPr/>
          </p:nvSpPr>
          <p:spPr bwMode="auto">
            <a:xfrm>
              <a:off x="4526" y="853"/>
              <a:ext cx="9" cy="36"/>
            </a:xfrm>
            <a:custGeom>
              <a:avLst/>
              <a:gdLst>
                <a:gd name="T0" fmla="*/ 0 w 9"/>
                <a:gd name="T1" fmla="*/ 36 h 36"/>
                <a:gd name="T2" fmla="*/ 0 w 9"/>
                <a:gd name="T3" fmla="*/ 27 h 36"/>
                <a:gd name="T4" fmla="*/ 9 w 9"/>
                <a:gd name="T5" fmla="*/ 18 h 36"/>
                <a:gd name="T6" fmla="*/ 9 w 9"/>
                <a:gd name="T7" fmla="*/ 9 h 36"/>
                <a:gd name="T8" fmla="*/ 9 w 9"/>
                <a:gd name="T9" fmla="*/ 0 h 36"/>
                <a:gd name="T10" fmla="*/ 0 60000 65536"/>
                <a:gd name="T11" fmla="*/ 0 60000 65536"/>
                <a:gd name="T12" fmla="*/ 0 60000 65536"/>
                <a:gd name="T13" fmla="*/ 0 60000 65536"/>
                <a:gd name="T14" fmla="*/ 0 60000 65536"/>
                <a:gd name="T15" fmla="*/ 0 w 9"/>
                <a:gd name="T16" fmla="*/ 0 h 36"/>
                <a:gd name="T17" fmla="*/ 9 w 9"/>
                <a:gd name="T18" fmla="*/ 36 h 36"/>
              </a:gdLst>
              <a:ahLst/>
              <a:cxnLst>
                <a:cxn ang="T10">
                  <a:pos x="T0" y="T1"/>
                </a:cxn>
                <a:cxn ang="T11">
                  <a:pos x="T2" y="T3"/>
                </a:cxn>
                <a:cxn ang="T12">
                  <a:pos x="T4" y="T5"/>
                </a:cxn>
                <a:cxn ang="T13">
                  <a:pos x="T6" y="T7"/>
                </a:cxn>
                <a:cxn ang="T14">
                  <a:pos x="T8" y="T9"/>
                </a:cxn>
              </a:cxnLst>
              <a:rect l="T15" t="T16" r="T17" b="T18"/>
              <a:pathLst>
                <a:path w="9" h="36">
                  <a:moveTo>
                    <a:pt x="0" y="36"/>
                  </a:moveTo>
                  <a:lnTo>
                    <a:pt x="0" y="27"/>
                  </a:lnTo>
                  <a:lnTo>
                    <a:pt x="9" y="18"/>
                  </a:lnTo>
                  <a:lnTo>
                    <a:pt x="9" y="9"/>
                  </a:lnTo>
                  <a:lnTo>
                    <a:pt x="9"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696" name="Freeform 413"/>
            <p:cNvSpPr>
              <a:spLocks/>
            </p:cNvSpPr>
            <p:nvPr/>
          </p:nvSpPr>
          <p:spPr bwMode="auto">
            <a:xfrm>
              <a:off x="4481" y="889"/>
              <a:ext cx="45" cy="63"/>
            </a:xfrm>
            <a:custGeom>
              <a:avLst/>
              <a:gdLst>
                <a:gd name="T0" fmla="*/ 0 w 45"/>
                <a:gd name="T1" fmla="*/ 63 h 63"/>
                <a:gd name="T2" fmla="*/ 0 w 45"/>
                <a:gd name="T3" fmla="*/ 54 h 63"/>
                <a:gd name="T4" fmla="*/ 9 w 45"/>
                <a:gd name="T5" fmla="*/ 45 h 63"/>
                <a:gd name="T6" fmla="*/ 9 w 45"/>
                <a:gd name="T7" fmla="*/ 36 h 63"/>
                <a:gd name="T8" fmla="*/ 18 w 45"/>
                <a:gd name="T9" fmla="*/ 27 h 63"/>
                <a:gd name="T10" fmla="*/ 27 w 45"/>
                <a:gd name="T11" fmla="*/ 27 h 63"/>
                <a:gd name="T12" fmla="*/ 27 w 45"/>
                <a:gd name="T13" fmla="*/ 18 h 63"/>
                <a:gd name="T14" fmla="*/ 36 w 45"/>
                <a:gd name="T15" fmla="*/ 18 h 63"/>
                <a:gd name="T16" fmla="*/ 45 w 45"/>
                <a:gd name="T17" fmla="*/ 18 h 63"/>
                <a:gd name="T18" fmla="*/ 45 w 45"/>
                <a:gd name="T19" fmla="*/ 9 h 63"/>
                <a:gd name="T20" fmla="*/ 45 w 45"/>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3"/>
                <a:gd name="T35" fmla="*/ 45 w 45"/>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3">
                  <a:moveTo>
                    <a:pt x="0" y="63"/>
                  </a:moveTo>
                  <a:lnTo>
                    <a:pt x="0" y="54"/>
                  </a:lnTo>
                  <a:lnTo>
                    <a:pt x="9" y="45"/>
                  </a:lnTo>
                  <a:lnTo>
                    <a:pt x="9" y="36"/>
                  </a:lnTo>
                  <a:lnTo>
                    <a:pt x="18" y="27"/>
                  </a:lnTo>
                  <a:lnTo>
                    <a:pt x="27" y="27"/>
                  </a:lnTo>
                  <a:lnTo>
                    <a:pt x="27" y="18"/>
                  </a:lnTo>
                  <a:lnTo>
                    <a:pt x="36" y="18"/>
                  </a:lnTo>
                  <a:lnTo>
                    <a:pt x="45" y="18"/>
                  </a:lnTo>
                  <a:lnTo>
                    <a:pt x="45" y="9"/>
                  </a:lnTo>
                  <a:lnTo>
                    <a:pt x="45"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697" name="Freeform 414"/>
            <p:cNvSpPr>
              <a:spLocks/>
            </p:cNvSpPr>
            <p:nvPr/>
          </p:nvSpPr>
          <p:spPr bwMode="auto">
            <a:xfrm>
              <a:off x="4463" y="952"/>
              <a:ext cx="18" cy="18"/>
            </a:xfrm>
            <a:custGeom>
              <a:avLst/>
              <a:gdLst>
                <a:gd name="T0" fmla="*/ 0 w 18"/>
                <a:gd name="T1" fmla="*/ 18 h 18"/>
                <a:gd name="T2" fmla="*/ 0 w 18"/>
                <a:gd name="T3" fmla="*/ 9 h 18"/>
                <a:gd name="T4" fmla="*/ 9 w 18"/>
                <a:gd name="T5" fmla="*/ 9 h 18"/>
                <a:gd name="T6" fmla="*/ 18 w 18"/>
                <a:gd name="T7" fmla="*/ 9 h 18"/>
                <a:gd name="T8" fmla="*/ 18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8"/>
                  </a:moveTo>
                  <a:lnTo>
                    <a:pt x="0" y="9"/>
                  </a:lnTo>
                  <a:lnTo>
                    <a:pt x="9" y="9"/>
                  </a:lnTo>
                  <a:lnTo>
                    <a:pt x="18" y="9"/>
                  </a:lnTo>
                  <a:lnTo>
                    <a:pt x="18"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698" name="Freeform 415"/>
            <p:cNvSpPr>
              <a:spLocks/>
            </p:cNvSpPr>
            <p:nvPr/>
          </p:nvSpPr>
          <p:spPr bwMode="auto">
            <a:xfrm>
              <a:off x="4400" y="979"/>
              <a:ext cx="36" cy="9"/>
            </a:xfrm>
            <a:custGeom>
              <a:avLst/>
              <a:gdLst>
                <a:gd name="T0" fmla="*/ 0 w 36"/>
                <a:gd name="T1" fmla="*/ 9 h 9"/>
                <a:gd name="T2" fmla="*/ 9 w 36"/>
                <a:gd name="T3" fmla="*/ 9 h 9"/>
                <a:gd name="T4" fmla="*/ 9 w 36"/>
                <a:gd name="T5" fmla="*/ 0 h 9"/>
                <a:gd name="T6" fmla="*/ 18 w 36"/>
                <a:gd name="T7" fmla="*/ 0 h 9"/>
                <a:gd name="T8" fmla="*/ 27 w 36"/>
                <a:gd name="T9" fmla="*/ 0 h 9"/>
                <a:gd name="T10" fmla="*/ 36 w 36"/>
                <a:gd name="T11" fmla="*/ 0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9"/>
                  </a:moveTo>
                  <a:lnTo>
                    <a:pt x="9" y="9"/>
                  </a:lnTo>
                  <a:lnTo>
                    <a:pt x="9" y="0"/>
                  </a:lnTo>
                  <a:lnTo>
                    <a:pt x="18" y="0"/>
                  </a:lnTo>
                  <a:lnTo>
                    <a:pt x="27" y="0"/>
                  </a:lnTo>
                  <a:lnTo>
                    <a:pt x="36"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699" name="Freeform 416"/>
            <p:cNvSpPr>
              <a:spLocks/>
            </p:cNvSpPr>
            <p:nvPr/>
          </p:nvSpPr>
          <p:spPr bwMode="auto">
            <a:xfrm>
              <a:off x="4454" y="1006"/>
              <a:ext cx="27" cy="9"/>
            </a:xfrm>
            <a:custGeom>
              <a:avLst/>
              <a:gdLst>
                <a:gd name="T0" fmla="*/ 27 w 27"/>
                <a:gd name="T1" fmla="*/ 9 h 9"/>
                <a:gd name="T2" fmla="*/ 18 w 27"/>
                <a:gd name="T3" fmla="*/ 9 h 9"/>
                <a:gd name="T4" fmla="*/ 9 w 27"/>
                <a:gd name="T5" fmla="*/ 0 h 9"/>
                <a:gd name="T6" fmla="*/ 0 w 27"/>
                <a:gd name="T7" fmla="*/ 0 h 9"/>
                <a:gd name="T8" fmla="*/ 0 60000 65536"/>
                <a:gd name="T9" fmla="*/ 0 60000 65536"/>
                <a:gd name="T10" fmla="*/ 0 60000 65536"/>
                <a:gd name="T11" fmla="*/ 0 60000 65536"/>
                <a:gd name="T12" fmla="*/ 0 w 27"/>
                <a:gd name="T13" fmla="*/ 0 h 9"/>
                <a:gd name="T14" fmla="*/ 27 w 27"/>
                <a:gd name="T15" fmla="*/ 9 h 9"/>
              </a:gdLst>
              <a:ahLst/>
              <a:cxnLst>
                <a:cxn ang="T8">
                  <a:pos x="T0" y="T1"/>
                </a:cxn>
                <a:cxn ang="T9">
                  <a:pos x="T2" y="T3"/>
                </a:cxn>
                <a:cxn ang="T10">
                  <a:pos x="T4" y="T5"/>
                </a:cxn>
                <a:cxn ang="T11">
                  <a:pos x="T6" y="T7"/>
                </a:cxn>
              </a:cxnLst>
              <a:rect l="T12" t="T13" r="T14" b="T15"/>
              <a:pathLst>
                <a:path w="27" h="9">
                  <a:moveTo>
                    <a:pt x="27" y="9"/>
                  </a:moveTo>
                  <a:lnTo>
                    <a:pt x="18" y="9"/>
                  </a:lnTo>
                  <a:lnTo>
                    <a:pt x="9" y="0"/>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700" name="Freeform 417"/>
            <p:cNvSpPr>
              <a:spLocks/>
            </p:cNvSpPr>
            <p:nvPr/>
          </p:nvSpPr>
          <p:spPr bwMode="auto">
            <a:xfrm>
              <a:off x="4481" y="1015"/>
              <a:ext cx="18" cy="18"/>
            </a:xfrm>
            <a:custGeom>
              <a:avLst/>
              <a:gdLst>
                <a:gd name="T0" fmla="*/ 18 w 18"/>
                <a:gd name="T1" fmla="*/ 18 h 18"/>
                <a:gd name="T2" fmla="*/ 9 w 18"/>
                <a:gd name="T3" fmla="*/ 18 h 18"/>
                <a:gd name="T4" fmla="*/ 9 w 18"/>
                <a:gd name="T5" fmla="*/ 9 h 18"/>
                <a:gd name="T6" fmla="*/ 0 w 18"/>
                <a:gd name="T7" fmla="*/ 9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8"/>
                  </a:moveTo>
                  <a:lnTo>
                    <a:pt x="9" y="18"/>
                  </a:lnTo>
                  <a:lnTo>
                    <a:pt x="9" y="9"/>
                  </a:lnTo>
                  <a:lnTo>
                    <a:pt x="0" y="9"/>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701" name="Freeform 418"/>
            <p:cNvSpPr>
              <a:spLocks/>
            </p:cNvSpPr>
            <p:nvPr/>
          </p:nvSpPr>
          <p:spPr bwMode="auto">
            <a:xfrm>
              <a:off x="4499" y="1033"/>
              <a:ext cx="9" cy="54"/>
            </a:xfrm>
            <a:custGeom>
              <a:avLst/>
              <a:gdLst>
                <a:gd name="T0" fmla="*/ 9 w 9"/>
                <a:gd name="T1" fmla="*/ 54 h 54"/>
                <a:gd name="T2" fmla="*/ 9 w 9"/>
                <a:gd name="T3" fmla="*/ 45 h 54"/>
                <a:gd name="T4" fmla="*/ 0 w 9"/>
                <a:gd name="T5" fmla="*/ 36 h 54"/>
                <a:gd name="T6" fmla="*/ 0 w 9"/>
                <a:gd name="T7" fmla="*/ 27 h 54"/>
                <a:gd name="T8" fmla="*/ 0 w 9"/>
                <a:gd name="T9" fmla="*/ 18 h 54"/>
                <a:gd name="T10" fmla="*/ 0 w 9"/>
                <a:gd name="T11" fmla="*/ 9 h 54"/>
                <a:gd name="T12" fmla="*/ 0 w 9"/>
                <a:gd name="T13" fmla="*/ 0 h 54"/>
                <a:gd name="T14" fmla="*/ 0 60000 65536"/>
                <a:gd name="T15" fmla="*/ 0 60000 65536"/>
                <a:gd name="T16" fmla="*/ 0 60000 65536"/>
                <a:gd name="T17" fmla="*/ 0 60000 65536"/>
                <a:gd name="T18" fmla="*/ 0 60000 65536"/>
                <a:gd name="T19" fmla="*/ 0 60000 65536"/>
                <a:gd name="T20" fmla="*/ 0 60000 65536"/>
                <a:gd name="T21" fmla="*/ 0 w 9"/>
                <a:gd name="T22" fmla="*/ 0 h 54"/>
                <a:gd name="T23" fmla="*/ 9 w 9"/>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4">
                  <a:moveTo>
                    <a:pt x="9" y="54"/>
                  </a:moveTo>
                  <a:lnTo>
                    <a:pt x="9" y="45"/>
                  </a:lnTo>
                  <a:lnTo>
                    <a:pt x="0" y="36"/>
                  </a:lnTo>
                  <a:lnTo>
                    <a:pt x="0" y="27"/>
                  </a:lnTo>
                  <a:lnTo>
                    <a:pt x="0" y="18"/>
                  </a:lnTo>
                  <a:lnTo>
                    <a:pt x="0" y="9"/>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grpSp>
      <p:sp>
        <p:nvSpPr>
          <p:cNvPr id="12303" name="Freeform 419"/>
          <p:cNvSpPr>
            <a:spLocks/>
          </p:cNvSpPr>
          <p:nvPr/>
        </p:nvSpPr>
        <p:spPr bwMode="auto">
          <a:xfrm>
            <a:off x="7883525" y="2495550"/>
            <a:ext cx="109538" cy="36513"/>
          </a:xfrm>
          <a:custGeom>
            <a:avLst/>
            <a:gdLst>
              <a:gd name="T0" fmla="*/ 2147483647 w 80"/>
              <a:gd name="T1" fmla="*/ 2147483647 h 27"/>
              <a:gd name="T2" fmla="*/ 2147483647 w 80"/>
              <a:gd name="T3" fmla="*/ 2147483647 h 27"/>
              <a:gd name="T4" fmla="*/ 2147483647 w 80"/>
              <a:gd name="T5" fmla="*/ 2147483647 h 27"/>
              <a:gd name="T6" fmla="*/ 2147483647 w 80"/>
              <a:gd name="T7" fmla="*/ 2147483647 h 27"/>
              <a:gd name="T8" fmla="*/ 2147483647 w 80"/>
              <a:gd name="T9" fmla="*/ 2147483647 h 27"/>
              <a:gd name="T10" fmla="*/ 2147483647 w 80"/>
              <a:gd name="T11" fmla="*/ 2147483647 h 27"/>
              <a:gd name="T12" fmla="*/ 2147483647 w 80"/>
              <a:gd name="T13" fmla="*/ 2147483647 h 27"/>
              <a:gd name="T14" fmla="*/ 2147483647 w 80"/>
              <a:gd name="T15" fmla="*/ 2147483647 h 27"/>
              <a:gd name="T16" fmla="*/ 2147483647 w 80"/>
              <a:gd name="T17" fmla="*/ 2147483647 h 27"/>
              <a:gd name="T18" fmla="*/ 2147483647 w 80"/>
              <a:gd name="T19" fmla="*/ 2147483647 h 27"/>
              <a:gd name="T20" fmla="*/ 2147483647 w 80"/>
              <a:gd name="T21" fmla="*/ 0 h 27"/>
              <a:gd name="T22" fmla="*/ 2147483647 w 80"/>
              <a:gd name="T23" fmla="*/ 0 h 27"/>
              <a:gd name="T24" fmla="*/ 0 w 80"/>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27"/>
              <a:gd name="T41" fmla="*/ 80 w 8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27">
                <a:moveTo>
                  <a:pt x="80" y="27"/>
                </a:moveTo>
                <a:lnTo>
                  <a:pt x="71" y="27"/>
                </a:lnTo>
                <a:lnTo>
                  <a:pt x="62" y="27"/>
                </a:lnTo>
                <a:lnTo>
                  <a:pt x="62" y="18"/>
                </a:lnTo>
                <a:lnTo>
                  <a:pt x="53" y="18"/>
                </a:lnTo>
                <a:lnTo>
                  <a:pt x="53" y="9"/>
                </a:lnTo>
                <a:lnTo>
                  <a:pt x="44" y="9"/>
                </a:lnTo>
                <a:lnTo>
                  <a:pt x="36" y="9"/>
                </a:lnTo>
                <a:lnTo>
                  <a:pt x="27" y="9"/>
                </a:lnTo>
                <a:lnTo>
                  <a:pt x="18" y="9"/>
                </a:lnTo>
                <a:lnTo>
                  <a:pt x="18" y="0"/>
                </a:lnTo>
                <a:lnTo>
                  <a:pt x="9" y="0"/>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04" name="Freeform 420"/>
          <p:cNvSpPr>
            <a:spLocks/>
          </p:cNvSpPr>
          <p:nvPr/>
        </p:nvSpPr>
        <p:spPr bwMode="auto">
          <a:xfrm>
            <a:off x="7993063" y="2532063"/>
            <a:ext cx="112712" cy="98425"/>
          </a:xfrm>
          <a:custGeom>
            <a:avLst/>
            <a:gdLst>
              <a:gd name="T0" fmla="*/ 2147483647 w 81"/>
              <a:gd name="T1" fmla="*/ 2147483647 h 71"/>
              <a:gd name="T2" fmla="*/ 2147483647 w 81"/>
              <a:gd name="T3" fmla="*/ 2147483647 h 71"/>
              <a:gd name="T4" fmla="*/ 2147483647 w 81"/>
              <a:gd name="T5" fmla="*/ 2147483647 h 71"/>
              <a:gd name="T6" fmla="*/ 2147483647 w 81"/>
              <a:gd name="T7" fmla="*/ 2147483647 h 71"/>
              <a:gd name="T8" fmla="*/ 2147483647 w 81"/>
              <a:gd name="T9" fmla="*/ 2147483647 h 71"/>
              <a:gd name="T10" fmla="*/ 2147483647 w 81"/>
              <a:gd name="T11" fmla="*/ 2147483647 h 71"/>
              <a:gd name="T12" fmla="*/ 2147483647 w 81"/>
              <a:gd name="T13" fmla="*/ 2147483647 h 71"/>
              <a:gd name="T14" fmla="*/ 2147483647 w 81"/>
              <a:gd name="T15" fmla="*/ 2147483647 h 71"/>
              <a:gd name="T16" fmla="*/ 2147483647 w 81"/>
              <a:gd name="T17" fmla="*/ 2147483647 h 71"/>
              <a:gd name="T18" fmla="*/ 2147483647 w 81"/>
              <a:gd name="T19" fmla="*/ 2147483647 h 71"/>
              <a:gd name="T20" fmla="*/ 2147483647 w 81"/>
              <a:gd name="T21" fmla="*/ 2147483647 h 71"/>
              <a:gd name="T22" fmla="*/ 2147483647 w 81"/>
              <a:gd name="T23" fmla="*/ 2147483647 h 71"/>
              <a:gd name="T24" fmla="*/ 2147483647 w 81"/>
              <a:gd name="T25" fmla="*/ 0 h 71"/>
              <a:gd name="T26" fmla="*/ 0 w 81"/>
              <a:gd name="T27" fmla="*/ 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71"/>
              <a:gd name="T44" fmla="*/ 81 w 81"/>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71">
                <a:moveTo>
                  <a:pt x="81" y="71"/>
                </a:moveTo>
                <a:lnTo>
                  <a:pt x="72" y="71"/>
                </a:lnTo>
                <a:lnTo>
                  <a:pt x="63" y="62"/>
                </a:lnTo>
                <a:lnTo>
                  <a:pt x="54" y="53"/>
                </a:lnTo>
                <a:lnTo>
                  <a:pt x="54" y="44"/>
                </a:lnTo>
                <a:lnTo>
                  <a:pt x="45" y="44"/>
                </a:lnTo>
                <a:lnTo>
                  <a:pt x="45" y="35"/>
                </a:lnTo>
                <a:lnTo>
                  <a:pt x="36" y="35"/>
                </a:lnTo>
                <a:lnTo>
                  <a:pt x="36" y="27"/>
                </a:lnTo>
                <a:lnTo>
                  <a:pt x="27" y="27"/>
                </a:lnTo>
                <a:lnTo>
                  <a:pt x="18" y="18"/>
                </a:lnTo>
                <a:lnTo>
                  <a:pt x="9" y="9"/>
                </a:lnTo>
                <a:lnTo>
                  <a:pt x="9" y="0"/>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05" name="Freeform 421"/>
          <p:cNvSpPr>
            <a:spLocks/>
          </p:cNvSpPr>
          <p:nvPr/>
        </p:nvSpPr>
        <p:spPr bwMode="auto">
          <a:xfrm>
            <a:off x="7834313" y="1270000"/>
            <a:ext cx="12700" cy="36513"/>
          </a:xfrm>
          <a:custGeom>
            <a:avLst/>
            <a:gdLst>
              <a:gd name="T0" fmla="*/ 0 w 9"/>
              <a:gd name="T1" fmla="*/ 0 h 27"/>
              <a:gd name="T2" fmla="*/ 0 w 9"/>
              <a:gd name="T3" fmla="*/ 2147483647 h 27"/>
              <a:gd name="T4" fmla="*/ 0 w 9"/>
              <a:gd name="T5" fmla="*/ 2147483647 h 27"/>
              <a:gd name="T6" fmla="*/ 2147483647 w 9"/>
              <a:gd name="T7" fmla="*/ 2147483647 h 27"/>
              <a:gd name="T8" fmla="*/ 0 w 9"/>
              <a:gd name="T9" fmla="*/ 2147483647 h 27"/>
              <a:gd name="T10" fmla="*/ 2147483647 w 9"/>
              <a:gd name="T11" fmla="*/ 2147483647 h 27"/>
              <a:gd name="T12" fmla="*/ 2147483647 w 9"/>
              <a:gd name="T13" fmla="*/ 2147483647 h 27"/>
              <a:gd name="T14" fmla="*/ 0 60000 65536"/>
              <a:gd name="T15" fmla="*/ 0 60000 65536"/>
              <a:gd name="T16" fmla="*/ 0 60000 65536"/>
              <a:gd name="T17" fmla="*/ 0 60000 65536"/>
              <a:gd name="T18" fmla="*/ 0 60000 65536"/>
              <a:gd name="T19" fmla="*/ 0 60000 65536"/>
              <a:gd name="T20" fmla="*/ 0 60000 65536"/>
              <a:gd name="T21" fmla="*/ 0 w 9"/>
              <a:gd name="T22" fmla="*/ 0 h 27"/>
              <a:gd name="T23" fmla="*/ 9 w 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7">
                <a:moveTo>
                  <a:pt x="0" y="0"/>
                </a:moveTo>
                <a:lnTo>
                  <a:pt x="0" y="9"/>
                </a:lnTo>
                <a:lnTo>
                  <a:pt x="0" y="18"/>
                </a:lnTo>
                <a:lnTo>
                  <a:pt x="9" y="18"/>
                </a:lnTo>
                <a:lnTo>
                  <a:pt x="0" y="18"/>
                </a:lnTo>
                <a:lnTo>
                  <a:pt x="9" y="18"/>
                </a:lnTo>
                <a:lnTo>
                  <a:pt x="9" y="27"/>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06" name="Freeform 422"/>
          <p:cNvSpPr>
            <a:spLocks/>
          </p:cNvSpPr>
          <p:nvPr/>
        </p:nvSpPr>
        <p:spPr bwMode="auto">
          <a:xfrm>
            <a:off x="7821613" y="1319213"/>
            <a:ext cx="12700" cy="25400"/>
          </a:xfrm>
          <a:custGeom>
            <a:avLst/>
            <a:gdLst>
              <a:gd name="T0" fmla="*/ 0 w 9"/>
              <a:gd name="T1" fmla="*/ 0 h 18"/>
              <a:gd name="T2" fmla="*/ 0 w 9"/>
              <a:gd name="T3" fmla="*/ 2147483647 h 18"/>
              <a:gd name="T4" fmla="*/ 0 w 9"/>
              <a:gd name="T5" fmla="*/ 0 h 18"/>
              <a:gd name="T6" fmla="*/ 0 w 9"/>
              <a:gd name="T7" fmla="*/ 2147483647 h 18"/>
              <a:gd name="T8" fmla="*/ 2147483647 w 9"/>
              <a:gd name="T9" fmla="*/ 2147483647 h 18"/>
              <a:gd name="T10" fmla="*/ 2147483647 w 9"/>
              <a:gd name="T11" fmla="*/ 2147483647 h 18"/>
              <a:gd name="T12" fmla="*/ 0 w 9"/>
              <a:gd name="T13" fmla="*/ 2147483647 h 18"/>
              <a:gd name="T14" fmla="*/ 0 w 9"/>
              <a:gd name="T15" fmla="*/ 2147483647 h 18"/>
              <a:gd name="T16" fmla="*/ 0 w 9"/>
              <a:gd name="T17" fmla="*/ 2147483647 h 18"/>
              <a:gd name="T18" fmla="*/ 0 w 9"/>
              <a:gd name="T19" fmla="*/ 2147483647 h 18"/>
              <a:gd name="T20" fmla="*/ 0 w 9"/>
              <a:gd name="T21" fmla="*/ 2147483647 h 18"/>
              <a:gd name="T22" fmla="*/ 0 w 9"/>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8"/>
              <a:gd name="T38" fmla="*/ 9 w 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8">
                <a:moveTo>
                  <a:pt x="0" y="0"/>
                </a:moveTo>
                <a:lnTo>
                  <a:pt x="0" y="9"/>
                </a:lnTo>
                <a:lnTo>
                  <a:pt x="0" y="0"/>
                </a:lnTo>
                <a:lnTo>
                  <a:pt x="0" y="9"/>
                </a:lnTo>
                <a:lnTo>
                  <a:pt x="9" y="9"/>
                </a:lnTo>
                <a:lnTo>
                  <a:pt x="9" y="18"/>
                </a:lnTo>
                <a:lnTo>
                  <a:pt x="0" y="18"/>
                </a:lnTo>
                <a:lnTo>
                  <a:pt x="0" y="9"/>
                </a:lnTo>
                <a:lnTo>
                  <a:pt x="0" y="18"/>
                </a:lnTo>
                <a:lnTo>
                  <a:pt x="0" y="9"/>
                </a:lnTo>
                <a:lnTo>
                  <a:pt x="0" y="18"/>
                </a:lnTo>
                <a:lnTo>
                  <a:pt x="0" y="9"/>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07" name="Freeform 423"/>
          <p:cNvSpPr>
            <a:spLocks/>
          </p:cNvSpPr>
          <p:nvPr/>
        </p:nvSpPr>
        <p:spPr bwMode="auto">
          <a:xfrm>
            <a:off x="7821613" y="1319213"/>
            <a:ext cx="25400" cy="12700"/>
          </a:xfrm>
          <a:custGeom>
            <a:avLst/>
            <a:gdLst>
              <a:gd name="T0" fmla="*/ 0 w 18"/>
              <a:gd name="T1" fmla="*/ 0 h 9"/>
              <a:gd name="T2" fmla="*/ 0 w 18"/>
              <a:gd name="T3" fmla="*/ 2147483647 h 9"/>
              <a:gd name="T4" fmla="*/ 2147483647 w 18"/>
              <a:gd name="T5" fmla="*/ 2147483647 h 9"/>
              <a:gd name="T6" fmla="*/ 2147483647 w 18"/>
              <a:gd name="T7" fmla="*/ 0 h 9"/>
              <a:gd name="T8" fmla="*/ 2147483647 w 18"/>
              <a:gd name="T9" fmla="*/ 2147483647 h 9"/>
              <a:gd name="T10" fmla="*/ 2147483647 w 18"/>
              <a:gd name="T11" fmla="*/ 0 h 9"/>
              <a:gd name="T12" fmla="*/ 2147483647 w 18"/>
              <a:gd name="T13" fmla="*/ 2147483647 h 9"/>
              <a:gd name="T14" fmla="*/ 2147483647 w 18"/>
              <a:gd name="T15" fmla="*/ 2147483647 h 9"/>
              <a:gd name="T16" fmla="*/ 2147483647 w 18"/>
              <a:gd name="T17" fmla="*/ 0 h 9"/>
              <a:gd name="T18" fmla="*/ 2147483647 w 18"/>
              <a:gd name="T19" fmla="*/ 2147483647 h 9"/>
              <a:gd name="T20" fmla="*/ 2147483647 w 18"/>
              <a:gd name="T21" fmla="*/ 0 h 9"/>
              <a:gd name="T22" fmla="*/ 2147483647 w 18"/>
              <a:gd name="T23" fmla="*/ 0 h 9"/>
              <a:gd name="T24" fmla="*/ 2147483647 w 18"/>
              <a:gd name="T25" fmla="*/ 0 h 9"/>
              <a:gd name="T26" fmla="*/ 2147483647 w 18"/>
              <a:gd name="T27" fmla="*/ 0 h 9"/>
              <a:gd name="T28" fmla="*/ 2147483647 w 18"/>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9"/>
              <a:gd name="T47" fmla="*/ 18 w 18"/>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9">
                <a:moveTo>
                  <a:pt x="0" y="0"/>
                </a:moveTo>
                <a:lnTo>
                  <a:pt x="0" y="9"/>
                </a:lnTo>
                <a:lnTo>
                  <a:pt x="9" y="9"/>
                </a:lnTo>
                <a:lnTo>
                  <a:pt x="9" y="0"/>
                </a:lnTo>
                <a:lnTo>
                  <a:pt x="9" y="9"/>
                </a:lnTo>
                <a:lnTo>
                  <a:pt x="9" y="0"/>
                </a:lnTo>
                <a:lnTo>
                  <a:pt x="9" y="9"/>
                </a:lnTo>
                <a:lnTo>
                  <a:pt x="18" y="9"/>
                </a:lnTo>
                <a:lnTo>
                  <a:pt x="18" y="0"/>
                </a:lnTo>
                <a:lnTo>
                  <a:pt x="18" y="9"/>
                </a:lnTo>
                <a:lnTo>
                  <a:pt x="18" y="0"/>
                </a:lnTo>
                <a:lnTo>
                  <a:pt x="9" y="0"/>
                </a:lnTo>
                <a:lnTo>
                  <a:pt x="18" y="0"/>
                </a:lnTo>
                <a:lnTo>
                  <a:pt x="9" y="0"/>
                </a:lnTo>
                <a:lnTo>
                  <a:pt x="18"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08" name="Freeform 424"/>
          <p:cNvSpPr>
            <a:spLocks/>
          </p:cNvSpPr>
          <p:nvPr/>
        </p:nvSpPr>
        <p:spPr bwMode="auto">
          <a:xfrm>
            <a:off x="7821613" y="1331913"/>
            <a:ext cx="1587" cy="12700"/>
          </a:xfrm>
          <a:custGeom>
            <a:avLst/>
            <a:gdLst>
              <a:gd name="T0" fmla="*/ 0 w 1587"/>
              <a:gd name="T1" fmla="*/ 2147483647 h 9"/>
              <a:gd name="T2" fmla="*/ 0 w 1587"/>
              <a:gd name="T3" fmla="*/ 0 h 9"/>
              <a:gd name="T4" fmla="*/ 0 w 1587"/>
              <a:gd name="T5" fmla="*/ 2147483647 h 9"/>
              <a:gd name="T6" fmla="*/ 0 w 1587"/>
              <a:gd name="T7" fmla="*/ 0 h 9"/>
              <a:gd name="T8" fmla="*/ 0 60000 65536"/>
              <a:gd name="T9" fmla="*/ 0 60000 65536"/>
              <a:gd name="T10" fmla="*/ 0 60000 65536"/>
              <a:gd name="T11" fmla="*/ 0 60000 65536"/>
              <a:gd name="T12" fmla="*/ 0 w 1587"/>
              <a:gd name="T13" fmla="*/ 0 h 9"/>
              <a:gd name="T14" fmla="*/ 1587 w 1587"/>
              <a:gd name="T15" fmla="*/ 9 h 9"/>
            </a:gdLst>
            <a:ahLst/>
            <a:cxnLst>
              <a:cxn ang="T8">
                <a:pos x="T0" y="T1"/>
              </a:cxn>
              <a:cxn ang="T9">
                <a:pos x="T2" y="T3"/>
              </a:cxn>
              <a:cxn ang="T10">
                <a:pos x="T4" y="T5"/>
              </a:cxn>
              <a:cxn ang="T11">
                <a:pos x="T6" y="T7"/>
              </a:cxn>
            </a:cxnLst>
            <a:rect l="T12" t="T13" r="T14" b="T15"/>
            <a:pathLst>
              <a:path w="1587" h="9">
                <a:moveTo>
                  <a:pt x="0" y="9"/>
                </a:moveTo>
                <a:lnTo>
                  <a:pt x="0" y="0"/>
                </a:lnTo>
                <a:lnTo>
                  <a:pt x="0" y="9"/>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09" name="Freeform 425"/>
          <p:cNvSpPr>
            <a:spLocks/>
          </p:cNvSpPr>
          <p:nvPr/>
        </p:nvSpPr>
        <p:spPr bwMode="auto">
          <a:xfrm>
            <a:off x="7821613" y="1331913"/>
            <a:ext cx="12700" cy="1587"/>
          </a:xfrm>
          <a:custGeom>
            <a:avLst/>
            <a:gdLst>
              <a:gd name="T0" fmla="*/ 2147483647 w 9"/>
              <a:gd name="T1" fmla="*/ 0 h 1587"/>
              <a:gd name="T2" fmla="*/ 0 w 9"/>
              <a:gd name="T3" fmla="*/ 0 h 1587"/>
              <a:gd name="T4" fmla="*/ 2147483647 w 9"/>
              <a:gd name="T5" fmla="*/ 0 h 1587"/>
              <a:gd name="T6" fmla="*/ 0 60000 65536"/>
              <a:gd name="T7" fmla="*/ 0 60000 65536"/>
              <a:gd name="T8" fmla="*/ 0 60000 65536"/>
              <a:gd name="T9" fmla="*/ 0 w 9"/>
              <a:gd name="T10" fmla="*/ 0 h 1587"/>
              <a:gd name="T11" fmla="*/ 9 w 9"/>
              <a:gd name="T12" fmla="*/ 1587 h 1587"/>
            </a:gdLst>
            <a:ahLst/>
            <a:cxnLst>
              <a:cxn ang="T6">
                <a:pos x="T0" y="T1"/>
              </a:cxn>
              <a:cxn ang="T7">
                <a:pos x="T2" y="T3"/>
              </a:cxn>
              <a:cxn ang="T8">
                <a:pos x="T4" y="T5"/>
              </a:cxn>
            </a:cxnLst>
            <a:rect l="T9" t="T10" r="T11" b="T12"/>
            <a:pathLst>
              <a:path w="9" h="1587">
                <a:moveTo>
                  <a:pt x="9" y="0"/>
                </a:moveTo>
                <a:lnTo>
                  <a:pt x="0" y="0"/>
                </a:lnTo>
                <a:lnTo>
                  <a:pt x="9"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10" name="Rectangle 426"/>
          <p:cNvSpPr>
            <a:spLocks noChangeArrowheads="1"/>
          </p:cNvSpPr>
          <p:nvPr/>
        </p:nvSpPr>
        <p:spPr bwMode="auto">
          <a:xfrm>
            <a:off x="7834313" y="1306513"/>
            <a:ext cx="12700" cy="12700"/>
          </a:xfrm>
          <a:prstGeom prst="rect">
            <a:avLst/>
          </a:prstGeom>
          <a:noFill/>
          <a:ln w="28575">
            <a:solidFill>
              <a:srgbClr val="0082FF"/>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dirty="0"/>
          </a:p>
        </p:txBody>
      </p:sp>
      <p:sp>
        <p:nvSpPr>
          <p:cNvPr id="12311" name="Freeform 427"/>
          <p:cNvSpPr>
            <a:spLocks/>
          </p:cNvSpPr>
          <p:nvPr/>
        </p:nvSpPr>
        <p:spPr bwMode="auto">
          <a:xfrm>
            <a:off x="7834313" y="1319213"/>
            <a:ext cx="12700" cy="12700"/>
          </a:xfrm>
          <a:custGeom>
            <a:avLst/>
            <a:gdLst>
              <a:gd name="T0" fmla="*/ 0 w 9"/>
              <a:gd name="T1" fmla="*/ 2147483647 h 9"/>
              <a:gd name="T2" fmla="*/ 2147483647 w 9"/>
              <a:gd name="T3" fmla="*/ 2147483647 h 9"/>
              <a:gd name="T4" fmla="*/ 2147483647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9"/>
                </a:moveTo>
                <a:lnTo>
                  <a:pt x="9" y="9"/>
                </a:lnTo>
                <a:lnTo>
                  <a:pt x="9"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12" name="Freeform 428"/>
          <p:cNvSpPr>
            <a:spLocks/>
          </p:cNvSpPr>
          <p:nvPr/>
        </p:nvSpPr>
        <p:spPr bwMode="auto">
          <a:xfrm>
            <a:off x="7821613" y="1331913"/>
            <a:ext cx="12700" cy="1587"/>
          </a:xfrm>
          <a:custGeom>
            <a:avLst/>
            <a:gdLst>
              <a:gd name="T0" fmla="*/ 0 w 9"/>
              <a:gd name="T1" fmla="*/ 0 h 1587"/>
              <a:gd name="T2" fmla="*/ 2147483647 w 9"/>
              <a:gd name="T3" fmla="*/ 0 h 1587"/>
              <a:gd name="T4" fmla="*/ 0 w 9"/>
              <a:gd name="T5" fmla="*/ 0 h 1587"/>
              <a:gd name="T6" fmla="*/ 0 60000 65536"/>
              <a:gd name="T7" fmla="*/ 0 60000 65536"/>
              <a:gd name="T8" fmla="*/ 0 60000 65536"/>
              <a:gd name="T9" fmla="*/ 0 w 9"/>
              <a:gd name="T10" fmla="*/ 0 h 1587"/>
              <a:gd name="T11" fmla="*/ 9 w 9"/>
              <a:gd name="T12" fmla="*/ 1587 h 1587"/>
            </a:gdLst>
            <a:ahLst/>
            <a:cxnLst>
              <a:cxn ang="T6">
                <a:pos x="T0" y="T1"/>
              </a:cxn>
              <a:cxn ang="T7">
                <a:pos x="T2" y="T3"/>
              </a:cxn>
              <a:cxn ang="T8">
                <a:pos x="T4" y="T5"/>
              </a:cxn>
            </a:cxnLst>
            <a:rect l="T9" t="T10" r="T11" b="T12"/>
            <a:pathLst>
              <a:path w="9" h="1587">
                <a:moveTo>
                  <a:pt x="0" y="0"/>
                </a:moveTo>
                <a:lnTo>
                  <a:pt x="9" y="0"/>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13" name="Freeform 429"/>
          <p:cNvSpPr>
            <a:spLocks/>
          </p:cNvSpPr>
          <p:nvPr/>
        </p:nvSpPr>
        <p:spPr bwMode="auto">
          <a:xfrm>
            <a:off x="7821613" y="1344613"/>
            <a:ext cx="12700" cy="0"/>
          </a:xfrm>
          <a:custGeom>
            <a:avLst/>
            <a:gdLst>
              <a:gd name="T0" fmla="*/ 0 w 9"/>
              <a:gd name="T1" fmla="*/ 2147483647 w 9"/>
              <a:gd name="T2" fmla="*/ 0 w 9"/>
              <a:gd name="T3" fmla="*/ 0 60000 65536"/>
              <a:gd name="T4" fmla="*/ 0 60000 65536"/>
              <a:gd name="T5" fmla="*/ 0 60000 65536"/>
              <a:gd name="T6" fmla="*/ 0 w 9"/>
              <a:gd name="T7" fmla="*/ 9 w 9"/>
            </a:gdLst>
            <a:ahLst/>
            <a:cxnLst>
              <a:cxn ang="T3">
                <a:pos x="T0" y="0"/>
              </a:cxn>
              <a:cxn ang="T4">
                <a:pos x="T1" y="0"/>
              </a:cxn>
              <a:cxn ang="T5">
                <a:pos x="T2" y="0"/>
              </a:cxn>
            </a:cxnLst>
            <a:rect l="T6" t="0" r="T7" b="0"/>
            <a:pathLst>
              <a:path w="9">
                <a:moveTo>
                  <a:pt x="0" y="0"/>
                </a:moveTo>
                <a:lnTo>
                  <a:pt x="9" y="0"/>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14" name="Line 430"/>
          <p:cNvSpPr>
            <a:spLocks noChangeShapeType="1"/>
          </p:cNvSpPr>
          <p:nvPr/>
        </p:nvSpPr>
        <p:spPr bwMode="auto">
          <a:xfrm>
            <a:off x="7834313" y="1331913"/>
            <a:ext cx="12700" cy="1587"/>
          </a:xfrm>
          <a:prstGeom prst="line">
            <a:avLst/>
          </a:prstGeom>
          <a:noFill/>
          <a:ln w="28575">
            <a:solidFill>
              <a:srgbClr val="0082F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315" name="Freeform 431"/>
          <p:cNvSpPr>
            <a:spLocks/>
          </p:cNvSpPr>
          <p:nvPr/>
        </p:nvSpPr>
        <p:spPr bwMode="auto">
          <a:xfrm>
            <a:off x="7834313" y="1319213"/>
            <a:ext cx="1587" cy="12700"/>
          </a:xfrm>
          <a:custGeom>
            <a:avLst/>
            <a:gdLst>
              <a:gd name="T0" fmla="*/ 0 w 1587"/>
              <a:gd name="T1" fmla="*/ 2147483647 h 9"/>
              <a:gd name="T2" fmla="*/ 0 w 1587"/>
              <a:gd name="T3" fmla="*/ 0 h 9"/>
              <a:gd name="T4" fmla="*/ 0 w 1587"/>
              <a:gd name="T5" fmla="*/ 2147483647 h 9"/>
              <a:gd name="T6" fmla="*/ 0 60000 65536"/>
              <a:gd name="T7" fmla="*/ 0 60000 65536"/>
              <a:gd name="T8" fmla="*/ 0 60000 65536"/>
              <a:gd name="T9" fmla="*/ 0 w 1587"/>
              <a:gd name="T10" fmla="*/ 0 h 9"/>
              <a:gd name="T11" fmla="*/ 1587 w 1587"/>
              <a:gd name="T12" fmla="*/ 9 h 9"/>
            </a:gdLst>
            <a:ahLst/>
            <a:cxnLst>
              <a:cxn ang="T6">
                <a:pos x="T0" y="T1"/>
              </a:cxn>
              <a:cxn ang="T7">
                <a:pos x="T2" y="T3"/>
              </a:cxn>
              <a:cxn ang="T8">
                <a:pos x="T4" y="T5"/>
              </a:cxn>
            </a:cxnLst>
            <a:rect l="T9" t="T10" r="T11" b="T12"/>
            <a:pathLst>
              <a:path w="1587" h="9">
                <a:moveTo>
                  <a:pt x="0" y="9"/>
                </a:moveTo>
                <a:lnTo>
                  <a:pt x="0" y="0"/>
                </a:lnTo>
                <a:lnTo>
                  <a:pt x="0" y="9"/>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16" name="Line 432"/>
          <p:cNvSpPr>
            <a:spLocks noChangeShapeType="1"/>
          </p:cNvSpPr>
          <p:nvPr/>
        </p:nvSpPr>
        <p:spPr bwMode="auto">
          <a:xfrm flipV="1">
            <a:off x="7808913" y="1344613"/>
            <a:ext cx="1587" cy="11112"/>
          </a:xfrm>
          <a:prstGeom prst="line">
            <a:avLst/>
          </a:prstGeom>
          <a:noFill/>
          <a:ln w="28575">
            <a:solidFill>
              <a:srgbClr val="0082F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317" name="Freeform 433"/>
          <p:cNvSpPr>
            <a:spLocks/>
          </p:cNvSpPr>
          <p:nvPr/>
        </p:nvSpPr>
        <p:spPr bwMode="auto">
          <a:xfrm>
            <a:off x="7808913" y="1331913"/>
            <a:ext cx="12700" cy="12700"/>
          </a:xfrm>
          <a:custGeom>
            <a:avLst/>
            <a:gdLst>
              <a:gd name="T0" fmla="*/ 0 w 9"/>
              <a:gd name="T1" fmla="*/ 2147483647 h 9"/>
              <a:gd name="T2" fmla="*/ 2147483647 w 9"/>
              <a:gd name="T3" fmla="*/ 2147483647 h 9"/>
              <a:gd name="T4" fmla="*/ 2147483647 w 9"/>
              <a:gd name="T5" fmla="*/ 0 h 9"/>
              <a:gd name="T6" fmla="*/ 2147483647 w 9"/>
              <a:gd name="T7" fmla="*/ 2147483647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0" y="9"/>
                </a:moveTo>
                <a:lnTo>
                  <a:pt x="9" y="9"/>
                </a:lnTo>
                <a:lnTo>
                  <a:pt x="9" y="0"/>
                </a:lnTo>
                <a:lnTo>
                  <a:pt x="9" y="9"/>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18" name="Freeform 434"/>
          <p:cNvSpPr>
            <a:spLocks/>
          </p:cNvSpPr>
          <p:nvPr/>
        </p:nvSpPr>
        <p:spPr bwMode="auto">
          <a:xfrm>
            <a:off x="7772400" y="1355725"/>
            <a:ext cx="36513" cy="61913"/>
          </a:xfrm>
          <a:custGeom>
            <a:avLst/>
            <a:gdLst>
              <a:gd name="T0" fmla="*/ 2147483647 w 27"/>
              <a:gd name="T1" fmla="*/ 2147483647 h 45"/>
              <a:gd name="T2" fmla="*/ 2147483647 w 27"/>
              <a:gd name="T3" fmla="*/ 2147483647 h 45"/>
              <a:gd name="T4" fmla="*/ 0 w 27"/>
              <a:gd name="T5" fmla="*/ 2147483647 h 45"/>
              <a:gd name="T6" fmla="*/ 0 w 27"/>
              <a:gd name="T7" fmla="*/ 2147483647 h 45"/>
              <a:gd name="T8" fmla="*/ 2147483647 w 27"/>
              <a:gd name="T9" fmla="*/ 2147483647 h 45"/>
              <a:gd name="T10" fmla="*/ 2147483647 w 27"/>
              <a:gd name="T11" fmla="*/ 2147483647 h 45"/>
              <a:gd name="T12" fmla="*/ 2147483647 w 27"/>
              <a:gd name="T13" fmla="*/ 2147483647 h 45"/>
              <a:gd name="T14" fmla="*/ 2147483647 w 27"/>
              <a:gd name="T15" fmla="*/ 2147483647 h 45"/>
              <a:gd name="T16" fmla="*/ 2147483647 w 27"/>
              <a:gd name="T17" fmla="*/ 0 h 45"/>
              <a:gd name="T18" fmla="*/ 2147483647 w 27"/>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5"/>
              <a:gd name="T32" fmla="*/ 27 w 27"/>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5">
                <a:moveTo>
                  <a:pt x="9" y="45"/>
                </a:moveTo>
                <a:lnTo>
                  <a:pt x="9" y="36"/>
                </a:lnTo>
                <a:lnTo>
                  <a:pt x="0" y="36"/>
                </a:lnTo>
                <a:lnTo>
                  <a:pt x="0" y="27"/>
                </a:lnTo>
                <a:lnTo>
                  <a:pt x="9" y="27"/>
                </a:lnTo>
                <a:lnTo>
                  <a:pt x="9" y="18"/>
                </a:lnTo>
                <a:lnTo>
                  <a:pt x="9" y="9"/>
                </a:lnTo>
                <a:lnTo>
                  <a:pt x="18" y="9"/>
                </a:lnTo>
                <a:lnTo>
                  <a:pt x="18" y="0"/>
                </a:lnTo>
                <a:lnTo>
                  <a:pt x="27"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19" name="Freeform 435"/>
          <p:cNvSpPr>
            <a:spLocks/>
          </p:cNvSpPr>
          <p:nvPr/>
        </p:nvSpPr>
        <p:spPr bwMode="auto">
          <a:xfrm>
            <a:off x="7783513" y="1355725"/>
            <a:ext cx="25400" cy="12700"/>
          </a:xfrm>
          <a:custGeom>
            <a:avLst/>
            <a:gdLst>
              <a:gd name="T0" fmla="*/ 0 w 18"/>
              <a:gd name="T1" fmla="*/ 2147483647 h 9"/>
              <a:gd name="T2" fmla="*/ 2147483647 w 18"/>
              <a:gd name="T3" fmla="*/ 2147483647 h 9"/>
              <a:gd name="T4" fmla="*/ 2147483647 w 18"/>
              <a:gd name="T5" fmla="*/ 0 h 9"/>
              <a:gd name="T6" fmla="*/ 2147483647 w 18"/>
              <a:gd name="T7" fmla="*/ 0 h 9"/>
              <a:gd name="T8" fmla="*/ 2147483647 w 18"/>
              <a:gd name="T9" fmla="*/ 0 h 9"/>
              <a:gd name="T10" fmla="*/ 2147483647 w 18"/>
              <a:gd name="T11" fmla="*/ 0 h 9"/>
              <a:gd name="T12" fmla="*/ 2147483647 w 18"/>
              <a:gd name="T13" fmla="*/ 0 h 9"/>
              <a:gd name="T14" fmla="*/ 2147483647 w 18"/>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9"/>
              <a:gd name="T26" fmla="*/ 18 w 18"/>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9">
                <a:moveTo>
                  <a:pt x="0" y="9"/>
                </a:moveTo>
                <a:lnTo>
                  <a:pt x="9" y="9"/>
                </a:lnTo>
                <a:lnTo>
                  <a:pt x="9" y="0"/>
                </a:lnTo>
                <a:lnTo>
                  <a:pt x="18" y="0"/>
                </a:lnTo>
                <a:lnTo>
                  <a:pt x="9" y="0"/>
                </a:lnTo>
                <a:lnTo>
                  <a:pt x="18" y="0"/>
                </a:lnTo>
                <a:lnTo>
                  <a:pt x="9" y="0"/>
                </a:lnTo>
                <a:lnTo>
                  <a:pt x="18"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20" name="Freeform 436"/>
          <p:cNvSpPr>
            <a:spLocks/>
          </p:cNvSpPr>
          <p:nvPr/>
        </p:nvSpPr>
        <p:spPr bwMode="auto">
          <a:xfrm>
            <a:off x="7772400" y="1368425"/>
            <a:ext cx="11113" cy="61913"/>
          </a:xfrm>
          <a:custGeom>
            <a:avLst/>
            <a:gdLst>
              <a:gd name="T0" fmla="*/ 2147483647 w 9"/>
              <a:gd name="T1" fmla="*/ 2147483647 h 45"/>
              <a:gd name="T2" fmla="*/ 2147483647 w 9"/>
              <a:gd name="T3" fmla="*/ 2147483647 h 45"/>
              <a:gd name="T4" fmla="*/ 2147483647 w 9"/>
              <a:gd name="T5" fmla="*/ 2147483647 h 45"/>
              <a:gd name="T6" fmla="*/ 2147483647 w 9"/>
              <a:gd name="T7" fmla="*/ 2147483647 h 45"/>
              <a:gd name="T8" fmla="*/ 2147483647 w 9"/>
              <a:gd name="T9" fmla="*/ 2147483647 h 45"/>
              <a:gd name="T10" fmla="*/ 0 w 9"/>
              <a:gd name="T11" fmla="*/ 2147483647 h 45"/>
              <a:gd name="T12" fmla="*/ 0 w 9"/>
              <a:gd name="T13" fmla="*/ 2147483647 h 45"/>
              <a:gd name="T14" fmla="*/ 2147483647 w 9"/>
              <a:gd name="T15" fmla="*/ 2147483647 h 45"/>
              <a:gd name="T16" fmla="*/ 2147483647 w 9"/>
              <a:gd name="T17" fmla="*/ 2147483647 h 45"/>
              <a:gd name="T18" fmla="*/ 2147483647 w 9"/>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45"/>
              <a:gd name="T32" fmla="*/ 9 w 9"/>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45">
                <a:moveTo>
                  <a:pt x="9" y="45"/>
                </a:moveTo>
                <a:lnTo>
                  <a:pt x="9" y="36"/>
                </a:lnTo>
                <a:lnTo>
                  <a:pt x="9" y="45"/>
                </a:lnTo>
                <a:lnTo>
                  <a:pt x="9" y="36"/>
                </a:lnTo>
                <a:lnTo>
                  <a:pt x="9" y="27"/>
                </a:lnTo>
                <a:lnTo>
                  <a:pt x="0" y="27"/>
                </a:lnTo>
                <a:lnTo>
                  <a:pt x="0" y="18"/>
                </a:lnTo>
                <a:lnTo>
                  <a:pt x="9" y="18"/>
                </a:lnTo>
                <a:lnTo>
                  <a:pt x="9" y="9"/>
                </a:lnTo>
                <a:lnTo>
                  <a:pt x="9"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21" name="Line 437"/>
          <p:cNvSpPr>
            <a:spLocks noChangeShapeType="1"/>
          </p:cNvSpPr>
          <p:nvPr/>
        </p:nvSpPr>
        <p:spPr bwMode="auto">
          <a:xfrm>
            <a:off x="7796213" y="1455738"/>
            <a:ext cx="12700" cy="1587"/>
          </a:xfrm>
          <a:prstGeom prst="line">
            <a:avLst/>
          </a:prstGeom>
          <a:noFill/>
          <a:ln w="28575">
            <a:solidFill>
              <a:srgbClr val="0082F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322" name="Line 438"/>
          <p:cNvSpPr>
            <a:spLocks noChangeShapeType="1"/>
          </p:cNvSpPr>
          <p:nvPr/>
        </p:nvSpPr>
        <p:spPr bwMode="auto">
          <a:xfrm flipV="1">
            <a:off x="7808913" y="1490663"/>
            <a:ext cx="1587" cy="12700"/>
          </a:xfrm>
          <a:prstGeom prst="line">
            <a:avLst/>
          </a:prstGeom>
          <a:noFill/>
          <a:ln w="28575">
            <a:solidFill>
              <a:srgbClr val="0082F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323" name="Freeform 439"/>
          <p:cNvSpPr>
            <a:spLocks/>
          </p:cNvSpPr>
          <p:nvPr/>
        </p:nvSpPr>
        <p:spPr bwMode="auto">
          <a:xfrm>
            <a:off x="7808913" y="1479550"/>
            <a:ext cx="12700" cy="23813"/>
          </a:xfrm>
          <a:custGeom>
            <a:avLst/>
            <a:gdLst>
              <a:gd name="T0" fmla="*/ 0 w 9"/>
              <a:gd name="T1" fmla="*/ 0 h 18"/>
              <a:gd name="T2" fmla="*/ 0 w 9"/>
              <a:gd name="T3" fmla="*/ 2147483647 h 18"/>
              <a:gd name="T4" fmla="*/ 2147483647 w 9"/>
              <a:gd name="T5" fmla="*/ 2147483647 h 18"/>
              <a:gd name="T6" fmla="*/ 0 w 9"/>
              <a:gd name="T7" fmla="*/ 2147483647 h 18"/>
              <a:gd name="T8" fmla="*/ 2147483647 w 9"/>
              <a:gd name="T9" fmla="*/ 2147483647 h 18"/>
              <a:gd name="T10" fmla="*/ 0 w 9"/>
              <a:gd name="T11" fmla="*/ 2147483647 h 18"/>
              <a:gd name="T12" fmla="*/ 0 w 9"/>
              <a:gd name="T13" fmla="*/ 2147483647 h 18"/>
              <a:gd name="T14" fmla="*/ 2147483647 w 9"/>
              <a:gd name="T15" fmla="*/ 2147483647 h 18"/>
              <a:gd name="T16" fmla="*/ 0 w 9"/>
              <a:gd name="T17" fmla="*/ 2147483647 h 18"/>
              <a:gd name="T18" fmla="*/ 0 w 9"/>
              <a:gd name="T19" fmla="*/ 2147483647 h 18"/>
              <a:gd name="T20" fmla="*/ 2147483647 w 9"/>
              <a:gd name="T21" fmla="*/ 2147483647 h 18"/>
              <a:gd name="T22" fmla="*/ 0 w 9"/>
              <a:gd name="T23" fmla="*/ 2147483647 h 18"/>
              <a:gd name="T24" fmla="*/ 2147483647 w 9"/>
              <a:gd name="T25" fmla="*/ 2147483647 h 18"/>
              <a:gd name="T26" fmla="*/ 2147483647 w 9"/>
              <a:gd name="T27" fmla="*/ 2147483647 h 18"/>
              <a:gd name="T28" fmla="*/ 2147483647 w 9"/>
              <a:gd name="T29" fmla="*/ 2147483647 h 18"/>
              <a:gd name="T30" fmla="*/ 2147483647 w 9"/>
              <a:gd name="T31" fmla="*/ 2147483647 h 18"/>
              <a:gd name="T32" fmla="*/ 2147483647 w 9"/>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8"/>
              <a:gd name="T53" fmla="*/ 9 w 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8">
                <a:moveTo>
                  <a:pt x="0" y="0"/>
                </a:moveTo>
                <a:lnTo>
                  <a:pt x="0" y="9"/>
                </a:lnTo>
                <a:lnTo>
                  <a:pt x="9" y="9"/>
                </a:lnTo>
                <a:lnTo>
                  <a:pt x="0" y="9"/>
                </a:lnTo>
                <a:lnTo>
                  <a:pt x="9" y="9"/>
                </a:lnTo>
                <a:lnTo>
                  <a:pt x="0" y="9"/>
                </a:lnTo>
                <a:lnTo>
                  <a:pt x="0" y="18"/>
                </a:lnTo>
                <a:lnTo>
                  <a:pt x="9" y="18"/>
                </a:lnTo>
                <a:lnTo>
                  <a:pt x="0" y="18"/>
                </a:lnTo>
                <a:lnTo>
                  <a:pt x="0" y="9"/>
                </a:lnTo>
                <a:lnTo>
                  <a:pt x="9" y="9"/>
                </a:lnTo>
                <a:lnTo>
                  <a:pt x="0" y="18"/>
                </a:lnTo>
                <a:lnTo>
                  <a:pt x="9" y="18"/>
                </a:lnTo>
                <a:lnTo>
                  <a:pt x="9" y="9"/>
                </a:lnTo>
                <a:lnTo>
                  <a:pt x="9" y="18"/>
                </a:lnTo>
                <a:lnTo>
                  <a:pt x="9" y="9"/>
                </a:lnTo>
                <a:lnTo>
                  <a:pt x="9" y="18"/>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24" name="Freeform 440"/>
          <p:cNvSpPr>
            <a:spLocks/>
          </p:cNvSpPr>
          <p:nvPr/>
        </p:nvSpPr>
        <p:spPr bwMode="auto">
          <a:xfrm>
            <a:off x="7783513" y="1417638"/>
            <a:ext cx="25400" cy="38100"/>
          </a:xfrm>
          <a:custGeom>
            <a:avLst/>
            <a:gdLst>
              <a:gd name="T0" fmla="*/ 2147483647 w 18"/>
              <a:gd name="T1" fmla="*/ 2147483647 h 27"/>
              <a:gd name="T2" fmla="*/ 2147483647 w 18"/>
              <a:gd name="T3" fmla="*/ 2147483647 h 27"/>
              <a:gd name="T4" fmla="*/ 2147483647 w 18"/>
              <a:gd name="T5" fmla="*/ 2147483647 h 27"/>
              <a:gd name="T6" fmla="*/ 2147483647 w 18"/>
              <a:gd name="T7" fmla="*/ 2147483647 h 27"/>
              <a:gd name="T8" fmla="*/ 2147483647 w 18"/>
              <a:gd name="T9" fmla="*/ 2147483647 h 27"/>
              <a:gd name="T10" fmla="*/ 2147483647 w 18"/>
              <a:gd name="T11" fmla="*/ 2147483647 h 27"/>
              <a:gd name="T12" fmla="*/ 2147483647 w 18"/>
              <a:gd name="T13" fmla="*/ 2147483647 h 27"/>
              <a:gd name="T14" fmla="*/ 0 w 18"/>
              <a:gd name="T15" fmla="*/ 2147483647 h 27"/>
              <a:gd name="T16" fmla="*/ 0 w 18"/>
              <a:gd name="T17" fmla="*/ 2147483647 h 27"/>
              <a:gd name="T18" fmla="*/ 0 w 18"/>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7"/>
              <a:gd name="T32" fmla="*/ 18 w 18"/>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7">
                <a:moveTo>
                  <a:pt x="18" y="27"/>
                </a:moveTo>
                <a:lnTo>
                  <a:pt x="9" y="27"/>
                </a:lnTo>
                <a:lnTo>
                  <a:pt x="9" y="18"/>
                </a:lnTo>
                <a:lnTo>
                  <a:pt x="9" y="27"/>
                </a:lnTo>
                <a:lnTo>
                  <a:pt x="9" y="18"/>
                </a:lnTo>
                <a:lnTo>
                  <a:pt x="9" y="27"/>
                </a:lnTo>
                <a:lnTo>
                  <a:pt x="9" y="18"/>
                </a:lnTo>
                <a:lnTo>
                  <a:pt x="0" y="18"/>
                </a:lnTo>
                <a:lnTo>
                  <a:pt x="0" y="9"/>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25" name="Freeform 441"/>
          <p:cNvSpPr>
            <a:spLocks/>
          </p:cNvSpPr>
          <p:nvPr/>
        </p:nvSpPr>
        <p:spPr bwMode="auto">
          <a:xfrm>
            <a:off x="7783513" y="1443038"/>
            <a:ext cx="25400" cy="60325"/>
          </a:xfrm>
          <a:custGeom>
            <a:avLst/>
            <a:gdLst>
              <a:gd name="T0" fmla="*/ 0 w 18"/>
              <a:gd name="T1" fmla="*/ 0 h 44"/>
              <a:gd name="T2" fmla="*/ 2147483647 w 18"/>
              <a:gd name="T3" fmla="*/ 0 h 44"/>
              <a:gd name="T4" fmla="*/ 2147483647 w 18"/>
              <a:gd name="T5" fmla="*/ 2147483647 h 44"/>
              <a:gd name="T6" fmla="*/ 2147483647 w 18"/>
              <a:gd name="T7" fmla="*/ 2147483647 h 44"/>
              <a:gd name="T8" fmla="*/ 2147483647 w 18"/>
              <a:gd name="T9" fmla="*/ 2147483647 h 44"/>
              <a:gd name="T10" fmla="*/ 2147483647 w 18"/>
              <a:gd name="T11" fmla="*/ 2147483647 h 44"/>
              <a:gd name="T12" fmla="*/ 2147483647 w 18"/>
              <a:gd name="T13" fmla="*/ 2147483647 h 44"/>
              <a:gd name="T14" fmla="*/ 2147483647 w 18"/>
              <a:gd name="T15" fmla="*/ 2147483647 h 44"/>
              <a:gd name="T16" fmla="*/ 2147483647 w 18"/>
              <a:gd name="T17" fmla="*/ 2147483647 h 44"/>
              <a:gd name="T18" fmla="*/ 2147483647 w 18"/>
              <a:gd name="T19" fmla="*/ 2147483647 h 44"/>
              <a:gd name="T20" fmla="*/ 0 w 18"/>
              <a:gd name="T21" fmla="*/ 2147483647 h 44"/>
              <a:gd name="T22" fmla="*/ 0 w 18"/>
              <a:gd name="T23" fmla="*/ 2147483647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44"/>
              <a:gd name="T38" fmla="*/ 18 w 18"/>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44">
                <a:moveTo>
                  <a:pt x="0" y="0"/>
                </a:moveTo>
                <a:lnTo>
                  <a:pt x="9" y="0"/>
                </a:lnTo>
                <a:lnTo>
                  <a:pt x="9" y="9"/>
                </a:lnTo>
                <a:lnTo>
                  <a:pt x="9" y="18"/>
                </a:lnTo>
                <a:lnTo>
                  <a:pt x="18" y="18"/>
                </a:lnTo>
                <a:lnTo>
                  <a:pt x="18" y="26"/>
                </a:lnTo>
                <a:lnTo>
                  <a:pt x="9" y="26"/>
                </a:lnTo>
                <a:lnTo>
                  <a:pt x="18" y="26"/>
                </a:lnTo>
                <a:lnTo>
                  <a:pt x="18" y="35"/>
                </a:lnTo>
                <a:lnTo>
                  <a:pt x="9" y="35"/>
                </a:lnTo>
                <a:lnTo>
                  <a:pt x="0" y="35"/>
                </a:lnTo>
                <a:lnTo>
                  <a:pt x="0" y="44"/>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26" name="Freeform 442"/>
          <p:cNvSpPr>
            <a:spLocks/>
          </p:cNvSpPr>
          <p:nvPr/>
        </p:nvSpPr>
        <p:spPr bwMode="auto">
          <a:xfrm>
            <a:off x="7772400" y="1554163"/>
            <a:ext cx="23813" cy="0"/>
          </a:xfrm>
          <a:custGeom>
            <a:avLst/>
            <a:gdLst>
              <a:gd name="T0" fmla="*/ 2147483647 w 18"/>
              <a:gd name="T1" fmla="*/ 0 w 18"/>
              <a:gd name="T2" fmla="*/ 2147483647 w 18"/>
              <a:gd name="T3" fmla="*/ 2147483647 w 18"/>
              <a:gd name="T4" fmla="*/ 0 60000 65536"/>
              <a:gd name="T5" fmla="*/ 0 60000 65536"/>
              <a:gd name="T6" fmla="*/ 0 60000 65536"/>
              <a:gd name="T7" fmla="*/ 0 60000 65536"/>
              <a:gd name="T8" fmla="*/ 0 w 18"/>
              <a:gd name="T9" fmla="*/ 18 w 18"/>
            </a:gdLst>
            <a:ahLst/>
            <a:cxnLst>
              <a:cxn ang="T4">
                <a:pos x="T0" y="0"/>
              </a:cxn>
              <a:cxn ang="T5">
                <a:pos x="T1" y="0"/>
              </a:cxn>
              <a:cxn ang="T6">
                <a:pos x="T2" y="0"/>
              </a:cxn>
              <a:cxn ang="T7">
                <a:pos x="T3" y="0"/>
              </a:cxn>
            </a:cxnLst>
            <a:rect l="T8" t="0" r="T9" b="0"/>
            <a:pathLst>
              <a:path w="18">
                <a:moveTo>
                  <a:pt x="9" y="0"/>
                </a:moveTo>
                <a:lnTo>
                  <a:pt x="0" y="0"/>
                </a:lnTo>
                <a:lnTo>
                  <a:pt x="9" y="0"/>
                </a:lnTo>
                <a:lnTo>
                  <a:pt x="18"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27" name="Freeform 443"/>
          <p:cNvSpPr>
            <a:spLocks/>
          </p:cNvSpPr>
          <p:nvPr/>
        </p:nvSpPr>
        <p:spPr bwMode="auto">
          <a:xfrm>
            <a:off x="7796213" y="1541463"/>
            <a:ext cx="25400" cy="1587"/>
          </a:xfrm>
          <a:custGeom>
            <a:avLst/>
            <a:gdLst>
              <a:gd name="T0" fmla="*/ 2147483647 w 18"/>
              <a:gd name="T1" fmla="*/ 0 h 1587"/>
              <a:gd name="T2" fmla="*/ 0 w 18"/>
              <a:gd name="T3" fmla="*/ 0 h 1587"/>
              <a:gd name="T4" fmla="*/ 2147483647 w 18"/>
              <a:gd name="T5" fmla="*/ 0 h 1587"/>
              <a:gd name="T6" fmla="*/ 0 w 18"/>
              <a:gd name="T7" fmla="*/ 0 h 1587"/>
              <a:gd name="T8" fmla="*/ 2147483647 w 18"/>
              <a:gd name="T9" fmla="*/ 0 h 1587"/>
              <a:gd name="T10" fmla="*/ 2147483647 w 18"/>
              <a:gd name="T11" fmla="*/ 0 h 1587"/>
              <a:gd name="T12" fmla="*/ 0 60000 65536"/>
              <a:gd name="T13" fmla="*/ 0 60000 65536"/>
              <a:gd name="T14" fmla="*/ 0 60000 65536"/>
              <a:gd name="T15" fmla="*/ 0 60000 65536"/>
              <a:gd name="T16" fmla="*/ 0 60000 65536"/>
              <a:gd name="T17" fmla="*/ 0 60000 65536"/>
              <a:gd name="T18" fmla="*/ 0 w 18"/>
              <a:gd name="T19" fmla="*/ 0 h 1587"/>
              <a:gd name="T20" fmla="*/ 18 w 18"/>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8" h="1587">
                <a:moveTo>
                  <a:pt x="9" y="0"/>
                </a:moveTo>
                <a:lnTo>
                  <a:pt x="0" y="0"/>
                </a:lnTo>
                <a:lnTo>
                  <a:pt x="9" y="0"/>
                </a:lnTo>
                <a:lnTo>
                  <a:pt x="0" y="0"/>
                </a:lnTo>
                <a:lnTo>
                  <a:pt x="9" y="0"/>
                </a:lnTo>
                <a:lnTo>
                  <a:pt x="18"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28" name="Line 444"/>
          <p:cNvSpPr>
            <a:spLocks noChangeShapeType="1"/>
          </p:cNvSpPr>
          <p:nvPr/>
        </p:nvSpPr>
        <p:spPr bwMode="auto">
          <a:xfrm>
            <a:off x="7796213" y="1541463"/>
            <a:ext cx="12700" cy="1587"/>
          </a:xfrm>
          <a:prstGeom prst="line">
            <a:avLst/>
          </a:prstGeom>
          <a:noFill/>
          <a:ln w="28575">
            <a:solidFill>
              <a:srgbClr val="0082F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329" name="Freeform 445"/>
          <p:cNvSpPr>
            <a:spLocks/>
          </p:cNvSpPr>
          <p:nvPr/>
        </p:nvSpPr>
        <p:spPr bwMode="auto">
          <a:xfrm>
            <a:off x="7796213" y="1541463"/>
            <a:ext cx="12700" cy="12700"/>
          </a:xfrm>
          <a:custGeom>
            <a:avLst/>
            <a:gdLst>
              <a:gd name="T0" fmla="*/ 0 w 9"/>
              <a:gd name="T1" fmla="*/ 2147483647 h 9"/>
              <a:gd name="T2" fmla="*/ 0 w 9"/>
              <a:gd name="T3" fmla="*/ 0 h 9"/>
              <a:gd name="T4" fmla="*/ 2147483647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9"/>
                </a:moveTo>
                <a:lnTo>
                  <a:pt x="0" y="0"/>
                </a:lnTo>
                <a:lnTo>
                  <a:pt x="9"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30" name="Line 446"/>
          <p:cNvSpPr>
            <a:spLocks noChangeShapeType="1"/>
          </p:cNvSpPr>
          <p:nvPr/>
        </p:nvSpPr>
        <p:spPr bwMode="auto">
          <a:xfrm>
            <a:off x="7808913" y="1503363"/>
            <a:ext cx="12700" cy="1587"/>
          </a:xfrm>
          <a:prstGeom prst="line">
            <a:avLst/>
          </a:prstGeom>
          <a:noFill/>
          <a:ln w="28575">
            <a:solidFill>
              <a:srgbClr val="0082F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331" name="Line 447"/>
          <p:cNvSpPr>
            <a:spLocks noChangeShapeType="1"/>
          </p:cNvSpPr>
          <p:nvPr/>
        </p:nvSpPr>
        <p:spPr bwMode="auto">
          <a:xfrm>
            <a:off x="7808913" y="1541463"/>
            <a:ext cx="12700" cy="1587"/>
          </a:xfrm>
          <a:prstGeom prst="line">
            <a:avLst/>
          </a:prstGeom>
          <a:noFill/>
          <a:ln w="28575">
            <a:solidFill>
              <a:srgbClr val="0082F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332" name="Freeform 448"/>
          <p:cNvSpPr>
            <a:spLocks/>
          </p:cNvSpPr>
          <p:nvPr/>
        </p:nvSpPr>
        <p:spPr bwMode="auto">
          <a:xfrm>
            <a:off x="7759700" y="1554163"/>
            <a:ext cx="23813" cy="36512"/>
          </a:xfrm>
          <a:custGeom>
            <a:avLst/>
            <a:gdLst>
              <a:gd name="T0" fmla="*/ 0 w 18"/>
              <a:gd name="T1" fmla="*/ 2147483647 h 27"/>
              <a:gd name="T2" fmla="*/ 0 w 18"/>
              <a:gd name="T3" fmla="*/ 2147483647 h 27"/>
              <a:gd name="T4" fmla="*/ 0 w 18"/>
              <a:gd name="T5" fmla="*/ 2147483647 h 27"/>
              <a:gd name="T6" fmla="*/ 2147483647 w 18"/>
              <a:gd name="T7" fmla="*/ 2147483647 h 27"/>
              <a:gd name="T8" fmla="*/ 2147483647 w 18"/>
              <a:gd name="T9" fmla="*/ 0 h 27"/>
              <a:gd name="T10" fmla="*/ 2147483647 w 18"/>
              <a:gd name="T11" fmla="*/ 0 h 27"/>
              <a:gd name="T12" fmla="*/ 0 60000 65536"/>
              <a:gd name="T13" fmla="*/ 0 60000 65536"/>
              <a:gd name="T14" fmla="*/ 0 60000 65536"/>
              <a:gd name="T15" fmla="*/ 0 60000 65536"/>
              <a:gd name="T16" fmla="*/ 0 60000 65536"/>
              <a:gd name="T17" fmla="*/ 0 60000 65536"/>
              <a:gd name="T18" fmla="*/ 0 w 18"/>
              <a:gd name="T19" fmla="*/ 0 h 27"/>
              <a:gd name="T20" fmla="*/ 18 w 1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8" h="27">
                <a:moveTo>
                  <a:pt x="0" y="27"/>
                </a:moveTo>
                <a:lnTo>
                  <a:pt x="0" y="18"/>
                </a:lnTo>
                <a:lnTo>
                  <a:pt x="0" y="9"/>
                </a:lnTo>
                <a:lnTo>
                  <a:pt x="9" y="9"/>
                </a:lnTo>
                <a:lnTo>
                  <a:pt x="9" y="0"/>
                </a:lnTo>
                <a:lnTo>
                  <a:pt x="18"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33" name="Freeform 449"/>
          <p:cNvSpPr>
            <a:spLocks/>
          </p:cNvSpPr>
          <p:nvPr/>
        </p:nvSpPr>
        <p:spPr bwMode="auto">
          <a:xfrm>
            <a:off x="7759700" y="1565275"/>
            <a:ext cx="12700" cy="1588"/>
          </a:xfrm>
          <a:custGeom>
            <a:avLst/>
            <a:gdLst>
              <a:gd name="T0" fmla="*/ 2147483647 w 9"/>
              <a:gd name="T1" fmla="*/ 0 h 1588"/>
              <a:gd name="T2" fmla="*/ 0 w 9"/>
              <a:gd name="T3" fmla="*/ 0 h 1588"/>
              <a:gd name="T4" fmla="*/ 2147483647 w 9"/>
              <a:gd name="T5" fmla="*/ 0 h 1588"/>
              <a:gd name="T6" fmla="*/ 0 60000 65536"/>
              <a:gd name="T7" fmla="*/ 0 60000 65536"/>
              <a:gd name="T8" fmla="*/ 0 60000 65536"/>
              <a:gd name="T9" fmla="*/ 0 w 9"/>
              <a:gd name="T10" fmla="*/ 0 h 1588"/>
              <a:gd name="T11" fmla="*/ 9 w 9"/>
              <a:gd name="T12" fmla="*/ 1588 h 1588"/>
            </a:gdLst>
            <a:ahLst/>
            <a:cxnLst>
              <a:cxn ang="T6">
                <a:pos x="T0" y="T1"/>
              </a:cxn>
              <a:cxn ang="T7">
                <a:pos x="T2" y="T3"/>
              </a:cxn>
              <a:cxn ang="T8">
                <a:pos x="T4" y="T5"/>
              </a:cxn>
            </a:cxnLst>
            <a:rect l="T9" t="T10" r="T11" b="T12"/>
            <a:pathLst>
              <a:path w="9" h="1588">
                <a:moveTo>
                  <a:pt x="9" y="0"/>
                </a:moveTo>
                <a:lnTo>
                  <a:pt x="0" y="0"/>
                </a:lnTo>
                <a:lnTo>
                  <a:pt x="9"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34" name="Freeform 450"/>
          <p:cNvSpPr>
            <a:spLocks/>
          </p:cNvSpPr>
          <p:nvPr/>
        </p:nvSpPr>
        <p:spPr bwMode="auto">
          <a:xfrm>
            <a:off x="7783513" y="1541463"/>
            <a:ext cx="12700" cy="12700"/>
          </a:xfrm>
          <a:custGeom>
            <a:avLst/>
            <a:gdLst>
              <a:gd name="T0" fmla="*/ 0 w 9"/>
              <a:gd name="T1" fmla="*/ 2147483647 h 9"/>
              <a:gd name="T2" fmla="*/ 2147483647 w 9"/>
              <a:gd name="T3" fmla="*/ 2147483647 h 9"/>
              <a:gd name="T4" fmla="*/ 2147483647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9"/>
                </a:moveTo>
                <a:lnTo>
                  <a:pt x="9" y="9"/>
                </a:lnTo>
                <a:lnTo>
                  <a:pt x="9"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35" name="Line 451"/>
          <p:cNvSpPr>
            <a:spLocks noChangeShapeType="1"/>
          </p:cNvSpPr>
          <p:nvPr/>
        </p:nvSpPr>
        <p:spPr bwMode="auto">
          <a:xfrm flipV="1">
            <a:off x="7759700" y="1616075"/>
            <a:ext cx="1588" cy="11113"/>
          </a:xfrm>
          <a:prstGeom prst="line">
            <a:avLst/>
          </a:prstGeom>
          <a:noFill/>
          <a:ln w="28575">
            <a:solidFill>
              <a:srgbClr val="0082F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336" name="Freeform 452"/>
          <p:cNvSpPr>
            <a:spLocks/>
          </p:cNvSpPr>
          <p:nvPr/>
        </p:nvSpPr>
        <p:spPr bwMode="auto">
          <a:xfrm>
            <a:off x="7721600" y="2012950"/>
            <a:ext cx="1588" cy="34925"/>
          </a:xfrm>
          <a:custGeom>
            <a:avLst/>
            <a:gdLst>
              <a:gd name="T0" fmla="*/ 0 w 1588"/>
              <a:gd name="T1" fmla="*/ 2147483647 h 26"/>
              <a:gd name="T2" fmla="*/ 0 w 1588"/>
              <a:gd name="T3" fmla="*/ 2147483647 h 26"/>
              <a:gd name="T4" fmla="*/ 0 w 1588"/>
              <a:gd name="T5" fmla="*/ 2147483647 h 26"/>
              <a:gd name="T6" fmla="*/ 0 w 1588"/>
              <a:gd name="T7" fmla="*/ 0 h 26"/>
              <a:gd name="T8" fmla="*/ 0 60000 65536"/>
              <a:gd name="T9" fmla="*/ 0 60000 65536"/>
              <a:gd name="T10" fmla="*/ 0 60000 65536"/>
              <a:gd name="T11" fmla="*/ 0 60000 65536"/>
              <a:gd name="T12" fmla="*/ 0 w 1588"/>
              <a:gd name="T13" fmla="*/ 0 h 26"/>
              <a:gd name="T14" fmla="*/ 1588 w 1588"/>
              <a:gd name="T15" fmla="*/ 26 h 26"/>
            </a:gdLst>
            <a:ahLst/>
            <a:cxnLst>
              <a:cxn ang="T8">
                <a:pos x="T0" y="T1"/>
              </a:cxn>
              <a:cxn ang="T9">
                <a:pos x="T2" y="T3"/>
              </a:cxn>
              <a:cxn ang="T10">
                <a:pos x="T4" y="T5"/>
              </a:cxn>
              <a:cxn ang="T11">
                <a:pos x="T6" y="T7"/>
              </a:cxn>
            </a:cxnLst>
            <a:rect l="T12" t="T13" r="T14" b="T15"/>
            <a:pathLst>
              <a:path w="1588" h="26">
                <a:moveTo>
                  <a:pt x="0" y="26"/>
                </a:moveTo>
                <a:lnTo>
                  <a:pt x="0" y="17"/>
                </a:lnTo>
                <a:lnTo>
                  <a:pt x="0" y="8"/>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37" name="Freeform 453"/>
          <p:cNvSpPr>
            <a:spLocks/>
          </p:cNvSpPr>
          <p:nvPr/>
        </p:nvSpPr>
        <p:spPr bwMode="auto">
          <a:xfrm>
            <a:off x="7710488" y="2012950"/>
            <a:ext cx="11112" cy="34925"/>
          </a:xfrm>
          <a:custGeom>
            <a:avLst/>
            <a:gdLst>
              <a:gd name="T0" fmla="*/ 0 w 9"/>
              <a:gd name="T1" fmla="*/ 2147483647 h 26"/>
              <a:gd name="T2" fmla="*/ 2147483647 w 9"/>
              <a:gd name="T3" fmla="*/ 2147483647 h 26"/>
              <a:gd name="T4" fmla="*/ 2147483647 w 9"/>
              <a:gd name="T5" fmla="*/ 2147483647 h 26"/>
              <a:gd name="T6" fmla="*/ 2147483647 w 9"/>
              <a:gd name="T7" fmla="*/ 2147483647 h 26"/>
              <a:gd name="T8" fmla="*/ 2147483647 w 9"/>
              <a:gd name="T9" fmla="*/ 0 h 26"/>
              <a:gd name="T10" fmla="*/ 0 60000 65536"/>
              <a:gd name="T11" fmla="*/ 0 60000 65536"/>
              <a:gd name="T12" fmla="*/ 0 60000 65536"/>
              <a:gd name="T13" fmla="*/ 0 60000 65536"/>
              <a:gd name="T14" fmla="*/ 0 60000 65536"/>
              <a:gd name="T15" fmla="*/ 0 w 9"/>
              <a:gd name="T16" fmla="*/ 0 h 26"/>
              <a:gd name="T17" fmla="*/ 9 w 9"/>
              <a:gd name="T18" fmla="*/ 26 h 26"/>
            </a:gdLst>
            <a:ahLst/>
            <a:cxnLst>
              <a:cxn ang="T10">
                <a:pos x="T0" y="T1"/>
              </a:cxn>
              <a:cxn ang="T11">
                <a:pos x="T2" y="T3"/>
              </a:cxn>
              <a:cxn ang="T12">
                <a:pos x="T4" y="T5"/>
              </a:cxn>
              <a:cxn ang="T13">
                <a:pos x="T6" y="T7"/>
              </a:cxn>
              <a:cxn ang="T14">
                <a:pos x="T8" y="T9"/>
              </a:cxn>
            </a:cxnLst>
            <a:rect l="T15" t="T16" r="T17" b="T18"/>
            <a:pathLst>
              <a:path w="9" h="26">
                <a:moveTo>
                  <a:pt x="0" y="26"/>
                </a:moveTo>
                <a:lnTo>
                  <a:pt x="9" y="26"/>
                </a:lnTo>
                <a:lnTo>
                  <a:pt x="9" y="17"/>
                </a:lnTo>
                <a:lnTo>
                  <a:pt x="9" y="8"/>
                </a:lnTo>
                <a:lnTo>
                  <a:pt x="9"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38" name="Freeform 454"/>
          <p:cNvSpPr>
            <a:spLocks/>
          </p:cNvSpPr>
          <p:nvPr/>
        </p:nvSpPr>
        <p:spPr bwMode="auto">
          <a:xfrm>
            <a:off x="7721600" y="2012950"/>
            <a:ext cx="1588" cy="11113"/>
          </a:xfrm>
          <a:custGeom>
            <a:avLst/>
            <a:gdLst>
              <a:gd name="T0" fmla="*/ 0 w 1588"/>
              <a:gd name="T1" fmla="*/ 0 h 8"/>
              <a:gd name="T2" fmla="*/ 0 w 1588"/>
              <a:gd name="T3" fmla="*/ 2147483647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39" name="Freeform 455"/>
          <p:cNvSpPr>
            <a:spLocks noEditPoints="1"/>
          </p:cNvSpPr>
          <p:nvPr/>
        </p:nvSpPr>
        <p:spPr bwMode="auto">
          <a:xfrm>
            <a:off x="7821613" y="1244600"/>
            <a:ext cx="25400" cy="296863"/>
          </a:xfrm>
          <a:custGeom>
            <a:avLst/>
            <a:gdLst>
              <a:gd name="T0" fmla="*/ 2147483647 w 18"/>
              <a:gd name="T1" fmla="*/ 2147483647 h 215"/>
              <a:gd name="T2" fmla="*/ 2147483647 w 18"/>
              <a:gd name="T3" fmla="*/ 2147483647 h 215"/>
              <a:gd name="T4" fmla="*/ 2147483647 w 18"/>
              <a:gd name="T5" fmla="*/ 2147483647 h 215"/>
              <a:gd name="T6" fmla="*/ 2147483647 w 18"/>
              <a:gd name="T7" fmla="*/ 2147483647 h 215"/>
              <a:gd name="T8" fmla="*/ 2147483647 w 18"/>
              <a:gd name="T9" fmla="*/ 2147483647 h 215"/>
              <a:gd name="T10" fmla="*/ 2147483647 w 18"/>
              <a:gd name="T11" fmla="*/ 2147483647 h 215"/>
              <a:gd name="T12" fmla="*/ 2147483647 w 18"/>
              <a:gd name="T13" fmla="*/ 2147483647 h 215"/>
              <a:gd name="T14" fmla="*/ 2147483647 w 18"/>
              <a:gd name="T15" fmla="*/ 2147483647 h 215"/>
              <a:gd name="T16" fmla="*/ 2147483647 w 18"/>
              <a:gd name="T17" fmla="*/ 0 h 215"/>
              <a:gd name="T18" fmla="*/ 2147483647 w 18"/>
              <a:gd name="T19" fmla="*/ 2147483647 h 215"/>
              <a:gd name="T20" fmla="*/ 2147483647 w 18"/>
              <a:gd name="T21" fmla="*/ 2147483647 h 215"/>
              <a:gd name="T22" fmla="*/ 2147483647 w 18"/>
              <a:gd name="T23" fmla="*/ 2147483647 h 215"/>
              <a:gd name="T24" fmla="*/ 2147483647 w 18"/>
              <a:gd name="T25" fmla="*/ 2147483647 h 215"/>
              <a:gd name="T26" fmla="*/ 2147483647 w 18"/>
              <a:gd name="T27" fmla="*/ 2147483647 h 215"/>
              <a:gd name="T28" fmla="*/ 2147483647 w 18"/>
              <a:gd name="T29" fmla="*/ 2147483647 h 215"/>
              <a:gd name="T30" fmla="*/ 2147483647 w 18"/>
              <a:gd name="T31" fmla="*/ 2147483647 h 215"/>
              <a:gd name="T32" fmla="*/ 2147483647 w 18"/>
              <a:gd name="T33" fmla="*/ 2147483647 h 215"/>
              <a:gd name="T34" fmla="*/ 0 w 18"/>
              <a:gd name="T35" fmla="*/ 2147483647 h 215"/>
              <a:gd name="T36" fmla="*/ 2147483647 w 18"/>
              <a:gd name="T37" fmla="*/ 2147483647 h 215"/>
              <a:gd name="T38" fmla="*/ 0 w 18"/>
              <a:gd name="T39" fmla="*/ 2147483647 h 215"/>
              <a:gd name="T40" fmla="*/ 2147483647 w 18"/>
              <a:gd name="T41" fmla="*/ 2147483647 h 215"/>
              <a:gd name="T42" fmla="*/ 2147483647 w 18"/>
              <a:gd name="T43" fmla="*/ 2147483647 h 215"/>
              <a:gd name="T44" fmla="*/ 2147483647 w 18"/>
              <a:gd name="T45" fmla="*/ 2147483647 h 215"/>
              <a:gd name="T46" fmla="*/ 2147483647 w 18"/>
              <a:gd name="T47" fmla="*/ 2147483647 h 215"/>
              <a:gd name="T48" fmla="*/ 2147483647 w 18"/>
              <a:gd name="T49" fmla="*/ 2147483647 h 215"/>
              <a:gd name="T50" fmla="*/ 2147483647 w 18"/>
              <a:gd name="T51" fmla="*/ 2147483647 h 215"/>
              <a:gd name="T52" fmla="*/ 2147483647 w 18"/>
              <a:gd name="T53" fmla="*/ 2147483647 h 215"/>
              <a:gd name="T54" fmla="*/ 2147483647 w 18"/>
              <a:gd name="T55" fmla="*/ 2147483647 h 215"/>
              <a:gd name="T56" fmla="*/ 2147483647 w 18"/>
              <a:gd name="T57" fmla="*/ 2147483647 h 215"/>
              <a:gd name="T58" fmla="*/ 2147483647 w 18"/>
              <a:gd name="T59" fmla="*/ 2147483647 h 215"/>
              <a:gd name="T60" fmla="*/ 2147483647 w 18"/>
              <a:gd name="T61" fmla="*/ 2147483647 h 215"/>
              <a:gd name="T62" fmla="*/ 0 w 18"/>
              <a:gd name="T63" fmla="*/ 2147483647 h 215"/>
              <a:gd name="T64" fmla="*/ 0 w 18"/>
              <a:gd name="T65" fmla="*/ 2147483647 h 215"/>
              <a:gd name="T66" fmla="*/ 2147483647 w 18"/>
              <a:gd name="T67" fmla="*/ 2147483647 h 215"/>
              <a:gd name="T68" fmla="*/ 0 w 18"/>
              <a:gd name="T69" fmla="*/ 2147483647 h 215"/>
              <a:gd name="T70" fmla="*/ 2147483647 w 18"/>
              <a:gd name="T71" fmla="*/ 2147483647 h 215"/>
              <a:gd name="T72" fmla="*/ 0 w 18"/>
              <a:gd name="T73" fmla="*/ 2147483647 h 215"/>
              <a:gd name="T74" fmla="*/ 0 w 18"/>
              <a:gd name="T75" fmla="*/ 2147483647 h 215"/>
              <a:gd name="T76" fmla="*/ 2147483647 w 18"/>
              <a:gd name="T77" fmla="*/ 2147483647 h 215"/>
              <a:gd name="T78" fmla="*/ 2147483647 w 18"/>
              <a:gd name="T79" fmla="*/ 2147483647 h 215"/>
              <a:gd name="T80" fmla="*/ 2147483647 w 18"/>
              <a:gd name="T81" fmla="*/ 2147483647 h 215"/>
              <a:gd name="T82" fmla="*/ 0 w 18"/>
              <a:gd name="T83" fmla="*/ 2147483647 h 215"/>
              <a:gd name="T84" fmla="*/ 2147483647 w 18"/>
              <a:gd name="T85" fmla="*/ 2147483647 h 215"/>
              <a:gd name="T86" fmla="*/ 0 w 18"/>
              <a:gd name="T87" fmla="*/ 2147483647 h 215"/>
              <a:gd name="T88" fmla="*/ 2147483647 w 18"/>
              <a:gd name="T89" fmla="*/ 2147483647 h 215"/>
              <a:gd name="T90" fmla="*/ 2147483647 w 18"/>
              <a:gd name="T91" fmla="*/ 2147483647 h 215"/>
              <a:gd name="T92" fmla="*/ 2147483647 w 18"/>
              <a:gd name="T93" fmla="*/ 2147483647 h 215"/>
              <a:gd name="T94" fmla="*/ 0 w 18"/>
              <a:gd name="T95" fmla="*/ 2147483647 h 2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
              <a:gd name="T145" fmla="*/ 0 h 215"/>
              <a:gd name="T146" fmla="*/ 18 w 18"/>
              <a:gd name="T147" fmla="*/ 215 h 2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 h="215">
                <a:moveTo>
                  <a:pt x="18" y="45"/>
                </a:moveTo>
                <a:lnTo>
                  <a:pt x="18" y="36"/>
                </a:lnTo>
                <a:lnTo>
                  <a:pt x="9" y="36"/>
                </a:lnTo>
                <a:lnTo>
                  <a:pt x="18" y="36"/>
                </a:lnTo>
                <a:lnTo>
                  <a:pt x="9" y="36"/>
                </a:lnTo>
                <a:lnTo>
                  <a:pt x="9" y="27"/>
                </a:lnTo>
                <a:lnTo>
                  <a:pt x="9" y="18"/>
                </a:lnTo>
                <a:lnTo>
                  <a:pt x="9" y="9"/>
                </a:lnTo>
                <a:lnTo>
                  <a:pt x="9" y="0"/>
                </a:lnTo>
                <a:lnTo>
                  <a:pt x="9" y="9"/>
                </a:lnTo>
                <a:lnTo>
                  <a:pt x="9" y="18"/>
                </a:lnTo>
                <a:lnTo>
                  <a:pt x="9" y="27"/>
                </a:lnTo>
                <a:lnTo>
                  <a:pt x="18" y="27"/>
                </a:lnTo>
                <a:lnTo>
                  <a:pt x="9" y="27"/>
                </a:lnTo>
                <a:lnTo>
                  <a:pt x="9" y="36"/>
                </a:lnTo>
                <a:lnTo>
                  <a:pt x="18" y="36"/>
                </a:lnTo>
                <a:lnTo>
                  <a:pt x="18" y="45"/>
                </a:lnTo>
                <a:close/>
                <a:moveTo>
                  <a:pt x="0" y="188"/>
                </a:moveTo>
                <a:lnTo>
                  <a:pt x="9" y="188"/>
                </a:lnTo>
                <a:lnTo>
                  <a:pt x="0" y="188"/>
                </a:lnTo>
                <a:lnTo>
                  <a:pt x="9" y="188"/>
                </a:lnTo>
                <a:lnTo>
                  <a:pt x="9" y="197"/>
                </a:lnTo>
                <a:lnTo>
                  <a:pt x="18" y="197"/>
                </a:lnTo>
                <a:lnTo>
                  <a:pt x="9" y="197"/>
                </a:lnTo>
                <a:lnTo>
                  <a:pt x="18" y="197"/>
                </a:lnTo>
                <a:lnTo>
                  <a:pt x="9" y="197"/>
                </a:lnTo>
                <a:lnTo>
                  <a:pt x="18" y="197"/>
                </a:lnTo>
                <a:lnTo>
                  <a:pt x="9" y="197"/>
                </a:lnTo>
                <a:lnTo>
                  <a:pt x="9" y="206"/>
                </a:lnTo>
                <a:lnTo>
                  <a:pt x="9" y="197"/>
                </a:lnTo>
                <a:lnTo>
                  <a:pt x="9" y="206"/>
                </a:lnTo>
                <a:lnTo>
                  <a:pt x="0" y="206"/>
                </a:lnTo>
                <a:lnTo>
                  <a:pt x="0" y="215"/>
                </a:lnTo>
                <a:lnTo>
                  <a:pt x="9" y="215"/>
                </a:lnTo>
                <a:lnTo>
                  <a:pt x="0" y="215"/>
                </a:lnTo>
                <a:lnTo>
                  <a:pt x="9" y="215"/>
                </a:lnTo>
                <a:lnTo>
                  <a:pt x="0" y="215"/>
                </a:lnTo>
                <a:lnTo>
                  <a:pt x="0" y="206"/>
                </a:lnTo>
                <a:lnTo>
                  <a:pt x="9" y="206"/>
                </a:lnTo>
                <a:lnTo>
                  <a:pt x="9" y="197"/>
                </a:lnTo>
                <a:lnTo>
                  <a:pt x="9" y="188"/>
                </a:lnTo>
                <a:lnTo>
                  <a:pt x="0" y="188"/>
                </a:lnTo>
                <a:lnTo>
                  <a:pt x="9" y="188"/>
                </a:lnTo>
                <a:lnTo>
                  <a:pt x="0" y="188"/>
                </a:lnTo>
                <a:lnTo>
                  <a:pt x="9" y="188"/>
                </a:lnTo>
                <a:lnTo>
                  <a:pt x="9" y="197"/>
                </a:lnTo>
                <a:lnTo>
                  <a:pt x="9" y="188"/>
                </a:lnTo>
                <a:lnTo>
                  <a:pt x="0" y="188"/>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40" name="Freeform 456"/>
          <p:cNvSpPr>
            <a:spLocks noEditPoints="1"/>
          </p:cNvSpPr>
          <p:nvPr/>
        </p:nvSpPr>
        <p:spPr bwMode="auto">
          <a:xfrm>
            <a:off x="7362825" y="2173288"/>
            <a:ext cx="173038" cy="222250"/>
          </a:xfrm>
          <a:custGeom>
            <a:avLst/>
            <a:gdLst>
              <a:gd name="T0" fmla="*/ 2147483647 w 126"/>
              <a:gd name="T1" fmla="*/ 2147483647 h 162"/>
              <a:gd name="T2" fmla="*/ 2147483647 w 126"/>
              <a:gd name="T3" fmla="*/ 2147483647 h 162"/>
              <a:gd name="T4" fmla="*/ 2147483647 w 126"/>
              <a:gd name="T5" fmla="*/ 2147483647 h 162"/>
              <a:gd name="T6" fmla="*/ 2147483647 w 126"/>
              <a:gd name="T7" fmla="*/ 2147483647 h 162"/>
              <a:gd name="T8" fmla="*/ 2147483647 w 126"/>
              <a:gd name="T9" fmla="*/ 2147483647 h 162"/>
              <a:gd name="T10" fmla="*/ 2147483647 w 126"/>
              <a:gd name="T11" fmla="*/ 2147483647 h 162"/>
              <a:gd name="T12" fmla="*/ 2147483647 w 126"/>
              <a:gd name="T13" fmla="*/ 2147483647 h 162"/>
              <a:gd name="T14" fmla="*/ 2147483647 w 126"/>
              <a:gd name="T15" fmla="*/ 2147483647 h 162"/>
              <a:gd name="T16" fmla="*/ 2147483647 w 126"/>
              <a:gd name="T17" fmla="*/ 2147483647 h 162"/>
              <a:gd name="T18" fmla="*/ 2147483647 w 126"/>
              <a:gd name="T19" fmla="*/ 2147483647 h 162"/>
              <a:gd name="T20" fmla="*/ 2147483647 w 126"/>
              <a:gd name="T21" fmla="*/ 2147483647 h 162"/>
              <a:gd name="T22" fmla="*/ 2147483647 w 126"/>
              <a:gd name="T23" fmla="*/ 2147483647 h 162"/>
              <a:gd name="T24" fmla="*/ 2147483647 w 126"/>
              <a:gd name="T25" fmla="*/ 2147483647 h 162"/>
              <a:gd name="T26" fmla="*/ 2147483647 w 126"/>
              <a:gd name="T27" fmla="*/ 0 h 162"/>
              <a:gd name="T28" fmla="*/ 2147483647 w 126"/>
              <a:gd name="T29" fmla="*/ 2147483647 h 162"/>
              <a:gd name="T30" fmla="*/ 2147483647 w 126"/>
              <a:gd name="T31" fmla="*/ 2147483647 h 162"/>
              <a:gd name="T32" fmla="*/ 2147483647 w 126"/>
              <a:gd name="T33" fmla="*/ 2147483647 h 162"/>
              <a:gd name="T34" fmla="*/ 2147483647 w 126"/>
              <a:gd name="T35" fmla="*/ 2147483647 h 162"/>
              <a:gd name="T36" fmla="*/ 2147483647 w 126"/>
              <a:gd name="T37" fmla="*/ 2147483647 h 162"/>
              <a:gd name="T38" fmla="*/ 2147483647 w 126"/>
              <a:gd name="T39" fmla="*/ 2147483647 h 162"/>
              <a:gd name="T40" fmla="*/ 2147483647 w 126"/>
              <a:gd name="T41" fmla="*/ 2147483647 h 162"/>
              <a:gd name="T42" fmla="*/ 2147483647 w 126"/>
              <a:gd name="T43" fmla="*/ 2147483647 h 162"/>
              <a:gd name="T44" fmla="*/ 2147483647 w 126"/>
              <a:gd name="T45" fmla="*/ 2147483647 h 162"/>
              <a:gd name="T46" fmla="*/ 2147483647 w 126"/>
              <a:gd name="T47" fmla="*/ 2147483647 h 162"/>
              <a:gd name="T48" fmla="*/ 2147483647 w 126"/>
              <a:gd name="T49" fmla="*/ 2147483647 h 162"/>
              <a:gd name="T50" fmla="*/ 0 w 126"/>
              <a:gd name="T51" fmla="*/ 2147483647 h 162"/>
              <a:gd name="T52" fmla="*/ 2147483647 w 126"/>
              <a:gd name="T53" fmla="*/ 2147483647 h 162"/>
              <a:gd name="T54" fmla="*/ 2147483647 w 126"/>
              <a:gd name="T55" fmla="*/ 2147483647 h 162"/>
              <a:gd name="T56" fmla="*/ 2147483647 w 126"/>
              <a:gd name="T57" fmla="*/ 2147483647 h 162"/>
              <a:gd name="T58" fmla="*/ 2147483647 w 126"/>
              <a:gd name="T59" fmla="*/ 2147483647 h 162"/>
              <a:gd name="T60" fmla="*/ 2147483647 w 126"/>
              <a:gd name="T61" fmla="*/ 2147483647 h 162"/>
              <a:gd name="T62" fmla="*/ 0 w 126"/>
              <a:gd name="T63" fmla="*/ 2147483647 h 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162"/>
              <a:gd name="T98" fmla="*/ 126 w 126"/>
              <a:gd name="T99" fmla="*/ 162 h 1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162">
                <a:moveTo>
                  <a:pt x="27" y="108"/>
                </a:moveTo>
                <a:lnTo>
                  <a:pt x="27" y="117"/>
                </a:lnTo>
                <a:lnTo>
                  <a:pt x="27" y="126"/>
                </a:lnTo>
                <a:lnTo>
                  <a:pt x="27" y="117"/>
                </a:lnTo>
                <a:lnTo>
                  <a:pt x="27" y="108"/>
                </a:lnTo>
                <a:lnTo>
                  <a:pt x="36" y="99"/>
                </a:lnTo>
                <a:lnTo>
                  <a:pt x="36" y="90"/>
                </a:lnTo>
                <a:lnTo>
                  <a:pt x="36" y="81"/>
                </a:lnTo>
                <a:lnTo>
                  <a:pt x="45" y="81"/>
                </a:lnTo>
                <a:lnTo>
                  <a:pt x="54" y="81"/>
                </a:lnTo>
                <a:lnTo>
                  <a:pt x="63" y="81"/>
                </a:lnTo>
                <a:lnTo>
                  <a:pt x="72" y="72"/>
                </a:lnTo>
                <a:lnTo>
                  <a:pt x="72" y="63"/>
                </a:lnTo>
                <a:lnTo>
                  <a:pt x="81" y="63"/>
                </a:lnTo>
                <a:lnTo>
                  <a:pt x="81" y="54"/>
                </a:lnTo>
                <a:lnTo>
                  <a:pt x="72" y="54"/>
                </a:lnTo>
                <a:lnTo>
                  <a:pt x="72" y="45"/>
                </a:lnTo>
                <a:lnTo>
                  <a:pt x="72" y="36"/>
                </a:lnTo>
                <a:lnTo>
                  <a:pt x="72" y="27"/>
                </a:lnTo>
                <a:lnTo>
                  <a:pt x="72" y="18"/>
                </a:lnTo>
                <a:lnTo>
                  <a:pt x="81" y="18"/>
                </a:lnTo>
                <a:lnTo>
                  <a:pt x="90" y="18"/>
                </a:lnTo>
                <a:lnTo>
                  <a:pt x="90" y="9"/>
                </a:lnTo>
                <a:lnTo>
                  <a:pt x="99" y="9"/>
                </a:lnTo>
                <a:lnTo>
                  <a:pt x="108" y="9"/>
                </a:lnTo>
                <a:lnTo>
                  <a:pt x="117" y="9"/>
                </a:lnTo>
                <a:lnTo>
                  <a:pt x="117" y="0"/>
                </a:lnTo>
                <a:lnTo>
                  <a:pt x="126" y="0"/>
                </a:lnTo>
                <a:lnTo>
                  <a:pt x="117" y="0"/>
                </a:lnTo>
                <a:lnTo>
                  <a:pt x="117" y="9"/>
                </a:lnTo>
                <a:lnTo>
                  <a:pt x="108" y="9"/>
                </a:lnTo>
                <a:lnTo>
                  <a:pt x="99" y="9"/>
                </a:lnTo>
                <a:lnTo>
                  <a:pt x="90" y="18"/>
                </a:lnTo>
                <a:lnTo>
                  <a:pt x="81" y="18"/>
                </a:lnTo>
                <a:lnTo>
                  <a:pt x="72" y="18"/>
                </a:lnTo>
                <a:lnTo>
                  <a:pt x="72" y="27"/>
                </a:lnTo>
                <a:lnTo>
                  <a:pt x="72" y="36"/>
                </a:lnTo>
                <a:lnTo>
                  <a:pt x="72" y="45"/>
                </a:lnTo>
                <a:lnTo>
                  <a:pt x="81" y="54"/>
                </a:lnTo>
                <a:lnTo>
                  <a:pt x="81" y="63"/>
                </a:lnTo>
                <a:lnTo>
                  <a:pt x="72" y="63"/>
                </a:lnTo>
                <a:lnTo>
                  <a:pt x="72" y="72"/>
                </a:lnTo>
                <a:lnTo>
                  <a:pt x="72" y="81"/>
                </a:lnTo>
                <a:lnTo>
                  <a:pt x="63" y="81"/>
                </a:lnTo>
                <a:lnTo>
                  <a:pt x="54" y="81"/>
                </a:lnTo>
                <a:lnTo>
                  <a:pt x="45" y="81"/>
                </a:lnTo>
                <a:lnTo>
                  <a:pt x="45" y="90"/>
                </a:lnTo>
                <a:lnTo>
                  <a:pt x="36" y="90"/>
                </a:lnTo>
                <a:lnTo>
                  <a:pt x="36" y="99"/>
                </a:lnTo>
                <a:lnTo>
                  <a:pt x="36" y="108"/>
                </a:lnTo>
                <a:lnTo>
                  <a:pt x="27" y="108"/>
                </a:lnTo>
                <a:close/>
                <a:moveTo>
                  <a:pt x="0" y="153"/>
                </a:moveTo>
                <a:lnTo>
                  <a:pt x="0" y="144"/>
                </a:lnTo>
                <a:lnTo>
                  <a:pt x="9" y="144"/>
                </a:lnTo>
                <a:lnTo>
                  <a:pt x="9" y="153"/>
                </a:lnTo>
                <a:lnTo>
                  <a:pt x="18" y="153"/>
                </a:lnTo>
                <a:lnTo>
                  <a:pt x="18" y="144"/>
                </a:lnTo>
                <a:lnTo>
                  <a:pt x="18" y="135"/>
                </a:lnTo>
                <a:lnTo>
                  <a:pt x="18" y="144"/>
                </a:lnTo>
                <a:lnTo>
                  <a:pt x="18" y="153"/>
                </a:lnTo>
                <a:lnTo>
                  <a:pt x="9" y="153"/>
                </a:lnTo>
                <a:lnTo>
                  <a:pt x="9" y="144"/>
                </a:lnTo>
                <a:lnTo>
                  <a:pt x="0" y="153"/>
                </a:lnTo>
                <a:lnTo>
                  <a:pt x="0" y="162"/>
                </a:lnTo>
                <a:lnTo>
                  <a:pt x="0" y="153"/>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41" name="Freeform 457"/>
          <p:cNvSpPr>
            <a:spLocks/>
          </p:cNvSpPr>
          <p:nvPr/>
        </p:nvSpPr>
        <p:spPr bwMode="auto">
          <a:xfrm>
            <a:off x="7386638" y="2346325"/>
            <a:ext cx="12700" cy="12700"/>
          </a:xfrm>
          <a:custGeom>
            <a:avLst/>
            <a:gdLst>
              <a:gd name="T0" fmla="*/ 0 w 9"/>
              <a:gd name="T1" fmla="*/ 2147483647 h 9"/>
              <a:gd name="T2" fmla="*/ 2147483647 w 9"/>
              <a:gd name="T3" fmla="*/ 2147483647 h 9"/>
              <a:gd name="T4" fmla="*/ 2147483647 w 9"/>
              <a:gd name="T5" fmla="*/ 0 h 9"/>
              <a:gd name="T6" fmla="*/ 2147483647 w 9"/>
              <a:gd name="T7" fmla="*/ 2147483647 h 9"/>
              <a:gd name="T8" fmla="*/ 0 w 9"/>
              <a:gd name="T9" fmla="*/ 2147483647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lnTo>
                  <a:pt x="9" y="9"/>
                </a:lnTo>
                <a:lnTo>
                  <a:pt x="9" y="0"/>
                </a:lnTo>
                <a:lnTo>
                  <a:pt x="9" y="9"/>
                </a:lnTo>
                <a:lnTo>
                  <a:pt x="0" y="9"/>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42" name="Freeform 458"/>
          <p:cNvSpPr>
            <a:spLocks noEditPoints="1"/>
          </p:cNvSpPr>
          <p:nvPr/>
        </p:nvSpPr>
        <p:spPr bwMode="auto">
          <a:xfrm>
            <a:off x="7721600" y="1590675"/>
            <a:ext cx="50800" cy="422275"/>
          </a:xfrm>
          <a:custGeom>
            <a:avLst/>
            <a:gdLst>
              <a:gd name="T0" fmla="*/ 2147483647 w 36"/>
              <a:gd name="T1" fmla="*/ 2147483647 h 306"/>
              <a:gd name="T2" fmla="*/ 2147483647 w 36"/>
              <a:gd name="T3" fmla="*/ 2147483647 h 306"/>
              <a:gd name="T4" fmla="*/ 2147483647 w 36"/>
              <a:gd name="T5" fmla="*/ 2147483647 h 306"/>
              <a:gd name="T6" fmla="*/ 2147483647 w 36"/>
              <a:gd name="T7" fmla="*/ 2147483647 h 306"/>
              <a:gd name="T8" fmla="*/ 2147483647 w 36"/>
              <a:gd name="T9" fmla="*/ 2147483647 h 306"/>
              <a:gd name="T10" fmla="*/ 2147483647 w 36"/>
              <a:gd name="T11" fmla="*/ 2147483647 h 306"/>
              <a:gd name="T12" fmla="*/ 2147483647 w 36"/>
              <a:gd name="T13" fmla="*/ 2147483647 h 306"/>
              <a:gd name="T14" fmla="*/ 2147483647 w 36"/>
              <a:gd name="T15" fmla="*/ 2147483647 h 306"/>
              <a:gd name="T16" fmla="*/ 2147483647 w 36"/>
              <a:gd name="T17" fmla="*/ 2147483647 h 306"/>
              <a:gd name="T18" fmla="*/ 2147483647 w 36"/>
              <a:gd name="T19" fmla="*/ 2147483647 h 306"/>
              <a:gd name="T20" fmla="*/ 2147483647 w 36"/>
              <a:gd name="T21" fmla="*/ 2147483647 h 306"/>
              <a:gd name="T22" fmla="*/ 2147483647 w 36"/>
              <a:gd name="T23" fmla="*/ 2147483647 h 306"/>
              <a:gd name="T24" fmla="*/ 2147483647 w 36"/>
              <a:gd name="T25" fmla="*/ 2147483647 h 306"/>
              <a:gd name="T26" fmla="*/ 2147483647 w 36"/>
              <a:gd name="T27" fmla="*/ 2147483647 h 306"/>
              <a:gd name="T28" fmla="*/ 2147483647 w 36"/>
              <a:gd name="T29" fmla="*/ 2147483647 h 306"/>
              <a:gd name="T30" fmla="*/ 2147483647 w 36"/>
              <a:gd name="T31" fmla="*/ 2147483647 h 306"/>
              <a:gd name="T32" fmla="*/ 2147483647 w 36"/>
              <a:gd name="T33" fmla="*/ 2147483647 h 306"/>
              <a:gd name="T34" fmla="*/ 2147483647 w 36"/>
              <a:gd name="T35" fmla="*/ 2147483647 h 306"/>
              <a:gd name="T36" fmla="*/ 2147483647 w 36"/>
              <a:gd name="T37" fmla="*/ 2147483647 h 306"/>
              <a:gd name="T38" fmla="*/ 2147483647 w 36"/>
              <a:gd name="T39" fmla="*/ 2147483647 h 306"/>
              <a:gd name="T40" fmla="*/ 2147483647 w 36"/>
              <a:gd name="T41" fmla="*/ 2147483647 h 306"/>
              <a:gd name="T42" fmla="*/ 2147483647 w 36"/>
              <a:gd name="T43" fmla="*/ 2147483647 h 306"/>
              <a:gd name="T44" fmla="*/ 2147483647 w 36"/>
              <a:gd name="T45" fmla="*/ 2147483647 h 306"/>
              <a:gd name="T46" fmla="*/ 2147483647 w 36"/>
              <a:gd name="T47" fmla="*/ 2147483647 h 306"/>
              <a:gd name="T48" fmla="*/ 2147483647 w 36"/>
              <a:gd name="T49" fmla="*/ 2147483647 h 306"/>
              <a:gd name="T50" fmla="*/ 2147483647 w 36"/>
              <a:gd name="T51" fmla="*/ 2147483647 h 306"/>
              <a:gd name="T52" fmla="*/ 2147483647 w 36"/>
              <a:gd name="T53" fmla="*/ 2147483647 h 306"/>
              <a:gd name="T54" fmla="*/ 2147483647 w 36"/>
              <a:gd name="T55" fmla="*/ 2147483647 h 306"/>
              <a:gd name="T56" fmla="*/ 2147483647 w 36"/>
              <a:gd name="T57" fmla="*/ 2147483647 h 306"/>
              <a:gd name="T58" fmla="*/ 2147483647 w 36"/>
              <a:gd name="T59" fmla="*/ 2147483647 h 306"/>
              <a:gd name="T60" fmla="*/ 2147483647 w 36"/>
              <a:gd name="T61" fmla="*/ 2147483647 h 306"/>
              <a:gd name="T62" fmla="*/ 2147483647 w 36"/>
              <a:gd name="T63" fmla="*/ 2147483647 h 306"/>
              <a:gd name="T64" fmla="*/ 2147483647 w 36"/>
              <a:gd name="T65" fmla="*/ 2147483647 h 306"/>
              <a:gd name="T66" fmla="*/ 2147483647 w 36"/>
              <a:gd name="T67" fmla="*/ 2147483647 h 306"/>
              <a:gd name="T68" fmla="*/ 2147483647 w 36"/>
              <a:gd name="T69" fmla="*/ 2147483647 h 306"/>
              <a:gd name="T70" fmla="*/ 2147483647 w 36"/>
              <a:gd name="T71" fmla="*/ 2147483647 h 306"/>
              <a:gd name="T72" fmla="*/ 2147483647 w 36"/>
              <a:gd name="T73" fmla="*/ 2147483647 h 306"/>
              <a:gd name="T74" fmla="*/ 2147483647 w 36"/>
              <a:gd name="T75" fmla="*/ 2147483647 h 306"/>
              <a:gd name="T76" fmla="*/ 2147483647 w 36"/>
              <a:gd name="T77" fmla="*/ 2147483647 h 306"/>
              <a:gd name="T78" fmla="*/ 2147483647 w 36"/>
              <a:gd name="T79" fmla="*/ 2147483647 h 306"/>
              <a:gd name="T80" fmla="*/ 2147483647 w 36"/>
              <a:gd name="T81" fmla="*/ 2147483647 h 306"/>
              <a:gd name="T82" fmla="*/ 2147483647 w 36"/>
              <a:gd name="T83" fmla="*/ 2147483647 h 306"/>
              <a:gd name="T84" fmla="*/ 2147483647 w 36"/>
              <a:gd name="T85" fmla="*/ 2147483647 h 306"/>
              <a:gd name="T86" fmla="*/ 2147483647 w 36"/>
              <a:gd name="T87" fmla="*/ 2147483647 h 306"/>
              <a:gd name="T88" fmla="*/ 0 w 36"/>
              <a:gd name="T89" fmla="*/ 2147483647 h 306"/>
              <a:gd name="T90" fmla="*/ 2147483647 w 36"/>
              <a:gd name="T91" fmla="*/ 2147483647 h 306"/>
              <a:gd name="T92" fmla="*/ 2147483647 w 36"/>
              <a:gd name="T93" fmla="*/ 2147483647 h 306"/>
              <a:gd name="T94" fmla="*/ 2147483647 w 36"/>
              <a:gd name="T95" fmla="*/ 2147483647 h 306"/>
              <a:gd name="T96" fmla="*/ 2147483647 w 36"/>
              <a:gd name="T97" fmla="*/ 2147483647 h 306"/>
              <a:gd name="T98" fmla="*/ 2147483647 w 36"/>
              <a:gd name="T99" fmla="*/ 2147483647 h 306"/>
              <a:gd name="T100" fmla="*/ 2147483647 w 36"/>
              <a:gd name="T101" fmla="*/ 2147483647 h 306"/>
              <a:gd name="T102" fmla="*/ 2147483647 w 36"/>
              <a:gd name="T103" fmla="*/ 2147483647 h 306"/>
              <a:gd name="T104" fmla="*/ 2147483647 w 36"/>
              <a:gd name="T105" fmla="*/ 2147483647 h 3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306"/>
              <a:gd name="T161" fmla="*/ 36 w 36"/>
              <a:gd name="T162" fmla="*/ 306 h 3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306">
                <a:moveTo>
                  <a:pt x="27" y="27"/>
                </a:moveTo>
                <a:lnTo>
                  <a:pt x="27" y="36"/>
                </a:lnTo>
                <a:lnTo>
                  <a:pt x="36" y="36"/>
                </a:lnTo>
                <a:lnTo>
                  <a:pt x="36" y="45"/>
                </a:lnTo>
                <a:lnTo>
                  <a:pt x="36" y="36"/>
                </a:lnTo>
                <a:lnTo>
                  <a:pt x="27" y="36"/>
                </a:lnTo>
                <a:lnTo>
                  <a:pt x="27" y="27"/>
                </a:lnTo>
                <a:lnTo>
                  <a:pt x="27" y="18"/>
                </a:lnTo>
                <a:lnTo>
                  <a:pt x="27" y="27"/>
                </a:lnTo>
                <a:close/>
                <a:moveTo>
                  <a:pt x="27" y="9"/>
                </a:moveTo>
                <a:lnTo>
                  <a:pt x="36" y="9"/>
                </a:lnTo>
                <a:lnTo>
                  <a:pt x="36" y="18"/>
                </a:lnTo>
                <a:lnTo>
                  <a:pt x="27" y="18"/>
                </a:lnTo>
                <a:lnTo>
                  <a:pt x="36" y="18"/>
                </a:lnTo>
                <a:lnTo>
                  <a:pt x="36" y="9"/>
                </a:lnTo>
                <a:lnTo>
                  <a:pt x="27" y="9"/>
                </a:lnTo>
                <a:lnTo>
                  <a:pt x="27" y="0"/>
                </a:lnTo>
                <a:lnTo>
                  <a:pt x="27" y="9"/>
                </a:lnTo>
                <a:close/>
                <a:moveTo>
                  <a:pt x="9" y="162"/>
                </a:moveTo>
                <a:lnTo>
                  <a:pt x="9" y="153"/>
                </a:lnTo>
                <a:lnTo>
                  <a:pt x="18" y="153"/>
                </a:lnTo>
                <a:lnTo>
                  <a:pt x="18" y="144"/>
                </a:lnTo>
                <a:lnTo>
                  <a:pt x="18" y="135"/>
                </a:lnTo>
                <a:lnTo>
                  <a:pt x="9" y="135"/>
                </a:lnTo>
                <a:lnTo>
                  <a:pt x="9" y="126"/>
                </a:lnTo>
                <a:lnTo>
                  <a:pt x="18" y="126"/>
                </a:lnTo>
                <a:lnTo>
                  <a:pt x="18" y="135"/>
                </a:lnTo>
                <a:lnTo>
                  <a:pt x="27" y="126"/>
                </a:lnTo>
                <a:lnTo>
                  <a:pt x="27" y="117"/>
                </a:lnTo>
                <a:lnTo>
                  <a:pt x="27" y="108"/>
                </a:lnTo>
                <a:lnTo>
                  <a:pt x="27" y="99"/>
                </a:lnTo>
                <a:lnTo>
                  <a:pt x="36" y="99"/>
                </a:lnTo>
                <a:lnTo>
                  <a:pt x="36" y="90"/>
                </a:lnTo>
                <a:lnTo>
                  <a:pt x="27" y="90"/>
                </a:lnTo>
                <a:lnTo>
                  <a:pt x="27" y="81"/>
                </a:lnTo>
                <a:lnTo>
                  <a:pt x="27" y="72"/>
                </a:lnTo>
                <a:lnTo>
                  <a:pt x="27" y="63"/>
                </a:lnTo>
                <a:lnTo>
                  <a:pt x="36" y="63"/>
                </a:lnTo>
                <a:lnTo>
                  <a:pt x="27" y="72"/>
                </a:lnTo>
                <a:lnTo>
                  <a:pt x="27" y="81"/>
                </a:lnTo>
                <a:lnTo>
                  <a:pt x="27" y="90"/>
                </a:lnTo>
                <a:lnTo>
                  <a:pt x="36" y="90"/>
                </a:lnTo>
                <a:lnTo>
                  <a:pt x="36" y="99"/>
                </a:lnTo>
                <a:lnTo>
                  <a:pt x="27" y="108"/>
                </a:lnTo>
                <a:lnTo>
                  <a:pt x="27" y="117"/>
                </a:lnTo>
                <a:lnTo>
                  <a:pt x="27" y="126"/>
                </a:lnTo>
                <a:lnTo>
                  <a:pt x="27" y="135"/>
                </a:lnTo>
                <a:lnTo>
                  <a:pt x="18" y="135"/>
                </a:lnTo>
                <a:lnTo>
                  <a:pt x="18" y="126"/>
                </a:lnTo>
                <a:lnTo>
                  <a:pt x="9" y="126"/>
                </a:lnTo>
                <a:lnTo>
                  <a:pt x="9" y="135"/>
                </a:lnTo>
                <a:lnTo>
                  <a:pt x="18" y="135"/>
                </a:lnTo>
                <a:lnTo>
                  <a:pt x="18" y="144"/>
                </a:lnTo>
                <a:lnTo>
                  <a:pt x="18" y="153"/>
                </a:lnTo>
                <a:lnTo>
                  <a:pt x="9" y="162"/>
                </a:lnTo>
                <a:lnTo>
                  <a:pt x="18" y="171"/>
                </a:lnTo>
                <a:lnTo>
                  <a:pt x="18" y="180"/>
                </a:lnTo>
                <a:lnTo>
                  <a:pt x="18" y="189"/>
                </a:lnTo>
                <a:lnTo>
                  <a:pt x="18" y="180"/>
                </a:lnTo>
                <a:lnTo>
                  <a:pt x="18" y="171"/>
                </a:lnTo>
                <a:lnTo>
                  <a:pt x="9" y="171"/>
                </a:lnTo>
                <a:lnTo>
                  <a:pt x="9" y="162"/>
                </a:lnTo>
                <a:lnTo>
                  <a:pt x="9" y="171"/>
                </a:lnTo>
                <a:lnTo>
                  <a:pt x="9" y="162"/>
                </a:lnTo>
                <a:close/>
                <a:moveTo>
                  <a:pt x="18" y="225"/>
                </a:moveTo>
                <a:lnTo>
                  <a:pt x="18" y="216"/>
                </a:lnTo>
                <a:lnTo>
                  <a:pt x="18" y="207"/>
                </a:lnTo>
                <a:lnTo>
                  <a:pt x="18" y="198"/>
                </a:lnTo>
                <a:lnTo>
                  <a:pt x="18" y="207"/>
                </a:lnTo>
                <a:lnTo>
                  <a:pt x="18" y="198"/>
                </a:lnTo>
                <a:lnTo>
                  <a:pt x="18" y="189"/>
                </a:lnTo>
                <a:lnTo>
                  <a:pt x="18" y="198"/>
                </a:lnTo>
                <a:lnTo>
                  <a:pt x="18" y="207"/>
                </a:lnTo>
                <a:lnTo>
                  <a:pt x="18" y="216"/>
                </a:lnTo>
                <a:lnTo>
                  <a:pt x="18" y="225"/>
                </a:lnTo>
                <a:lnTo>
                  <a:pt x="18" y="234"/>
                </a:lnTo>
                <a:lnTo>
                  <a:pt x="9" y="234"/>
                </a:lnTo>
                <a:lnTo>
                  <a:pt x="9" y="243"/>
                </a:lnTo>
                <a:lnTo>
                  <a:pt x="9" y="252"/>
                </a:lnTo>
                <a:lnTo>
                  <a:pt x="18" y="261"/>
                </a:lnTo>
                <a:lnTo>
                  <a:pt x="9" y="261"/>
                </a:lnTo>
                <a:lnTo>
                  <a:pt x="18" y="261"/>
                </a:lnTo>
                <a:lnTo>
                  <a:pt x="18" y="270"/>
                </a:lnTo>
                <a:lnTo>
                  <a:pt x="18" y="261"/>
                </a:lnTo>
                <a:lnTo>
                  <a:pt x="18" y="270"/>
                </a:lnTo>
                <a:lnTo>
                  <a:pt x="18" y="279"/>
                </a:lnTo>
                <a:lnTo>
                  <a:pt x="18" y="288"/>
                </a:lnTo>
                <a:lnTo>
                  <a:pt x="9" y="288"/>
                </a:lnTo>
                <a:lnTo>
                  <a:pt x="9" y="297"/>
                </a:lnTo>
                <a:lnTo>
                  <a:pt x="0" y="306"/>
                </a:lnTo>
                <a:lnTo>
                  <a:pt x="0" y="297"/>
                </a:lnTo>
                <a:lnTo>
                  <a:pt x="9" y="297"/>
                </a:lnTo>
                <a:lnTo>
                  <a:pt x="9" y="288"/>
                </a:lnTo>
                <a:lnTo>
                  <a:pt x="18" y="288"/>
                </a:lnTo>
                <a:lnTo>
                  <a:pt x="18" y="279"/>
                </a:lnTo>
                <a:lnTo>
                  <a:pt x="18" y="270"/>
                </a:lnTo>
                <a:lnTo>
                  <a:pt x="18" y="261"/>
                </a:lnTo>
                <a:lnTo>
                  <a:pt x="9" y="261"/>
                </a:lnTo>
                <a:lnTo>
                  <a:pt x="9" y="252"/>
                </a:lnTo>
                <a:lnTo>
                  <a:pt x="9" y="243"/>
                </a:lnTo>
                <a:lnTo>
                  <a:pt x="9" y="234"/>
                </a:lnTo>
                <a:lnTo>
                  <a:pt x="18" y="234"/>
                </a:lnTo>
                <a:lnTo>
                  <a:pt x="18" y="225"/>
                </a:lnTo>
                <a:lnTo>
                  <a:pt x="18" y="234"/>
                </a:lnTo>
                <a:lnTo>
                  <a:pt x="18" y="225"/>
                </a:lnTo>
                <a:lnTo>
                  <a:pt x="18" y="234"/>
                </a:lnTo>
                <a:lnTo>
                  <a:pt x="18" y="225"/>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43" name="Freeform 459"/>
          <p:cNvSpPr>
            <a:spLocks/>
          </p:cNvSpPr>
          <p:nvPr/>
        </p:nvSpPr>
        <p:spPr bwMode="auto">
          <a:xfrm>
            <a:off x="7759700" y="1652588"/>
            <a:ext cx="12700" cy="25400"/>
          </a:xfrm>
          <a:custGeom>
            <a:avLst/>
            <a:gdLst>
              <a:gd name="T0" fmla="*/ 2147483647 w 9"/>
              <a:gd name="T1" fmla="*/ 2147483647 h 18"/>
              <a:gd name="T2" fmla="*/ 2147483647 w 9"/>
              <a:gd name="T3" fmla="*/ 0 h 18"/>
              <a:gd name="T4" fmla="*/ 0 w 9"/>
              <a:gd name="T5" fmla="*/ 0 h 18"/>
              <a:gd name="T6" fmla="*/ 2147483647 w 9"/>
              <a:gd name="T7" fmla="*/ 0 h 18"/>
              <a:gd name="T8" fmla="*/ 0 w 9"/>
              <a:gd name="T9" fmla="*/ 0 h 18"/>
              <a:gd name="T10" fmla="*/ 2147483647 w 9"/>
              <a:gd name="T11" fmla="*/ 0 h 18"/>
              <a:gd name="T12" fmla="*/ 2147483647 w 9"/>
              <a:gd name="T13" fmla="*/ 2147483647 h 18"/>
              <a:gd name="T14" fmla="*/ 2147483647 w 9"/>
              <a:gd name="T15" fmla="*/ 2147483647 h 18"/>
              <a:gd name="T16" fmla="*/ 2147483647 w 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8"/>
              <a:gd name="T29" fmla="*/ 9 w 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8">
                <a:moveTo>
                  <a:pt x="9" y="9"/>
                </a:moveTo>
                <a:lnTo>
                  <a:pt x="9" y="0"/>
                </a:lnTo>
                <a:lnTo>
                  <a:pt x="0" y="0"/>
                </a:lnTo>
                <a:lnTo>
                  <a:pt x="9" y="0"/>
                </a:lnTo>
                <a:lnTo>
                  <a:pt x="0" y="0"/>
                </a:lnTo>
                <a:lnTo>
                  <a:pt x="9" y="0"/>
                </a:lnTo>
                <a:lnTo>
                  <a:pt x="9" y="9"/>
                </a:lnTo>
                <a:lnTo>
                  <a:pt x="9" y="18"/>
                </a:lnTo>
                <a:lnTo>
                  <a:pt x="9" y="9"/>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44" name="Freeform 460"/>
          <p:cNvSpPr>
            <a:spLocks/>
          </p:cNvSpPr>
          <p:nvPr/>
        </p:nvSpPr>
        <p:spPr bwMode="auto">
          <a:xfrm>
            <a:off x="7535863" y="2012950"/>
            <a:ext cx="185737" cy="160338"/>
          </a:xfrm>
          <a:custGeom>
            <a:avLst/>
            <a:gdLst>
              <a:gd name="T0" fmla="*/ 2147483647 w 135"/>
              <a:gd name="T1" fmla="*/ 2147483647 h 116"/>
              <a:gd name="T2" fmla="*/ 2147483647 w 135"/>
              <a:gd name="T3" fmla="*/ 2147483647 h 116"/>
              <a:gd name="T4" fmla="*/ 2147483647 w 135"/>
              <a:gd name="T5" fmla="*/ 2147483647 h 116"/>
              <a:gd name="T6" fmla="*/ 2147483647 w 135"/>
              <a:gd name="T7" fmla="*/ 2147483647 h 116"/>
              <a:gd name="T8" fmla="*/ 2147483647 w 135"/>
              <a:gd name="T9" fmla="*/ 2147483647 h 116"/>
              <a:gd name="T10" fmla="*/ 2147483647 w 135"/>
              <a:gd name="T11" fmla="*/ 2147483647 h 116"/>
              <a:gd name="T12" fmla="*/ 2147483647 w 135"/>
              <a:gd name="T13" fmla="*/ 2147483647 h 116"/>
              <a:gd name="T14" fmla="*/ 2147483647 w 135"/>
              <a:gd name="T15" fmla="*/ 2147483647 h 116"/>
              <a:gd name="T16" fmla="*/ 2147483647 w 135"/>
              <a:gd name="T17" fmla="*/ 2147483647 h 116"/>
              <a:gd name="T18" fmla="*/ 2147483647 w 135"/>
              <a:gd name="T19" fmla="*/ 2147483647 h 116"/>
              <a:gd name="T20" fmla="*/ 2147483647 w 135"/>
              <a:gd name="T21" fmla="*/ 2147483647 h 116"/>
              <a:gd name="T22" fmla="*/ 2147483647 w 135"/>
              <a:gd name="T23" fmla="*/ 2147483647 h 116"/>
              <a:gd name="T24" fmla="*/ 2147483647 w 135"/>
              <a:gd name="T25" fmla="*/ 2147483647 h 116"/>
              <a:gd name="T26" fmla="*/ 2147483647 w 135"/>
              <a:gd name="T27" fmla="*/ 2147483647 h 116"/>
              <a:gd name="T28" fmla="*/ 2147483647 w 135"/>
              <a:gd name="T29" fmla="*/ 2147483647 h 116"/>
              <a:gd name="T30" fmla="*/ 2147483647 w 135"/>
              <a:gd name="T31" fmla="*/ 2147483647 h 116"/>
              <a:gd name="T32" fmla="*/ 2147483647 w 135"/>
              <a:gd name="T33" fmla="*/ 2147483647 h 116"/>
              <a:gd name="T34" fmla="*/ 2147483647 w 135"/>
              <a:gd name="T35" fmla="*/ 2147483647 h 116"/>
              <a:gd name="T36" fmla="*/ 2147483647 w 135"/>
              <a:gd name="T37" fmla="*/ 2147483647 h 116"/>
              <a:gd name="T38" fmla="*/ 2147483647 w 135"/>
              <a:gd name="T39" fmla="*/ 2147483647 h 116"/>
              <a:gd name="T40" fmla="*/ 2147483647 w 135"/>
              <a:gd name="T41" fmla="*/ 2147483647 h 116"/>
              <a:gd name="T42" fmla="*/ 2147483647 w 135"/>
              <a:gd name="T43" fmla="*/ 2147483647 h 116"/>
              <a:gd name="T44" fmla="*/ 2147483647 w 135"/>
              <a:gd name="T45" fmla="*/ 2147483647 h 116"/>
              <a:gd name="T46" fmla="*/ 0 w 135"/>
              <a:gd name="T47" fmla="*/ 2147483647 h 116"/>
              <a:gd name="T48" fmla="*/ 0 w 135"/>
              <a:gd name="T49" fmla="*/ 2147483647 h 116"/>
              <a:gd name="T50" fmla="*/ 0 w 135"/>
              <a:gd name="T51" fmla="*/ 2147483647 h 116"/>
              <a:gd name="T52" fmla="*/ 2147483647 w 135"/>
              <a:gd name="T53" fmla="*/ 2147483647 h 116"/>
              <a:gd name="T54" fmla="*/ 2147483647 w 135"/>
              <a:gd name="T55" fmla="*/ 2147483647 h 116"/>
              <a:gd name="T56" fmla="*/ 2147483647 w 135"/>
              <a:gd name="T57" fmla="*/ 2147483647 h 116"/>
              <a:gd name="T58" fmla="*/ 2147483647 w 135"/>
              <a:gd name="T59" fmla="*/ 2147483647 h 116"/>
              <a:gd name="T60" fmla="*/ 2147483647 w 135"/>
              <a:gd name="T61" fmla="*/ 2147483647 h 116"/>
              <a:gd name="T62" fmla="*/ 2147483647 w 135"/>
              <a:gd name="T63" fmla="*/ 2147483647 h 116"/>
              <a:gd name="T64" fmla="*/ 2147483647 w 135"/>
              <a:gd name="T65" fmla="*/ 2147483647 h 116"/>
              <a:gd name="T66" fmla="*/ 2147483647 w 135"/>
              <a:gd name="T67" fmla="*/ 2147483647 h 116"/>
              <a:gd name="T68" fmla="*/ 2147483647 w 135"/>
              <a:gd name="T69" fmla="*/ 2147483647 h 116"/>
              <a:gd name="T70" fmla="*/ 2147483647 w 135"/>
              <a:gd name="T71" fmla="*/ 2147483647 h 116"/>
              <a:gd name="T72" fmla="*/ 2147483647 w 135"/>
              <a:gd name="T73" fmla="*/ 2147483647 h 116"/>
              <a:gd name="T74" fmla="*/ 2147483647 w 135"/>
              <a:gd name="T75" fmla="*/ 2147483647 h 116"/>
              <a:gd name="T76" fmla="*/ 2147483647 w 135"/>
              <a:gd name="T77" fmla="*/ 2147483647 h 116"/>
              <a:gd name="T78" fmla="*/ 2147483647 w 135"/>
              <a:gd name="T79" fmla="*/ 2147483647 h 116"/>
              <a:gd name="T80" fmla="*/ 2147483647 w 135"/>
              <a:gd name="T81" fmla="*/ 2147483647 h 116"/>
              <a:gd name="T82" fmla="*/ 2147483647 w 135"/>
              <a:gd name="T83" fmla="*/ 2147483647 h 116"/>
              <a:gd name="T84" fmla="*/ 2147483647 w 135"/>
              <a:gd name="T85" fmla="*/ 2147483647 h 116"/>
              <a:gd name="T86" fmla="*/ 2147483647 w 135"/>
              <a:gd name="T87" fmla="*/ 2147483647 h 116"/>
              <a:gd name="T88" fmla="*/ 2147483647 w 135"/>
              <a:gd name="T89" fmla="*/ 2147483647 h 116"/>
              <a:gd name="T90" fmla="*/ 2147483647 w 135"/>
              <a:gd name="T91" fmla="*/ 2147483647 h 116"/>
              <a:gd name="T92" fmla="*/ 2147483647 w 135"/>
              <a:gd name="T93" fmla="*/ 2147483647 h 116"/>
              <a:gd name="T94" fmla="*/ 2147483647 w 135"/>
              <a:gd name="T95" fmla="*/ 2147483647 h 116"/>
              <a:gd name="T96" fmla="*/ 2147483647 w 135"/>
              <a:gd name="T97" fmla="*/ 2147483647 h 116"/>
              <a:gd name="T98" fmla="*/ 2147483647 w 135"/>
              <a:gd name="T99" fmla="*/ 2147483647 h 116"/>
              <a:gd name="T100" fmla="*/ 2147483647 w 135"/>
              <a:gd name="T101" fmla="*/ 2147483647 h 116"/>
              <a:gd name="T102" fmla="*/ 2147483647 w 135"/>
              <a:gd name="T103" fmla="*/ 2147483647 h 116"/>
              <a:gd name="T104" fmla="*/ 2147483647 w 135"/>
              <a:gd name="T105" fmla="*/ 2147483647 h 116"/>
              <a:gd name="T106" fmla="*/ 2147483647 w 135"/>
              <a:gd name="T107" fmla="*/ 2147483647 h 116"/>
              <a:gd name="T108" fmla="*/ 2147483647 w 135"/>
              <a:gd name="T109" fmla="*/ 0 h 116"/>
              <a:gd name="T110" fmla="*/ 2147483647 w 135"/>
              <a:gd name="T111" fmla="*/ 2147483647 h 116"/>
              <a:gd name="T112" fmla="*/ 2147483647 w 135"/>
              <a:gd name="T113" fmla="*/ 2147483647 h 116"/>
              <a:gd name="T114" fmla="*/ 2147483647 w 135"/>
              <a:gd name="T115" fmla="*/ 2147483647 h 116"/>
              <a:gd name="T116" fmla="*/ 2147483647 w 135"/>
              <a:gd name="T117" fmla="*/ 214748364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
              <a:gd name="T178" fmla="*/ 0 h 116"/>
              <a:gd name="T179" fmla="*/ 135 w 135"/>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 h="116">
                <a:moveTo>
                  <a:pt x="126" y="26"/>
                </a:moveTo>
                <a:lnTo>
                  <a:pt x="126" y="35"/>
                </a:lnTo>
                <a:lnTo>
                  <a:pt x="117" y="35"/>
                </a:lnTo>
                <a:lnTo>
                  <a:pt x="108" y="35"/>
                </a:lnTo>
                <a:lnTo>
                  <a:pt x="108" y="44"/>
                </a:lnTo>
                <a:lnTo>
                  <a:pt x="99" y="44"/>
                </a:lnTo>
                <a:lnTo>
                  <a:pt x="99" y="53"/>
                </a:lnTo>
                <a:lnTo>
                  <a:pt x="99" y="62"/>
                </a:lnTo>
                <a:lnTo>
                  <a:pt x="90" y="62"/>
                </a:lnTo>
                <a:lnTo>
                  <a:pt x="81" y="62"/>
                </a:lnTo>
                <a:lnTo>
                  <a:pt x="72" y="62"/>
                </a:lnTo>
                <a:lnTo>
                  <a:pt x="63" y="62"/>
                </a:lnTo>
                <a:lnTo>
                  <a:pt x="54" y="62"/>
                </a:lnTo>
                <a:lnTo>
                  <a:pt x="45" y="62"/>
                </a:lnTo>
                <a:lnTo>
                  <a:pt x="36" y="62"/>
                </a:lnTo>
                <a:lnTo>
                  <a:pt x="36" y="71"/>
                </a:lnTo>
                <a:lnTo>
                  <a:pt x="27" y="71"/>
                </a:lnTo>
                <a:lnTo>
                  <a:pt x="27" y="80"/>
                </a:lnTo>
                <a:lnTo>
                  <a:pt x="18" y="80"/>
                </a:lnTo>
                <a:lnTo>
                  <a:pt x="18" y="89"/>
                </a:lnTo>
                <a:lnTo>
                  <a:pt x="18" y="98"/>
                </a:lnTo>
                <a:lnTo>
                  <a:pt x="9" y="98"/>
                </a:lnTo>
                <a:lnTo>
                  <a:pt x="9" y="107"/>
                </a:lnTo>
                <a:lnTo>
                  <a:pt x="0" y="107"/>
                </a:lnTo>
                <a:lnTo>
                  <a:pt x="0" y="116"/>
                </a:lnTo>
                <a:lnTo>
                  <a:pt x="0" y="107"/>
                </a:lnTo>
                <a:lnTo>
                  <a:pt x="9" y="107"/>
                </a:lnTo>
                <a:lnTo>
                  <a:pt x="9" y="98"/>
                </a:lnTo>
                <a:lnTo>
                  <a:pt x="18" y="98"/>
                </a:lnTo>
                <a:lnTo>
                  <a:pt x="18" y="89"/>
                </a:lnTo>
                <a:lnTo>
                  <a:pt x="18" y="80"/>
                </a:lnTo>
                <a:lnTo>
                  <a:pt x="27" y="80"/>
                </a:lnTo>
                <a:lnTo>
                  <a:pt x="27" y="71"/>
                </a:lnTo>
                <a:lnTo>
                  <a:pt x="36" y="71"/>
                </a:lnTo>
                <a:lnTo>
                  <a:pt x="36" y="62"/>
                </a:lnTo>
                <a:lnTo>
                  <a:pt x="45" y="62"/>
                </a:lnTo>
                <a:lnTo>
                  <a:pt x="54" y="62"/>
                </a:lnTo>
                <a:lnTo>
                  <a:pt x="63" y="62"/>
                </a:lnTo>
                <a:lnTo>
                  <a:pt x="72" y="62"/>
                </a:lnTo>
                <a:lnTo>
                  <a:pt x="72" y="53"/>
                </a:lnTo>
                <a:lnTo>
                  <a:pt x="72" y="62"/>
                </a:lnTo>
                <a:lnTo>
                  <a:pt x="81" y="62"/>
                </a:lnTo>
                <a:lnTo>
                  <a:pt x="90" y="62"/>
                </a:lnTo>
                <a:lnTo>
                  <a:pt x="99" y="62"/>
                </a:lnTo>
                <a:lnTo>
                  <a:pt x="99" y="53"/>
                </a:lnTo>
                <a:lnTo>
                  <a:pt x="99" y="44"/>
                </a:lnTo>
                <a:lnTo>
                  <a:pt x="108" y="44"/>
                </a:lnTo>
                <a:lnTo>
                  <a:pt x="108" y="35"/>
                </a:lnTo>
                <a:lnTo>
                  <a:pt x="117" y="35"/>
                </a:lnTo>
                <a:lnTo>
                  <a:pt x="126" y="35"/>
                </a:lnTo>
                <a:lnTo>
                  <a:pt x="126" y="26"/>
                </a:lnTo>
                <a:lnTo>
                  <a:pt x="135" y="26"/>
                </a:lnTo>
                <a:lnTo>
                  <a:pt x="135" y="17"/>
                </a:lnTo>
                <a:lnTo>
                  <a:pt x="135" y="8"/>
                </a:lnTo>
                <a:lnTo>
                  <a:pt x="135" y="0"/>
                </a:lnTo>
                <a:lnTo>
                  <a:pt x="135" y="8"/>
                </a:lnTo>
                <a:lnTo>
                  <a:pt x="135" y="17"/>
                </a:lnTo>
                <a:lnTo>
                  <a:pt x="135" y="26"/>
                </a:lnTo>
                <a:lnTo>
                  <a:pt x="126" y="26"/>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45" name="Freeform 461"/>
          <p:cNvSpPr>
            <a:spLocks/>
          </p:cNvSpPr>
          <p:nvPr/>
        </p:nvSpPr>
        <p:spPr bwMode="auto">
          <a:xfrm>
            <a:off x="6818313" y="2903538"/>
            <a:ext cx="23812" cy="36512"/>
          </a:xfrm>
          <a:custGeom>
            <a:avLst/>
            <a:gdLst>
              <a:gd name="T0" fmla="*/ 2147483647 w 18"/>
              <a:gd name="T1" fmla="*/ 2147483647 h 27"/>
              <a:gd name="T2" fmla="*/ 2147483647 w 18"/>
              <a:gd name="T3" fmla="*/ 2147483647 h 27"/>
              <a:gd name="T4" fmla="*/ 2147483647 w 18"/>
              <a:gd name="T5" fmla="*/ 2147483647 h 27"/>
              <a:gd name="T6" fmla="*/ 2147483647 w 18"/>
              <a:gd name="T7" fmla="*/ 0 h 27"/>
              <a:gd name="T8" fmla="*/ 2147483647 w 18"/>
              <a:gd name="T9" fmla="*/ 2147483647 h 27"/>
              <a:gd name="T10" fmla="*/ 2147483647 w 18"/>
              <a:gd name="T11" fmla="*/ 2147483647 h 27"/>
              <a:gd name="T12" fmla="*/ 2147483647 w 18"/>
              <a:gd name="T13" fmla="*/ 2147483647 h 27"/>
              <a:gd name="T14" fmla="*/ 2147483647 w 18"/>
              <a:gd name="T15" fmla="*/ 2147483647 h 27"/>
              <a:gd name="T16" fmla="*/ 0 w 18"/>
              <a:gd name="T17" fmla="*/ 2147483647 h 27"/>
              <a:gd name="T18" fmla="*/ 2147483647 w 18"/>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7"/>
              <a:gd name="T32" fmla="*/ 18 w 18"/>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7">
                <a:moveTo>
                  <a:pt x="9" y="18"/>
                </a:moveTo>
                <a:lnTo>
                  <a:pt x="9" y="9"/>
                </a:lnTo>
                <a:lnTo>
                  <a:pt x="18" y="9"/>
                </a:lnTo>
                <a:lnTo>
                  <a:pt x="18" y="0"/>
                </a:lnTo>
                <a:lnTo>
                  <a:pt x="18" y="9"/>
                </a:lnTo>
                <a:lnTo>
                  <a:pt x="18" y="18"/>
                </a:lnTo>
                <a:lnTo>
                  <a:pt x="18" y="27"/>
                </a:lnTo>
                <a:lnTo>
                  <a:pt x="18" y="18"/>
                </a:lnTo>
                <a:lnTo>
                  <a:pt x="0" y="18"/>
                </a:lnTo>
                <a:lnTo>
                  <a:pt x="9" y="18"/>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46" name="Freeform 462"/>
          <p:cNvSpPr>
            <a:spLocks noEditPoints="1"/>
          </p:cNvSpPr>
          <p:nvPr/>
        </p:nvSpPr>
        <p:spPr bwMode="auto">
          <a:xfrm>
            <a:off x="6707188" y="2978150"/>
            <a:ext cx="134937" cy="209550"/>
          </a:xfrm>
          <a:custGeom>
            <a:avLst/>
            <a:gdLst>
              <a:gd name="T0" fmla="*/ 2147483647 w 98"/>
              <a:gd name="T1" fmla="*/ 2147483647 h 152"/>
              <a:gd name="T2" fmla="*/ 2147483647 w 98"/>
              <a:gd name="T3" fmla="*/ 2147483647 h 152"/>
              <a:gd name="T4" fmla="*/ 2147483647 w 98"/>
              <a:gd name="T5" fmla="*/ 2147483647 h 152"/>
              <a:gd name="T6" fmla="*/ 2147483647 w 98"/>
              <a:gd name="T7" fmla="*/ 2147483647 h 152"/>
              <a:gd name="T8" fmla="*/ 2147483647 w 98"/>
              <a:gd name="T9" fmla="*/ 2147483647 h 152"/>
              <a:gd name="T10" fmla="*/ 2147483647 w 98"/>
              <a:gd name="T11" fmla="*/ 2147483647 h 152"/>
              <a:gd name="T12" fmla="*/ 2147483647 w 98"/>
              <a:gd name="T13" fmla="*/ 2147483647 h 152"/>
              <a:gd name="T14" fmla="*/ 2147483647 w 98"/>
              <a:gd name="T15" fmla="*/ 2147483647 h 152"/>
              <a:gd name="T16" fmla="*/ 2147483647 w 98"/>
              <a:gd name="T17" fmla="*/ 2147483647 h 152"/>
              <a:gd name="T18" fmla="*/ 2147483647 w 98"/>
              <a:gd name="T19" fmla="*/ 2147483647 h 152"/>
              <a:gd name="T20" fmla="*/ 2147483647 w 98"/>
              <a:gd name="T21" fmla="*/ 2147483647 h 152"/>
              <a:gd name="T22" fmla="*/ 2147483647 w 98"/>
              <a:gd name="T23" fmla="*/ 2147483647 h 152"/>
              <a:gd name="T24" fmla="*/ 2147483647 w 98"/>
              <a:gd name="T25" fmla="*/ 2147483647 h 152"/>
              <a:gd name="T26" fmla="*/ 2147483647 w 98"/>
              <a:gd name="T27" fmla="*/ 2147483647 h 152"/>
              <a:gd name="T28" fmla="*/ 2147483647 w 98"/>
              <a:gd name="T29" fmla="*/ 2147483647 h 152"/>
              <a:gd name="T30" fmla="*/ 2147483647 w 98"/>
              <a:gd name="T31" fmla="*/ 2147483647 h 152"/>
              <a:gd name="T32" fmla="*/ 0 w 98"/>
              <a:gd name="T33" fmla="*/ 2147483647 h 152"/>
              <a:gd name="T34" fmla="*/ 2147483647 w 98"/>
              <a:gd name="T35" fmla="*/ 2147483647 h 152"/>
              <a:gd name="T36" fmla="*/ 2147483647 w 98"/>
              <a:gd name="T37" fmla="*/ 2147483647 h 152"/>
              <a:gd name="T38" fmla="*/ 2147483647 w 98"/>
              <a:gd name="T39" fmla="*/ 2147483647 h 152"/>
              <a:gd name="T40" fmla="*/ 2147483647 w 98"/>
              <a:gd name="T41" fmla="*/ 2147483647 h 152"/>
              <a:gd name="T42" fmla="*/ 2147483647 w 98"/>
              <a:gd name="T43" fmla="*/ 2147483647 h 152"/>
              <a:gd name="T44" fmla="*/ 2147483647 w 98"/>
              <a:gd name="T45" fmla="*/ 2147483647 h 152"/>
              <a:gd name="T46" fmla="*/ 2147483647 w 98"/>
              <a:gd name="T47" fmla="*/ 2147483647 h 152"/>
              <a:gd name="T48" fmla="*/ 2147483647 w 98"/>
              <a:gd name="T49" fmla="*/ 2147483647 h 152"/>
              <a:gd name="T50" fmla="*/ 2147483647 w 98"/>
              <a:gd name="T51" fmla="*/ 2147483647 h 152"/>
              <a:gd name="T52" fmla="*/ 2147483647 w 98"/>
              <a:gd name="T53" fmla="*/ 2147483647 h 152"/>
              <a:gd name="T54" fmla="*/ 2147483647 w 98"/>
              <a:gd name="T55" fmla="*/ 2147483647 h 152"/>
              <a:gd name="T56" fmla="*/ 2147483647 w 98"/>
              <a:gd name="T57" fmla="*/ 2147483647 h 152"/>
              <a:gd name="T58" fmla="*/ 2147483647 w 98"/>
              <a:gd name="T59" fmla="*/ 2147483647 h 152"/>
              <a:gd name="T60" fmla="*/ 2147483647 w 98"/>
              <a:gd name="T61" fmla="*/ 2147483647 h 152"/>
              <a:gd name="T62" fmla="*/ 2147483647 w 98"/>
              <a:gd name="T63" fmla="*/ 2147483647 h 152"/>
              <a:gd name="T64" fmla="*/ 2147483647 w 98"/>
              <a:gd name="T65" fmla="*/ 214748364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152"/>
              <a:gd name="T101" fmla="*/ 98 w 98"/>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152">
                <a:moveTo>
                  <a:pt x="98" y="27"/>
                </a:moveTo>
                <a:lnTo>
                  <a:pt x="98" y="36"/>
                </a:lnTo>
                <a:lnTo>
                  <a:pt x="89" y="36"/>
                </a:lnTo>
                <a:lnTo>
                  <a:pt x="89" y="45"/>
                </a:lnTo>
                <a:lnTo>
                  <a:pt x="80" y="54"/>
                </a:lnTo>
                <a:lnTo>
                  <a:pt x="71" y="54"/>
                </a:lnTo>
                <a:lnTo>
                  <a:pt x="71" y="45"/>
                </a:lnTo>
                <a:lnTo>
                  <a:pt x="62" y="45"/>
                </a:lnTo>
                <a:lnTo>
                  <a:pt x="62" y="54"/>
                </a:lnTo>
                <a:lnTo>
                  <a:pt x="53" y="63"/>
                </a:lnTo>
                <a:lnTo>
                  <a:pt x="62" y="63"/>
                </a:lnTo>
                <a:lnTo>
                  <a:pt x="62" y="72"/>
                </a:lnTo>
                <a:lnTo>
                  <a:pt x="53" y="72"/>
                </a:lnTo>
                <a:lnTo>
                  <a:pt x="53" y="81"/>
                </a:lnTo>
                <a:lnTo>
                  <a:pt x="44" y="90"/>
                </a:lnTo>
                <a:lnTo>
                  <a:pt x="44" y="99"/>
                </a:lnTo>
                <a:lnTo>
                  <a:pt x="35" y="99"/>
                </a:lnTo>
                <a:lnTo>
                  <a:pt x="26" y="107"/>
                </a:lnTo>
                <a:lnTo>
                  <a:pt x="26" y="116"/>
                </a:lnTo>
                <a:lnTo>
                  <a:pt x="35" y="125"/>
                </a:lnTo>
                <a:lnTo>
                  <a:pt x="35" y="116"/>
                </a:lnTo>
                <a:lnTo>
                  <a:pt x="35" y="125"/>
                </a:lnTo>
                <a:lnTo>
                  <a:pt x="26" y="134"/>
                </a:lnTo>
                <a:lnTo>
                  <a:pt x="26" y="143"/>
                </a:lnTo>
                <a:lnTo>
                  <a:pt x="17" y="143"/>
                </a:lnTo>
                <a:lnTo>
                  <a:pt x="26" y="143"/>
                </a:lnTo>
                <a:lnTo>
                  <a:pt x="17" y="143"/>
                </a:lnTo>
                <a:lnTo>
                  <a:pt x="17" y="152"/>
                </a:lnTo>
                <a:lnTo>
                  <a:pt x="17" y="143"/>
                </a:lnTo>
                <a:lnTo>
                  <a:pt x="17" y="152"/>
                </a:lnTo>
                <a:lnTo>
                  <a:pt x="17" y="143"/>
                </a:lnTo>
                <a:lnTo>
                  <a:pt x="9" y="134"/>
                </a:lnTo>
                <a:lnTo>
                  <a:pt x="0" y="143"/>
                </a:lnTo>
                <a:lnTo>
                  <a:pt x="0" y="134"/>
                </a:lnTo>
                <a:lnTo>
                  <a:pt x="9" y="134"/>
                </a:lnTo>
                <a:lnTo>
                  <a:pt x="17" y="134"/>
                </a:lnTo>
                <a:lnTo>
                  <a:pt x="17" y="143"/>
                </a:lnTo>
                <a:lnTo>
                  <a:pt x="26" y="134"/>
                </a:lnTo>
                <a:lnTo>
                  <a:pt x="35" y="125"/>
                </a:lnTo>
                <a:lnTo>
                  <a:pt x="26" y="116"/>
                </a:lnTo>
                <a:lnTo>
                  <a:pt x="26" y="107"/>
                </a:lnTo>
                <a:lnTo>
                  <a:pt x="35" y="99"/>
                </a:lnTo>
                <a:lnTo>
                  <a:pt x="44" y="90"/>
                </a:lnTo>
                <a:lnTo>
                  <a:pt x="44" y="81"/>
                </a:lnTo>
                <a:lnTo>
                  <a:pt x="53" y="81"/>
                </a:lnTo>
                <a:lnTo>
                  <a:pt x="53" y="72"/>
                </a:lnTo>
                <a:lnTo>
                  <a:pt x="53" y="63"/>
                </a:lnTo>
                <a:lnTo>
                  <a:pt x="62" y="54"/>
                </a:lnTo>
                <a:lnTo>
                  <a:pt x="62" y="45"/>
                </a:lnTo>
                <a:lnTo>
                  <a:pt x="71" y="45"/>
                </a:lnTo>
                <a:lnTo>
                  <a:pt x="80" y="45"/>
                </a:lnTo>
                <a:lnTo>
                  <a:pt x="80" y="54"/>
                </a:lnTo>
                <a:lnTo>
                  <a:pt x="80" y="36"/>
                </a:lnTo>
                <a:lnTo>
                  <a:pt x="89" y="36"/>
                </a:lnTo>
                <a:lnTo>
                  <a:pt x="89" y="27"/>
                </a:lnTo>
                <a:lnTo>
                  <a:pt x="98" y="27"/>
                </a:lnTo>
                <a:close/>
                <a:moveTo>
                  <a:pt x="98" y="27"/>
                </a:moveTo>
                <a:lnTo>
                  <a:pt x="89" y="27"/>
                </a:lnTo>
                <a:lnTo>
                  <a:pt x="89" y="18"/>
                </a:lnTo>
                <a:lnTo>
                  <a:pt x="89" y="9"/>
                </a:lnTo>
                <a:lnTo>
                  <a:pt x="98" y="0"/>
                </a:lnTo>
                <a:lnTo>
                  <a:pt x="98" y="9"/>
                </a:lnTo>
                <a:lnTo>
                  <a:pt x="89" y="9"/>
                </a:lnTo>
                <a:lnTo>
                  <a:pt x="89" y="18"/>
                </a:lnTo>
                <a:lnTo>
                  <a:pt x="98" y="18"/>
                </a:lnTo>
                <a:lnTo>
                  <a:pt x="98" y="27"/>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47" name="Freeform 463"/>
          <p:cNvSpPr>
            <a:spLocks/>
          </p:cNvSpPr>
          <p:nvPr/>
        </p:nvSpPr>
        <p:spPr bwMode="auto">
          <a:xfrm>
            <a:off x="6546850" y="3175000"/>
            <a:ext cx="136525" cy="111125"/>
          </a:xfrm>
          <a:custGeom>
            <a:avLst/>
            <a:gdLst>
              <a:gd name="T0" fmla="*/ 2147483647 w 99"/>
              <a:gd name="T1" fmla="*/ 2147483647 h 81"/>
              <a:gd name="T2" fmla="*/ 2147483647 w 99"/>
              <a:gd name="T3" fmla="*/ 2147483647 h 81"/>
              <a:gd name="T4" fmla="*/ 2147483647 w 99"/>
              <a:gd name="T5" fmla="*/ 2147483647 h 81"/>
              <a:gd name="T6" fmla="*/ 2147483647 w 99"/>
              <a:gd name="T7" fmla="*/ 2147483647 h 81"/>
              <a:gd name="T8" fmla="*/ 2147483647 w 99"/>
              <a:gd name="T9" fmla="*/ 2147483647 h 81"/>
              <a:gd name="T10" fmla="*/ 2147483647 w 99"/>
              <a:gd name="T11" fmla="*/ 2147483647 h 81"/>
              <a:gd name="T12" fmla="*/ 2147483647 w 99"/>
              <a:gd name="T13" fmla="*/ 2147483647 h 81"/>
              <a:gd name="T14" fmla="*/ 2147483647 w 99"/>
              <a:gd name="T15" fmla="*/ 2147483647 h 81"/>
              <a:gd name="T16" fmla="*/ 2147483647 w 99"/>
              <a:gd name="T17" fmla="*/ 0 h 81"/>
              <a:gd name="T18" fmla="*/ 2147483647 w 99"/>
              <a:gd name="T19" fmla="*/ 0 h 81"/>
              <a:gd name="T20" fmla="*/ 2147483647 w 99"/>
              <a:gd name="T21" fmla="*/ 0 h 81"/>
              <a:gd name="T22" fmla="*/ 2147483647 w 99"/>
              <a:gd name="T23" fmla="*/ 0 h 81"/>
              <a:gd name="T24" fmla="*/ 2147483647 w 99"/>
              <a:gd name="T25" fmla="*/ 0 h 81"/>
              <a:gd name="T26" fmla="*/ 2147483647 w 99"/>
              <a:gd name="T27" fmla="*/ 0 h 81"/>
              <a:gd name="T28" fmla="*/ 2147483647 w 99"/>
              <a:gd name="T29" fmla="*/ 2147483647 h 81"/>
              <a:gd name="T30" fmla="*/ 2147483647 w 99"/>
              <a:gd name="T31" fmla="*/ 2147483647 h 81"/>
              <a:gd name="T32" fmla="*/ 2147483647 w 99"/>
              <a:gd name="T33" fmla="*/ 2147483647 h 81"/>
              <a:gd name="T34" fmla="*/ 2147483647 w 99"/>
              <a:gd name="T35" fmla="*/ 2147483647 h 81"/>
              <a:gd name="T36" fmla="*/ 2147483647 w 99"/>
              <a:gd name="T37" fmla="*/ 2147483647 h 81"/>
              <a:gd name="T38" fmla="*/ 2147483647 w 99"/>
              <a:gd name="T39" fmla="*/ 2147483647 h 81"/>
              <a:gd name="T40" fmla="*/ 2147483647 w 99"/>
              <a:gd name="T41" fmla="*/ 2147483647 h 81"/>
              <a:gd name="T42" fmla="*/ 2147483647 w 99"/>
              <a:gd name="T43" fmla="*/ 2147483647 h 81"/>
              <a:gd name="T44" fmla="*/ 2147483647 w 99"/>
              <a:gd name="T45" fmla="*/ 2147483647 h 81"/>
              <a:gd name="T46" fmla="*/ 2147483647 w 99"/>
              <a:gd name="T47" fmla="*/ 2147483647 h 81"/>
              <a:gd name="T48" fmla="*/ 2147483647 w 99"/>
              <a:gd name="T49" fmla="*/ 2147483647 h 81"/>
              <a:gd name="T50" fmla="*/ 2147483647 w 99"/>
              <a:gd name="T51" fmla="*/ 2147483647 h 81"/>
              <a:gd name="T52" fmla="*/ 2147483647 w 99"/>
              <a:gd name="T53" fmla="*/ 2147483647 h 81"/>
              <a:gd name="T54" fmla="*/ 2147483647 w 99"/>
              <a:gd name="T55" fmla="*/ 2147483647 h 81"/>
              <a:gd name="T56" fmla="*/ 2147483647 w 99"/>
              <a:gd name="T57" fmla="*/ 2147483647 h 81"/>
              <a:gd name="T58" fmla="*/ 2147483647 w 99"/>
              <a:gd name="T59" fmla="*/ 2147483647 h 81"/>
              <a:gd name="T60" fmla="*/ 0 w 99"/>
              <a:gd name="T61" fmla="*/ 2147483647 h 81"/>
              <a:gd name="T62" fmla="*/ 2147483647 w 99"/>
              <a:gd name="T63" fmla="*/ 2147483647 h 81"/>
              <a:gd name="T64" fmla="*/ 2147483647 w 99"/>
              <a:gd name="T65" fmla="*/ 2147483647 h 81"/>
              <a:gd name="T66" fmla="*/ 2147483647 w 99"/>
              <a:gd name="T67" fmla="*/ 2147483647 h 81"/>
              <a:gd name="T68" fmla="*/ 2147483647 w 99"/>
              <a:gd name="T69" fmla="*/ 2147483647 h 81"/>
              <a:gd name="T70" fmla="*/ 2147483647 w 99"/>
              <a:gd name="T71" fmla="*/ 2147483647 h 81"/>
              <a:gd name="T72" fmla="*/ 2147483647 w 99"/>
              <a:gd name="T73" fmla="*/ 2147483647 h 81"/>
              <a:gd name="T74" fmla="*/ 2147483647 w 99"/>
              <a:gd name="T75" fmla="*/ 2147483647 h 81"/>
              <a:gd name="T76" fmla="*/ 2147483647 w 99"/>
              <a:gd name="T77" fmla="*/ 2147483647 h 81"/>
              <a:gd name="T78" fmla="*/ 2147483647 w 99"/>
              <a:gd name="T79" fmla="*/ 2147483647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
              <a:gd name="T121" fmla="*/ 0 h 81"/>
              <a:gd name="T122" fmla="*/ 99 w 9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 h="81">
                <a:moveTo>
                  <a:pt x="27" y="27"/>
                </a:moveTo>
                <a:lnTo>
                  <a:pt x="36" y="27"/>
                </a:lnTo>
                <a:lnTo>
                  <a:pt x="36" y="18"/>
                </a:lnTo>
                <a:lnTo>
                  <a:pt x="45" y="18"/>
                </a:lnTo>
                <a:lnTo>
                  <a:pt x="54" y="18"/>
                </a:lnTo>
                <a:lnTo>
                  <a:pt x="54" y="9"/>
                </a:lnTo>
                <a:lnTo>
                  <a:pt x="63" y="9"/>
                </a:lnTo>
                <a:lnTo>
                  <a:pt x="72" y="9"/>
                </a:lnTo>
                <a:lnTo>
                  <a:pt x="72" y="0"/>
                </a:lnTo>
                <a:lnTo>
                  <a:pt x="81" y="0"/>
                </a:lnTo>
                <a:lnTo>
                  <a:pt x="90" y="0"/>
                </a:lnTo>
                <a:lnTo>
                  <a:pt x="99" y="0"/>
                </a:lnTo>
                <a:lnTo>
                  <a:pt x="90" y="0"/>
                </a:lnTo>
                <a:lnTo>
                  <a:pt x="81" y="0"/>
                </a:lnTo>
                <a:lnTo>
                  <a:pt x="72" y="9"/>
                </a:lnTo>
                <a:lnTo>
                  <a:pt x="63" y="9"/>
                </a:lnTo>
                <a:lnTo>
                  <a:pt x="54" y="9"/>
                </a:lnTo>
                <a:lnTo>
                  <a:pt x="54" y="18"/>
                </a:lnTo>
                <a:lnTo>
                  <a:pt x="45" y="18"/>
                </a:lnTo>
                <a:lnTo>
                  <a:pt x="36" y="18"/>
                </a:lnTo>
                <a:lnTo>
                  <a:pt x="36" y="27"/>
                </a:lnTo>
                <a:lnTo>
                  <a:pt x="27" y="27"/>
                </a:lnTo>
                <a:lnTo>
                  <a:pt x="27" y="36"/>
                </a:lnTo>
                <a:lnTo>
                  <a:pt x="27" y="45"/>
                </a:lnTo>
                <a:lnTo>
                  <a:pt x="27" y="54"/>
                </a:lnTo>
                <a:lnTo>
                  <a:pt x="18" y="54"/>
                </a:lnTo>
                <a:lnTo>
                  <a:pt x="18" y="63"/>
                </a:lnTo>
                <a:lnTo>
                  <a:pt x="9" y="63"/>
                </a:lnTo>
                <a:lnTo>
                  <a:pt x="9" y="72"/>
                </a:lnTo>
                <a:lnTo>
                  <a:pt x="9" y="81"/>
                </a:lnTo>
                <a:lnTo>
                  <a:pt x="0" y="81"/>
                </a:lnTo>
                <a:lnTo>
                  <a:pt x="9" y="81"/>
                </a:lnTo>
                <a:lnTo>
                  <a:pt x="9" y="72"/>
                </a:lnTo>
                <a:lnTo>
                  <a:pt x="9" y="63"/>
                </a:lnTo>
                <a:lnTo>
                  <a:pt x="18" y="63"/>
                </a:lnTo>
                <a:lnTo>
                  <a:pt x="18" y="54"/>
                </a:lnTo>
                <a:lnTo>
                  <a:pt x="18" y="45"/>
                </a:lnTo>
                <a:lnTo>
                  <a:pt x="27" y="45"/>
                </a:lnTo>
                <a:lnTo>
                  <a:pt x="27" y="36"/>
                </a:lnTo>
                <a:lnTo>
                  <a:pt x="27" y="27"/>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48" name="Freeform 464"/>
          <p:cNvSpPr>
            <a:spLocks/>
          </p:cNvSpPr>
          <p:nvPr/>
        </p:nvSpPr>
        <p:spPr bwMode="auto">
          <a:xfrm>
            <a:off x="6000750" y="3917950"/>
            <a:ext cx="50800" cy="273050"/>
          </a:xfrm>
          <a:custGeom>
            <a:avLst/>
            <a:gdLst>
              <a:gd name="T0" fmla="*/ 2147483647 w 36"/>
              <a:gd name="T1" fmla="*/ 2147483647 h 198"/>
              <a:gd name="T2" fmla="*/ 2147483647 w 36"/>
              <a:gd name="T3" fmla="*/ 2147483647 h 198"/>
              <a:gd name="T4" fmla="*/ 2147483647 w 36"/>
              <a:gd name="T5" fmla="*/ 2147483647 h 198"/>
              <a:gd name="T6" fmla="*/ 2147483647 w 36"/>
              <a:gd name="T7" fmla="*/ 2147483647 h 198"/>
              <a:gd name="T8" fmla="*/ 2147483647 w 36"/>
              <a:gd name="T9" fmla="*/ 2147483647 h 198"/>
              <a:gd name="T10" fmla="*/ 2147483647 w 36"/>
              <a:gd name="T11" fmla="*/ 2147483647 h 198"/>
              <a:gd name="T12" fmla="*/ 2147483647 w 36"/>
              <a:gd name="T13" fmla="*/ 2147483647 h 198"/>
              <a:gd name="T14" fmla="*/ 2147483647 w 36"/>
              <a:gd name="T15" fmla="*/ 2147483647 h 198"/>
              <a:gd name="T16" fmla="*/ 2147483647 w 36"/>
              <a:gd name="T17" fmla="*/ 2147483647 h 198"/>
              <a:gd name="T18" fmla="*/ 2147483647 w 36"/>
              <a:gd name="T19" fmla="*/ 2147483647 h 198"/>
              <a:gd name="T20" fmla="*/ 2147483647 w 36"/>
              <a:gd name="T21" fmla="*/ 2147483647 h 198"/>
              <a:gd name="T22" fmla="*/ 2147483647 w 36"/>
              <a:gd name="T23" fmla="*/ 2147483647 h 198"/>
              <a:gd name="T24" fmla="*/ 2147483647 w 36"/>
              <a:gd name="T25" fmla="*/ 2147483647 h 198"/>
              <a:gd name="T26" fmla="*/ 2147483647 w 36"/>
              <a:gd name="T27" fmla="*/ 2147483647 h 198"/>
              <a:gd name="T28" fmla="*/ 2147483647 w 36"/>
              <a:gd name="T29" fmla="*/ 2147483647 h 198"/>
              <a:gd name="T30" fmla="*/ 2147483647 w 36"/>
              <a:gd name="T31" fmla="*/ 2147483647 h 198"/>
              <a:gd name="T32" fmla="*/ 2147483647 w 36"/>
              <a:gd name="T33" fmla="*/ 2147483647 h 198"/>
              <a:gd name="T34" fmla="*/ 2147483647 w 36"/>
              <a:gd name="T35" fmla="*/ 2147483647 h 198"/>
              <a:gd name="T36" fmla="*/ 2147483647 w 36"/>
              <a:gd name="T37" fmla="*/ 2147483647 h 198"/>
              <a:gd name="T38" fmla="*/ 2147483647 w 36"/>
              <a:gd name="T39" fmla="*/ 2147483647 h 198"/>
              <a:gd name="T40" fmla="*/ 0 w 36"/>
              <a:gd name="T41" fmla="*/ 2147483647 h 198"/>
              <a:gd name="T42" fmla="*/ 0 w 36"/>
              <a:gd name="T43" fmla="*/ 2147483647 h 198"/>
              <a:gd name="T44" fmla="*/ 0 w 36"/>
              <a:gd name="T45" fmla="*/ 2147483647 h 198"/>
              <a:gd name="T46" fmla="*/ 0 w 36"/>
              <a:gd name="T47" fmla="*/ 2147483647 h 198"/>
              <a:gd name="T48" fmla="*/ 0 w 36"/>
              <a:gd name="T49" fmla="*/ 2147483647 h 198"/>
              <a:gd name="T50" fmla="*/ 0 w 36"/>
              <a:gd name="T51" fmla="*/ 2147483647 h 198"/>
              <a:gd name="T52" fmla="*/ 2147483647 w 36"/>
              <a:gd name="T53" fmla="*/ 2147483647 h 198"/>
              <a:gd name="T54" fmla="*/ 2147483647 w 36"/>
              <a:gd name="T55" fmla="*/ 2147483647 h 198"/>
              <a:gd name="T56" fmla="*/ 2147483647 w 36"/>
              <a:gd name="T57" fmla="*/ 2147483647 h 198"/>
              <a:gd name="T58" fmla="*/ 2147483647 w 36"/>
              <a:gd name="T59" fmla="*/ 2147483647 h 198"/>
              <a:gd name="T60" fmla="*/ 2147483647 w 36"/>
              <a:gd name="T61" fmla="*/ 2147483647 h 198"/>
              <a:gd name="T62" fmla="*/ 2147483647 w 36"/>
              <a:gd name="T63" fmla="*/ 2147483647 h 198"/>
              <a:gd name="T64" fmla="*/ 2147483647 w 36"/>
              <a:gd name="T65" fmla="*/ 0 h 198"/>
              <a:gd name="T66" fmla="*/ 2147483647 w 36"/>
              <a:gd name="T67" fmla="*/ 2147483647 h 198"/>
              <a:gd name="T68" fmla="*/ 2147483647 w 36"/>
              <a:gd name="T69" fmla="*/ 2147483647 h 198"/>
              <a:gd name="T70" fmla="*/ 2147483647 w 36"/>
              <a:gd name="T71" fmla="*/ 2147483647 h 198"/>
              <a:gd name="T72" fmla="*/ 2147483647 w 36"/>
              <a:gd name="T73" fmla="*/ 2147483647 h 198"/>
              <a:gd name="T74" fmla="*/ 2147483647 w 36"/>
              <a:gd name="T75" fmla="*/ 2147483647 h 198"/>
              <a:gd name="T76" fmla="*/ 0 w 36"/>
              <a:gd name="T77" fmla="*/ 2147483647 h 198"/>
              <a:gd name="T78" fmla="*/ 0 w 36"/>
              <a:gd name="T79" fmla="*/ 2147483647 h 198"/>
              <a:gd name="T80" fmla="*/ 0 w 36"/>
              <a:gd name="T81" fmla="*/ 2147483647 h 198"/>
              <a:gd name="T82" fmla="*/ 0 w 36"/>
              <a:gd name="T83" fmla="*/ 2147483647 h 198"/>
              <a:gd name="T84" fmla="*/ 0 w 36"/>
              <a:gd name="T85" fmla="*/ 2147483647 h 198"/>
              <a:gd name="T86" fmla="*/ 2147483647 w 36"/>
              <a:gd name="T87" fmla="*/ 2147483647 h 198"/>
              <a:gd name="T88" fmla="*/ 2147483647 w 36"/>
              <a:gd name="T89" fmla="*/ 2147483647 h 198"/>
              <a:gd name="T90" fmla="*/ 2147483647 w 36"/>
              <a:gd name="T91" fmla="*/ 2147483647 h 198"/>
              <a:gd name="T92" fmla="*/ 2147483647 w 36"/>
              <a:gd name="T93" fmla="*/ 2147483647 h 198"/>
              <a:gd name="T94" fmla="*/ 2147483647 w 36"/>
              <a:gd name="T95" fmla="*/ 2147483647 h 198"/>
              <a:gd name="T96" fmla="*/ 2147483647 w 36"/>
              <a:gd name="T97" fmla="*/ 2147483647 h 198"/>
              <a:gd name="T98" fmla="*/ 2147483647 w 36"/>
              <a:gd name="T99" fmla="*/ 2147483647 h 198"/>
              <a:gd name="T100" fmla="*/ 2147483647 w 36"/>
              <a:gd name="T101" fmla="*/ 2147483647 h 198"/>
              <a:gd name="T102" fmla="*/ 2147483647 w 36"/>
              <a:gd name="T103" fmla="*/ 2147483647 h 198"/>
              <a:gd name="T104" fmla="*/ 2147483647 w 36"/>
              <a:gd name="T105" fmla="*/ 2147483647 h 198"/>
              <a:gd name="T106" fmla="*/ 2147483647 w 36"/>
              <a:gd name="T107" fmla="*/ 2147483647 h 198"/>
              <a:gd name="T108" fmla="*/ 2147483647 w 36"/>
              <a:gd name="T109" fmla="*/ 2147483647 h 1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198"/>
              <a:gd name="T167" fmla="*/ 36 w 36"/>
              <a:gd name="T168" fmla="*/ 198 h 1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198">
                <a:moveTo>
                  <a:pt x="36" y="171"/>
                </a:moveTo>
                <a:lnTo>
                  <a:pt x="36" y="180"/>
                </a:lnTo>
                <a:lnTo>
                  <a:pt x="36" y="189"/>
                </a:lnTo>
                <a:lnTo>
                  <a:pt x="27" y="189"/>
                </a:lnTo>
                <a:lnTo>
                  <a:pt x="27" y="198"/>
                </a:lnTo>
                <a:lnTo>
                  <a:pt x="27" y="189"/>
                </a:lnTo>
                <a:lnTo>
                  <a:pt x="36" y="189"/>
                </a:lnTo>
                <a:lnTo>
                  <a:pt x="36" y="180"/>
                </a:lnTo>
                <a:lnTo>
                  <a:pt x="36" y="171"/>
                </a:lnTo>
                <a:lnTo>
                  <a:pt x="36" y="162"/>
                </a:lnTo>
                <a:lnTo>
                  <a:pt x="27" y="162"/>
                </a:lnTo>
                <a:lnTo>
                  <a:pt x="27" y="153"/>
                </a:lnTo>
                <a:lnTo>
                  <a:pt x="27" y="144"/>
                </a:lnTo>
                <a:lnTo>
                  <a:pt x="27" y="135"/>
                </a:lnTo>
                <a:lnTo>
                  <a:pt x="18" y="135"/>
                </a:lnTo>
                <a:lnTo>
                  <a:pt x="18" y="126"/>
                </a:lnTo>
                <a:lnTo>
                  <a:pt x="18" y="117"/>
                </a:lnTo>
                <a:lnTo>
                  <a:pt x="18" y="108"/>
                </a:lnTo>
                <a:lnTo>
                  <a:pt x="9" y="99"/>
                </a:lnTo>
                <a:lnTo>
                  <a:pt x="9" y="90"/>
                </a:lnTo>
                <a:lnTo>
                  <a:pt x="0" y="90"/>
                </a:lnTo>
                <a:lnTo>
                  <a:pt x="0" y="81"/>
                </a:lnTo>
                <a:lnTo>
                  <a:pt x="0" y="72"/>
                </a:lnTo>
                <a:lnTo>
                  <a:pt x="0" y="63"/>
                </a:lnTo>
                <a:lnTo>
                  <a:pt x="0" y="54"/>
                </a:lnTo>
                <a:lnTo>
                  <a:pt x="0" y="45"/>
                </a:lnTo>
                <a:lnTo>
                  <a:pt x="9" y="45"/>
                </a:lnTo>
                <a:lnTo>
                  <a:pt x="9" y="36"/>
                </a:lnTo>
                <a:lnTo>
                  <a:pt x="9" y="27"/>
                </a:lnTo>
                <a:lnTo>
                  <a:pt x="18" y="27"/>
                </a:lnTo>
                <a:lnTo>
                  <a:pt x="18" y="18"/>
                </a:lnTo>
                <a:lnTo>
                  <a:pt x="18" y="9"/>
                </a:lnTo>
                <a:lnTo>
                  <a:pt x="27" y="0"/>
                </a:lnTo>
                <a:lnTo>
                  <a:pt x="18" y="9"/>
                </a:lnTo>
                <a:lnTo>
                  <a:pt x="18" y="18"/>
                </a:lnTo>
                <a:lnTo>
                  <a:pt x="18" y="27"/>
                </a:lnTo>
                <a:lnTo>
                  <a:pt x="9" y="36"/>
                </a:lnTo>
                <a:lnTo>
                  <a:pt x="9" y="45"/>
                </a:lnTo>
                <a:lnTo>
                  <a:pt x="0" y="54"/>
                </a:lnTo>
                <a:lnTo>
                  <a:pt x="0" y="63"/>
                </a:lnTo>
                <a:lnTo>
                  <a:pt x="0" y="72"/>
                </a:lnTo>
                <a:lnTo>
                  <a:pt x="0" y="81"/>
                </a:lnTo>
                <a:lnTo>
                  <a:pt x="0" y="90"/>
                </a:lnTo>
                <a:lnTo>
                  <a:pt x="9" y="90"/>
                </a:lnTo>
                <a:lnTo>
                  <a:pt x="9" y="99"/>
                </a:lnTo>
                <a:lnTo>
                  <a:pt x="18" y="108"/>
                </a:lnTo>
                <a:lnTo>
                  <a:pt x="18" y="117"/>
                </a:lnTo>
                <a:lnTo>
                  <a:pt x="18" y="126"/>
                </a:lnTo>
                <a:lnTo>
                  <a:pt x="18" y="135"/>
                </a:lnTo>
                <a:lnTo>
                  <a:pt x="27" y="135"/>
                </a:lnTo>
                <a:lnTo>
                  <a:pt x="27" y="144"/>
                </a:lnTo>
                <a:lnTo>
                  <a:pt x="27" y="153"/>
                </a:lnTo>
                <a:lnTo>
                  <a:pt x="27" y="162"/>
                </a:lnTo>
                <a:lnTo>
                  <a:pt x="36" y="162"/>
                </a:lnTo>
                <a:lnTo>
                  <a:pt x="36" y="171"/>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49" name="Freeform 465"/>
          <p:cNvSpPr>
            <a:spLocks/>
          </p:cNvSpPr>
          <p:nvPr/>
        </p:nvSpPr>
        <p:spPr bwMode="auto">
          <a:xfrm>
            <a:off x="6038850" y="3832225"/>
            <a:ext cx="25400" cy="85725"/>
          </a:xfrm>
          <a:custGeom>
            <a:avLst/>
            <a:gdLst>
              <a:gd name="T0" fmla="*/ 2147483647 w 18"/>
              <a:gd name="T1" fmla="*/ 2147483647 h 63"/>
              <a:gd name="T2" fmla="*/ 2147483647 w 18"/>
              <a:gd name="T3" fmla="*/ 2147483647 h 63"/>
              <a:gd name="T4" fmla="*/ 2147483647 w 18"/>
              <a:gd name="T5" fmla="*/ 2147483647 h 63"/>
              <a:gd name="T6" fmla="*/ 2147483647 w 18"/>
              <a:gd name="T7" fmla="*/ 2147483647 h 63"/>
              <a:gd name="T8" fmla="*/ 0 w 18"/>
              <a:gd name="T9" fmla="*/ 2147483647 h 63"/>
              <a:gd name="T10" fmla="*/ 0 w 18"/>
              <a:gd name="T11" fmla="*/ 2147483647 h 63"/>
              <a:gd name="T12" fmla="*/ 0 w 18"/>
              <a:gd name="T13" fmla="*/ 2147483647 h 63"/>
              <a:gd name="T14" fmla="*/ 2147483647 w 18"/>
              <a:gd name="T15" fmla="*/ 2147483647 h 63"/>
              <a:gd name="T16" fmla="*/ 2147483647 w 18"/>
              <a:gd name="T17" fmla="*/ 2147483647 h 63"/>
              <a:gd name="T18" fmla="*/ 2147483647 w 18"/>
              <a:gd name="T19" fmla="*/ 2147483647 h 63"/>
              <a:gd name="T20" fmla="*/ 2147483647 w 18"/>
              <a:gd name="T21" fmla="*/ 2147483647 h 63"/>
              <a:gd name="T22" fmla="*/ 2147483647 w 18"/>
              <a:gd name="T23" fmla="*/ 2147483647 h 63"/>
              <a:gd name="T24" fmla="*/ 2147483647 w 18"/>
              <a:gd name="T25" fmla="*/ 2147483647 h 63"/>
              <a:gd name="T26" fmla="*/ 0 w 18"/>
              <a:gd name="T27" fmla="*/ 2147483647 h 63"/>
              <a:gd name="T28" fmla="*/ 0 w 18"/>
              <a:gd name="T29" fmla="*/ 0 h 63"/>
              <a:gd name="T30" fmla="*/ 2147483647 w 18"/>
              <a:gd name="T31" fmla="*/ 0 h 63"/>
              <a:gd name="T32" fmla="*/ 2147483647 w 18"/>
              <a:gd name="T33" fmla="*/ 2147483647 h 63"/>
              <a:gd name="T34" fmla="*/ 0 w 18"/>
              <a:gd name="T35" fmla="*/ 2147483647 h 63"/>
              <a:gd name="T36" fmla="*/ 2147483647 w 18"/>
              <a:gd name="T37" fmla="*/ 2147483647 h 63"/>
              <a:gd name="T38" fmla="*/ 2147483647 w 18"/>
              <a:gd name="T39" fmla="*/ 2147483647 h 63"/>
              <a:gd name="T40" fmla="*/ 2147483647 w 18"/>
              <a:gd name="T41" fmla="*/ 2147483647 h 63"/>
              <a:gd name="T42" fmla="*/ 2147483647 w 18"/>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63"/>
              <a:gd name="T68" fmla="*/ 18 w 18"/>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63">
                <a:moveTo>
                  <a:pt x="18" y="36"/>
                </a:moveTo>
                <a:lnTo>
                  <a:pt x="9" y="36"/>
                </a:lnTo>
                <a:lnTo>
                  <a:pt x="9" y="45"/>
                </a:lnTo>
                <a:lnTo>
                  <a:pt x="9" y="54"/>
                </a:lnTo>
                <a:lnTo>
                  <a:pt x="0" y="54"/>
                </a:lnTo>
                <a:lnTo>
                  <a:pt x="0" y="63"/>
                </a:lnTo>
                <a:lnTo>
                  <a:pt x="0" y="54"/>
                </a:lnTo>
                <a:lnTo>
                  <a:pt x="9" y="45"/>
                </a:lnTo>
                <a:lnTo>
                  <a:pt x="9" y="36"/>
                </a:lnTo>
                <a:lnTo>
                  <a:pt x="18" y="36"/>
                </a:lnTo>
                <a:lnTo>
                  <a:pt x="9" y="36"/>
                </a:lnTo>
                <a:lnTo>
                  <a:pt x="9" y="27"/>
                </a:lnTo>
                <a:lnTo>
                  <a:pt x="9" y="18"/>
                </a:lnTo>
                <a:lnTo>
                  <a:pt x="0" y="9"/>
                </a:lnTo>
                <a:lnTo>
                  <a:pt x="0" y="0"/>
                </a:lnTo>
                <a:lnTo>
                  <a:pt x="9" y="0"/>
                </a:lnTo>
                <a:lnTo>
                  <a:pt x="9" y="9"/>
                </a:lnTo>
                <a:lnTo>
                  <a:pt x="0" y="9"/>
                </a:lnTo>
                <a:lnTo>
                  <a:pt x="9" y="9"/>
                </a:lnTo>
                <a:lnTo>
                  <a:pt x="9" y="18"/>
                </a:lnTo>
                <a:lnTo>
                  <a:pt x="9" y="27"/>
                </a:lnTo>
                <a:lnTo>
                  <a:pt x="18" y="36"/>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50" name="Freeform 466"/>
          <p:cNvSpPr>
            <a:spLocks noEditPoints="1"/>
          </p:cNvSpPr>
          <p:nvPr/>
        </p:nvSpPr>
        <p:spPr bwMode="auto">
          <a:xfrm>
            <a:off x="6223000" y="3286125"/>
            <a:ext cx="323850" cy="311150"/>
          </a:xfrm>
          <a:custGeom>
            <a:avLst/>
            <a:gdLst>
              <a:gd name="T0" fmla="*/ 2147483647 w 234"/>
              <a:gd name="T1" fmla="*/ 2147483647 h 225"/>
              <a:gd name="T2" fmla="*/ 2147483647 w 234"/>
              <a:gd name="T3" fmla="*/ 2147483647 h 225"/>
              <a:gd name="T4" fmla="*/ 2147483647 w 234"/>
              <a:gd name="T5" fmla="*/ 2147483647 h 225"/>
              <a:gd name="T6" fmla="*/ 2147483647 w 234"/>
              <a:gd name="T7" fmla="*/ 2147483647 h 225"/>
              <a:gd name="T8" fmla="*/ 2147483647 w 234"/>
              <a:gd name="T9" fmla="*/ 2147483647 h 225"/>
              <a:gd name="T10" fmla="*/ 2147483647 w 234"/>
              <a:gd name="T11" fmla="*/ 2147483647 h 225"/>
              <a:gd name="T12" fmla="*/ 2147483647 w 234"/>
              <a:gd name="T13" fmla="*/ 2147483647 h 225"/>
              <a:gd name="T14" fmla="*/ 2147483647 w 234"/>
              <a:gd name="T15" fmla="*/ 2147483647 h 225"/>
              <a:gd name="T16" fmla="*/ 2147483647 w 234"/>
              <a:gd name="T17" fmla="*/ 2147483647 h 225"/>
              <a:gd name="T18" fmla="*/ 2147483647 w 234"/>
              <a:gd name="T19" fmla="*/ 2147483647 h 225"/>
              <a:gd name="T20" fmla="*/ 2147483647 w 234"/>
              <a:gd name="T21" fmla="*/ 2147483647 h 225"/>
              <a:gd name="T22" fmla="*/ 2147483647 w 234"/>
              <a:gd name="T23" fmla="*/ 2147483647 h 225"/>
              <a:gd name="T24" fmla="*/ 2147483647 w 234"/>
              <a:gd name="T25" fmla="*/ 2147483647 h 225"/>
              <a:gd name="T26" fmla="*/ 2147483647 w 234"/>
              <a:gd name="T27" fmla="*/ 2147483647 h 225"/>
              <a:gd name="T28" fmla="*/ 2147483647 w 234"/>
              <a:gd name="T29" fmla="*/ 2147483647 h 225"/>
              <a:gd name="T30" fmla="*/ 2147483647 w 234"/>
              <a:gd name="T31" fmla="*/ 2147483647 h 225"/>
              <a:gd name="T32" fmla="*/ 2147483647 w 234"/>
              <a:gd name="T33" fmla="*/ 2147483647 h 225"/>
              <a:gd name="T34" fmla="*/ 2147483647 w 234"/>
              <a:gd name="T35" fmla="*/ 2147483647 h 225"/>
              <a:gd name="T36" fmla="*/ 2147483647 w 234"/>
              <a:gd name="T37" fmla="*/ 2147483647 h 225"/>
              <a:gd name="T38" fmla="*/ 2147483647 w 234"/>
              <a:gd name="T39" fmla="*/ 2147483647 h 225"/>
              <a:gd name="T40" fmla="*/ 2147483647 w 234"/>
              <a:gd name="T41" fmla="*/ 2147483647 h 225"/>
              <a:gd name="T42" fmla="*/ 2147483647 w 234"/>
              <a:gd name="T43" fmla="*/ 2147483647 h 225"/>
              <a:gd name="T44" fmla="*/ 2147483647 w 234"/>
              <a:gd name="T45" fmla="*/ 2147483647 h 225"/>
              <a:gd name="T46" fmla="*/ 2147483647 w 234"/>
              <a:gd name="T47" fmla="*/ 2147483647 h 225"/>
              <a:gd name="T48" fmla="*/ 2147483647 w 234"/>
              <a:gd name="T49" fmla="*/ 2147483647 h 225"/>
              <a:gd name="T50" fmla="*/ 2147483647 w 234"/>
              <a:gd name="T51" fmla="*/ 2147483647 h 225"/>
              <a:gd name="T52" fmla="*/ 2147483647 w 234"/>
              <a:gd name="T53" fmla="*/ 2147483647 h 225"/>
              <a:gd name="T54" fmla="*/ 2147483647 w 234"/>
              <a:gd name="T55" fmla="*/ 2147483647 h 225"/>
              <a:gd name="T56" fmla="*/ 2147483647 w 234"/>
              <a:gd name="T57" fmla="*/ 2147483647 h 225"/>
              <a:gd name="T58" fmla="*/ 2147483647 w 234"/>
              <a:gd name="T59" fmla="*/ 2147483647 h 225"/>
              <a:gd name="T60" fmla="*/ 0 w 234"/>
              <a:gd name="T61" fmla="*/ 2147483647 h 225"/>
              <a:gd name="T62" fmla="*/ 2147483647 w 234"/>
              <a:gd name="T63" fmla="*/ 2147483647 h 225"/>
              <a:gd name="T64" fmla="*/ 2147483647 w 234"/>
              <a:gd name="T65" fmla="*/ 2147483647 h 225"/>
              <a:gd name="T66" fmla="*/ 2147483647 w 234"/>
              <a:gd name="T67" fmla="*/ 2147483647 h 225"/>
              <a:gd name="T68" fmla="*/ 2147483647 w 234"/>
              <a:gd name="T69" fmla="*/ 2147483647 h 225"/>
              <a:gd name="T70" fmla="*/ 2147483647 w 234"/>
              <a:gd name="T71" fmla="*/ 2147483647 h 225"/>
              <a:gd name="T72" fmla="*/ 2147483647 w 234"/>
              <a:gd name="T73" fmla="*/ 2147483647 h 225"/>
              <a:gd name="T74" fmla="*/ 2147483647 w 234"/>
              <a:gd name="T75" fmla="*/ 2147483647 h 225"/>
              <a:gd name="T76" fmla="*/ 2147483647 w 234"/>
              <a:gd name="T77" fmla="*/ 2147483647 h 225"/>
              <a:gd name="T78" fmla="*/ 2147483647 w 234"/>
              <a:gd name="T79" fmla="*/ 2147483647 h 225"/>
              <a:gd name="T80" fmla="*/ 2147483647 w 234"/>
              <a:gd name="T81" fmla="*/ 2147483647 h 225"/>
              <a:gd name="T82" fmla="*/ 2147483647 w 234"/>
              <a:gd name="T83" fmla="*/ 2147483647 h 225"/>
              <a:gd name="T84" fmla="*/ 2147483647 w 234"/>
              <a:gd name="T85" fmla="*/ 2147483647 h 225"/>
              <a:gd name="T86" fmla="*/ 2147483647 w 234"/>
              <a:gd name="T87" fmla="*/ 2147483647 h 225"/>
              <a:gd name="T88" fmla="*/ 2147483647 w 234"/>
              <a:gd name="T89" fmla="*/ 2147483647 h 225"/>
              <a:gd name="T90" fmla="*/ 2147483647 w 234"/>
              <a:gd name="T91" fmla="*/ 2147483647 h 225"/>
              <a:gd name="T92" fmla="*/ 2147483647 w 234"/>
              <a:gd name="T93" fmla="*/ 2147483647 h 225"/>
              <a:gd name="T94" fmla="*/ 2147483647 w 234"/>
              <a:gd name="T95" fmla="*/ 2147483647 h 225"/>
              <a:gd name="T96" fmla="*/ 2147483647 w 234"/>
              <a:gd name="T97" fmla="*/ 2147483647 h 225"/>
              <a:gd name="T98" fmla="*/ 2147483647 w 234"/>
              <a:gd name="T99" fmla="*/ 2147483647 h 225"/>
              <a:gd name="T100" fmla="*/ 2147483647 w 234"/>
              <a:gd name="T101" fmla="*/ 2147483647 h 225"/>
              <a:gd name="T102" fmla="*/ 2147483647 w 234"/>
              <a:gd name="T103" fmla="*/ 2147483647 h 225"/>
              <a:gd name="T104" fmla="*/ 2147483647 w 234"/>
              <a:gd name="T105" fmla="*/ 2147483647 h 225"/>
              <a:gd name="T106" fmla="*/ 2147483647 w 234"/>
              <a:gd name="T107" fmla="*/ 2147483647 h 225"/>
              <a:gd name="T108" fmla="*/ 2147483647 w 234"/>
              <a:gd name="T109" fmla="*/ 0 h 225"/>
              <a:gd name="T110" fmla="*/ 2147483647 w 234"/>
              <a:gd name="T111" fmla="*/ 2147483647 h 225"/>
              <a:gd name="T112" fmla="*/ 2147483647 w 234"/>
              <a:gd name="T113" fmla="*/ 2147483647 h 225"/>
              <a:gd name="T114" fmla="*/ 2147483647 w 234"/>
              <a:gd name="T115" fmla="*/ 2147483647 h 2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4"/>
              <a:gd name="T175" fmla="*/ 0 h 225"/>
              <a:gd name="T176" fmla="*/ 234 w 234"/>
              <a:gd name="T177" fmla="*/ 225 h 2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4" h="225">
                <a:moveTo>
                  <a:pt x="171" y="45"/>
                </a:moveTo>
                <a:lnTo>
                  <a:pt x="171" y="54"/>
                </a:lnTo>
                <a:lnTo>
                  <a:pt x="171" y="45"/>
                </a:lnTo>
                <a:lnTo>
                  <a:pt x="180" y="45"/>
                </a:lnTo>
                <a:lnTo>
                  <a:pt x="189" y="45"/>
                </a:lnTo>
                <a:lnTo>
                  <a:pt x="189" y="36"/>
                </a:lnTo>
                <a:lnTo>
                  <a:pt x="180" y="45"/>
                </a:lnTo>
                <a:lnTo>
                  <a:pt x="171" y="45"/>
                </a:lnTo>
                <a:close/>
                <a:moveTo>
                  <a:pt x="153" y="90"/>
                </a:moveTo>
                <a:lnTo>
                  <a:pt x="162" y="90"/>
                </a:lnTo>
                <a:lnTo>
                  <a:pt x="162" y="81"/>
                </a:lnTo>
                <a:lnTo>
                  <a:pt x="162" y="90"/>
                </a:lnTo>
                <a:lnTo>
                  <a:pt x="153" y="90"/>
                </a:lnTo>
                <a:close/>
                <a:moveTo>
                  <a:pt x="207" y="36"/>
                </a:moveTo>
                <a:lnTo>
                  <a:pt x="198" y="36"/>
                </a:lnTo>
                <a:lnTo>
                  <a:pt x="189" y="36"/>
                </a:lnTo>
                <a:lnTo>
                  <a:pt x="189" y="45"/>
                </a:lnTo>
                <a:lnTo>
                  <a:pt x="180" y="45"/>
                </a:lnTo>
                <a:lnTo>
                  <a:pt x="171" y="45"/>
                </a:lnTo>
                <a:lnTo>
                  <a:pt x="171" y="54"/>
                </a:lnTo>
                <a:lnTo>
                  <a:pt x="162" y="63"/>
                </a:lnTo>
                <a:lnTo>
                  <a:pt x="171" y="63"/>
                </a:lnTo>
                <a:lnTo>
                  <a:pt x="171" y="72"/>
                </a:lnTo>
                <a:lnTo>
                  <a:pt x="162" y="72"/>
                </a:lnTo>
                <a:lnTo>
                  <a:pt x="162" y="81"/>
                </a:lnTo>
                <a:lnTo>
                  <a:pt x="162" y="90"/>
                </a:lnTo>
                <a:lnTo>
                  <a:pt x="153" y="90"/>
                </a:lnTo>
                <a:lnTo>
                  <a:pt x="153" y="99"/>
                </a:lnTo>
                <a:lnTo>
                  <a:pt x="162" y="99"/>
                </a:lnTo>
                <a:lnTo>
                  <a:pt x="153" y="99"/>
                </a:lnTo>
                <a:lnTo>
                  <a:pt x="153" y="108"/>
                </a:lnTo>
                <a:lnTo>
                  <a:pt x="153" y="117"/>
                </a:lnTo>
                <a:lnTo>
                  <a:pt x="144" y="117"/>
                </a:lnTo>
                <a:lnTo>
                  <a:pt x="144" y="126"/>
                </a:lnTo>
                <a:lnTo>
                  <a:pt x="135" y="126"/>
                </a:lnTo>
                <a:lnTo>
                  <a:pt x="135" y="135"/>
                </a:lnTo>
                <a:lnTo>
                  <a:pt x="126" y="144"/>
                </a:lnTo>
                <a:lnTo>
                  <a:pt x="126" y="153"/>
                </a:lnTo>
                <a:lnTo>
                  <a:pt x="117" y="153"/>
                </a:lnTo>
                <a:lnTo>
                  <a:pt x="108" y="153"/>
                </a:lnTo>
                <a:lnTo>
                  <a:pt x="108" y="162"/>
                </a:lnTo>
                <a:lnTo>
                  <a:pt x="99" y="162"/>
                </a:lnTo>
                <a:lnTo>
                  <a:pt x="99" y="171"/>
                </a:lnTo>
                <a:lnTo>
                  <a:pt x="90" y="171"/>
                </a:lnTo>
                <a:lnTo>
                  <a:pt x="90" y="180"/>
                </a:lnTo>
                <a:lnTo>
                  <a:pt x="81" y="180"/>
                </a:lnTo>
                <a:lnTo>
                  <a:pt x="81" y="189"/>
                </a:lnTo>
                <a:lnTo>
                  <a:pt x="81" y="198"/>
                </a:lnTo>
                <a:lnTo>
                  <a:pt x="81" y="207"/>
                </a:lnTo>
                <a:lnTo>
                  <a:pt x="72" y="207"/>
                </a:lnTo>
                <a:lnTo>
                  <a:pt x="63" y="207"/>
                </a:lnTo>
                <a:lnTo>
                  <a:pt x="54" y="207"/>
                </a:lnTo>
                <a:lnTo>
                  <a:pt x="54" y="198"/>
                </a:lnTo>
                <a:lnTo>
                  <a:pt x="45" y="198"/>
                </a:lnTo>
                <a:lnTo>
                  <a:pt x="45" y="207"/>
                </a:lnTo>
                <a:lnTo>
                  <a:pt x="36" y="207"/>
                </a:lnTo>
                <a:lnTo>
                  <a:pt x="27" y="207"/>
                </a:lnTo>
                <a:lnTo>
                  <a:pt x="27" y="216"/>
                </a:lnTo>
                <a:lnTo>
                  <a:pt x="18" y="216"/>
                </a:lnTo>
                <a:lnTo>
                  <a:pt x="9" y="216"/>
                </a:lnTo>
                <a:lnTo>
                  <a:pt x="0" y="216"/>
                </a:lnTo>
                <a:lnTo>
                  <a:pt x="0" y="225"/>
                </a:lnTo>
                <a:lnTo>
                  <a:pt x="0" y="216"/>
                </a:lnTo>
                <a:lnTo>
                  <a:pt x="9" y="216"/>
                </a:lnTo>
                <a:lnTo>
                  <a:pt x="18" y="216"/>
                </a:lnTo>
                <a:lnTo>
                  <a:pt x="27" y="216"/>
                </a:lnTo>
                <a:lnTo>
                  <a:pt x="27" y="207"/>
                </a:lnTo>
                <a:lnTo>
                  <a:pt x="36" y="207"/>
                </a:lnTo>
                <a:lnTo>
                  <a:pt x="45" y="207"/>
                </a:lnTo>
                <a:lnTo>
                  <a:pt x="45" y="198"/>
                </a:lnTo>
                <a:lnTo>
                  <a:pt x="54" y="198"/>
                </a:lnTo>
                <a:lnTo>
                  <a:pt x="54" y="207"/>
                </a:lnTo>
                <a:lnTo>
                  <a:pt x="63" y="207"/>
                </a:lnTo>
                <a:lnTo>
                  <a:pt x="72" y="207"/>
                </a:lnTo>
                <a:lnTo>
                  <a:pt x="81" y="207"/>
                </a:lnTo>
                <a:lnTo>
                  <a:pt x="81" y="198"/>
                </a:lnTo>
                <a:lnTo>
                  <a:pt x="81" y="189"/>
                </a:lnTo>
                <a:lnTo>
                  <a:pt x="81" y="180"/>
                </a:lnTo>
                <a:lnTo>
                  <a:pt x="90" y="180"/>
                </a:lnTo>
                <a:lnTo>
                  <a:pt x="90" y="171"/>
                </a:lnTo>
                <a:lnTo>
                  <a:pt x="99" y="171"/>
                </a:lnTo>
                <a:lnTo>
                  <a:pt x="99" y="162"/>
                </a:lnTo>
                <a:lnTo>
                  <a:pt x="108" y="153"/>
                </a:lnTo>
                <a:lnTo>
                  <a:pt x="117" y="153"/>
                </a:lnTo>
                <a:lnTo>
                  <a:pt x="126" y="153"/>
                </a:lnTo>
                <a:lnTo>
                  <a:pt x="126" y="144"/>
                </a:lnTo>
                <a:lnTo>
                  <a:pt x="126" y="135"/>
                </a:lnTo>
                <a:lnTo>
                  <a:pt x="135" y="135"/>
                </a:lnTo>
                <a:lnTo>
                  <a:pt x="135" y="126"/>
                </a:lnTo>
                <a:lnTo>
                  <a:pt x="144" y="126"/>
                </a:lnTo>
                <a:lnTo>
                  <a:pt x="144" y="117"/>
                </a:lnTo>
                <a:lnTo>
                  <a:pt x="153" y="108"/>
                </a:lnTo>
                <a:lnTo>
                  <a:pt x="153" y="99"/>
                </a:lnTo>
                <a:lnTo>
                  <a:pt x="153" y="90"/>
                </a:lnTo>
                <a:lnTo>
                  <a:pt x="162" y="81"/>
                </a:lnTo>
                <a:lnTo>
                  <a:pt x="162" y="72"/>
                </a:lnTo>
                <a:lnTo>
                  <a:pt x="171" y="72"/>
                </a:lnTo>
                <a:lnTo>
                  <a:pt x="162" y="63"/>
                </a:lnTo>
                <a:lnTo>
                  <a:pt x="171" y="54"/>
                </a:lnTo>
                <a:lnTo>
                  <a:pt x="171" y="45"/>
                </a:lnTo>
                <a:lnTo>
                  <a:pt x="180" y="45"/>
                </a:lnTo>
                <a:lnTo>
                  <a:pt x="189" y="36"/>
                </a:lnTo>
                <a:lnTo>
                  <a:pt x="198" y="36"/>
                </a:lnTo>
                <a:lnTo>
                  <a:pt x="207" y="36"/>
                </a:lnTo>
                <a:lnTo>
                  <a:pt x="207" y="27"/>
                </a:lnTo>
                <a:lnTo>
                  <a:pt x="207" y="18"/>
                </a:lnTo>
                <a:lnTo>
                  <a:pt x="216" y="18"/>
                </a:lnTo>
                <a:lnTo>
                  <a:pt x="216" y="9"/>
                </a:lnTo>
                <a:lnTo>
                  <a:pt x="225" y="9"/>
                </a:lnTo>
                <a:lnTo>
                  <a:pt x="234" y="0"/>
                </a:lnTo>
                <a:lnTo>
                  <a:pt x="225" y="9"/>
                </a:lnTo>
                <a:lnTo>
                  <a:pt x="216" y="9"/>
                </a:lnTo>
                <a:lnTo>
                  <a:pt x="216" y="18"/>
                </a:lnTo>
                <a:lnTo>
                  <a:pt x="207" y="18"/>
                </a:lnTo>
                <a:lnTo>
                  <a:pt x="207" y="27"/>
                </a:lnTo>
                <a:lnTo>
                  <a:pt x="207" y="36"/>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51" name="Freeform 467"/>
          <p:cNvSpPr>
            <a:spLocks noEditPoints="1"/>
          </p:cNvSpPr>
          <p:nvPr/>
        </p:nvSpPr>
        <p:spPr bwMode="auto">
          <a:xfrm>
            <a:off x="6013450" y="4191000"/>
            <a:ext cx="25400" cy="396875"/>
          </a:xfrm>
          <a:custGeom>
            <a:avLst/>
            <a:gdLst>
              <a:gd name="T0" fmla="*/ 0 w 18"/>
              <a:gd name="T1" fmla="*/ 2147483647 h 287"/>
              <a:gd name="T2" fmla="*/ 0 w 18"/>
              <a:gd name="T3" fmla="*/ 2147483647 h 287"/>
              <a:gd name="T4" fmla="*/ 2147483647 w 18"/>
              <a:gd name="T5" fmla="*/ 2147483647 h 287"/>
              <a:gd name="T6" fmla="*/ 2147483647 w 18"/>
              <a:gd name="T7" fmla="*/ 2147483647 h 287"/>
              <a:gd name="T8" fmla="*/ 0 w 18"/>
              <a:gd name="T9" fmla="*/ 2147483647 h 287"/>
              <a:gd name="T10" fmla="*/ 2147483647 w 18"/>
              <a:gd name="T11" fmla="*/ 2147483647 h 287"/>
              <a:gd name="T12" fmla="*/ 2147483647 w 18"/>
              <a:gd name="T13" fmla="*/ 2147483647 h 287"/>
              <a:gd name="T14" fmla="*/ 0 w 18"/>
              <a:gd name="T15" fmla="*/ 2147483647 h 287"/>
              <a:gd name="T16" fmla="*/ 0 w 18"/>
              <a:gd name="T17" fmla="*/ 2147483647 h 287"/>
              <a:gd name="T18" fmla="*/ 0 w 18"/>
              <a:gd name="T19" fmla="*/ 2147483647 h 287"/>
              <a:gd name="T20" fmla="*/ 0 w 18"/>
              <a:gd name="T21" fmla="*/ 2147483647 h 287"/>
              <a:gd name="T22" fmla="*/ 0 w 18"/>
              <a:gd name="T23" fmla="*/ 2147483647 h 287"/>
              <a:gd name="T24" fmla="*/ 0 w 18"/>
              <a:gd name="T25" fmla="*/ 2147483647 h 287"/>
              <a:gd name="T26" fmla="*/ 0 w 18"/>
              <a:gd name="T27" fmla="*/ 2147483647 h 287"/>
              <a:gd name="T28" fmla="*/ 2147483647 w 18"/>
              <a:gd name="T29" fmla="*/ 2147483647 h 287"/>
              <a:gd name="T30" fmla="*/ 2147483647 w 18"/>
              <a:gd name="T31" fmla="*/ 2147483647 h 287"/>
              <a:gd name="T32" fmla="*/ 2147483647 w 18"/>
              <a:gd name="T33" fmla="*/ 2147483647 h 287"/>
              <a:gd name="T34" fmla="*/ 2147483647 w 18"/>
              <a:gd name="T35" fmla="*/ 2147483647 h 287"/>
              <a:gd name="T36" fmla="*/ 2147483647 w 18"/>
              <a:gd name="T37" fmla="*/ 2147483647 h 287"/>
              <a:gd name="T38" fmla="*/ 2147483647 w 18"/>
              <a:gd name="T39" fmla="*/ 2147483647 h 287"/>
              <a:gd name="T40" fmla="*/ 2147483647 w 18"/>
              <a:gd name="T41" fmla="*/ 2147483647 h 287"/>
              <a:gd name="T42" fmla="*/ 0 w 18"/>
              <a:gd name="T43" fmla="*/ 2147483647 h 287"/>
              <a:gd name="T44" fmla="*/ 0 w 18"/>
              <a:gd name="T45" fmla="*/ 2147483647 h 287"/>
              <a:gd name="T46" fmla="*/ 0 w 18"/>
              <a:gd name="T47" fmla="*/ 2147483647 h 287"/>
              <a:gd name="T48" fmla="*/ 0 w 18"/>
              <a:gd name="T49" fmla="*/ 2147483647 h 287"/>
              <a:gd name="T50" fmla="*/ 0 w 18"/>
              <a:gd name="T51" fmla="*/ 2147483647 h 287"/>
              <a:gd name="T52" fmla="*/ 2147483647 w 18"/>
              <a:gd name="T53" fmla="*/ 2147483647 h 287"/>
              <a:gd name="T54" fmla="*/ 2147483647 w 18"/>
              <a:gd name="T55" fmla="*/ 2147483647 h 287"/>
              <a:gd name="T56" fmla="*/ 2147483647 w 18"/>
              <a:gd name="T57" fmla="*/ 2147483647 h 287"/>
              <a:gd name="T58" fmla="*/ 2147483647 w 18"/>
              <a:gd name="T59" fmla="*/ 2147483647 h 287"/>
              <a:gd name="T60" fmla="*/ 2147483647 w 18"/>
              <a:gd name="T61" fmla="*/ 2147483647 h 287"/>
              <a:gd name="T62" fmla="*/ 2147483647 w 18"/>
              <a:gd name="T63" fmla="*/ 2147483647 h 287"/>
              <a:gd name="T64" fmla="*/ 2147483647 w 18"/>
              <a:gd name="T65" fmla="*/ 2147483647 h 287"/>
              <a:gd name="T66" fmla="*/ 0 w 18"/>
              <a:gd name="T67" fmla="*/ 2147483647 h 287"/>
              <a:gd name="T68" fmla="*/ 0 w 18"/>
              <a:gd name="T69" fmla="*/ 2147483647 h 287"/>
              <a:gd name="T70" fmla="*/ 2147483647 w 18"/>
              <a:gd name="T71" fmla="*/ 2147483647 h 287"/>
              <a:gd name="T72" fmla="*/ 2147483647 w 18"/>
              <a:gd name="T73" fmla="*/ 2147483647 h 287"/>
              <a:gd name="T74" fmla="*/ 0 w 18"/>
              <a:gd name="T75" fmla="*/ 2147483647 h 287"/>
              <a:gd name="T76" fmla="*/ 0 w 18"/>
              <a:gd name="T77" fmla="*/ 2147483647 h 287"/>
              <a:gd name="T78" fmla="*/ 2147483647 w 18"/>
              <a:gd name="T79" fmla="*/ 2147483647 h 287"/>
              <a:gd name="T80" fmla="*/ 2147483647 w 18"/>
              <a:gd name="T81" fmla="*/ 2147483647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
              <a:gd name="T124" fmla="*/ 0 h 287"/>
              <a:gd name="T125" fmla="*/ 18 w 18"/>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 h="287">
                <a:moveTo>
                  <a:pt x="0" y="188"/>
                </a:moveTo>
                <a:lnTo>
                  <a:pt x="0" y="179"/>
                </a:lnTo>
                <a:lnTo>
                  <a:pt x="9" y="179"/>
                </a:lnTo>
                <a:lnTo>
                  <a:pt x="0" y="179"/>
                </a:lnTo>
                <a:lnTo>
                  <a:pt x="0" y="188"/>
                </a:lnTo>
                <a:close/>
                <a:moveTo>
                  <a:pt x="9" y="215"/>
                </a:moveTo>
                <a:lnTo>
                  <a:pt x="9" y="206"/>
                </a:lnTo>
                <a:lnTo>
                  <a:pt x="9" y="197"/>
                </a:lnTo>
                <a:lnTo>
                  <a:pt x="9" y="188"/>
                </a:lnTo>
                <a:lnTo>
                  <a:pt x="0" y="188"/>
                </a:lnTo>
                <a:lnTo>
                  <a:pt x="0" y="179"/>
                </a:lnTo>
                <a:lnTo>
                  <a:pt x="9" y="179"/>
                </a:lnTo>
                <a:lnTo>
                  <a:pt x="9" y="170"/>
                </a:lnTo>
                <a:lnTo>
                  <a:pt x="9" y="161"/>
                </a:lnTo>
                <a:lnTo>
                  <a:pt x="9" y="152"/>
                </a:lnTo>
                <a:lnTo>
                  <a:pt x="0" y="152"/>
                </a:lnTo>
                <a:lnTo>
                  <a:pt x="0" y="143"/>
                </a:lnTo>
                <a:lnTo>
                  <a:pt x="0" y="134"/>
                </a:lnTo>
                <a:lnTo>
                  <a:pt x="0" y="125"/>
                </a:lnTo>
                <a:lnTo>
                  <a:pt x="0" y="116"/>
                </a:lnTo>
                <a:lnTo>
                  <a:pt x="0" y="107"/>
                </a:lnTo>
                <a:lnTo>
                  <a:pt x="0" y="98"/>
                </a:lnTo>
                <a:lnTo>
                  <a:pt x="0" y="89"/>
                </a:lnTo>
                <a:lnTo>
                  <a:pt x="0" y="80"/>
                </a:lnTo>
                <a:lnTo>
                  <a:pt x="0" y="71"/>
                </a:lnTo>
                <a:lnTo>
                  <a:pt x="0" y="62"/>
                </a:lnTo>
                <a:lnTo>
                  <a:pt x="0" y="53"/>
                </a:lnTo>
                <a:lnTo>
                  <a:pt x="0" y="44"/>
                </a:lnTo>
                <a:lnTo>
                  <a:pt x="9" y="44"/>
                </a:lnTo>
                <a:lnTo>
                  <a:pt x="9" y="35"/>
                </a:lnTo>
                <a:lnTo>
                  <a:pt x="9" y="26"/>
                </a:lnTo>
                <a:lnTo>
                  <a:pt x="18" y="26"/>
                </a:lnTo>
                <a:lnTo>
                  <a:pt x="18" y="18"/>
                </a:lnTo>
                <a:lnTo>
                  <a:pt x="18" y="9"/>
                </a:lnTo>
                <a:lnTo>
                  <a:pt x="18" y="0"/>
                </a:lnTo>
                <a:lnTo>
                  <a:pt x="18" y="9"/>
                </a:lnTo>
                <a:lnTo>
                  <a:pt x="18" y="18"/>
                </a:lnTo>
                <a:lnTo>
                  <a:pt x="18" y="26"/>
                </a:lnTo>
                <a:lnTo>
                  <a:pt x="9" y="26"/>
                </a:lnTo>
                <a:lnTo>
                  <a:pt x="9" y="35"/>
                </a:lnTo>
                <a:lnTo>
                  <a:pt x="9" y="44"/>
                </a:lnTo>
                <a:lnTo>
                  <a:pt x="9" y="53"/>
                </a:lnTo>
                <a:lnTo>
                  <a:pt x="0" y="53"/>
                </a:lnTo>
                <a:lnTo>
                  <a:pt x="0" y="62"/>
                </a:lnTo>
                <a:lnTo>
                  <a:pt x="0" y="71"/>
                </a:lnTo>
                <a:lnTo>
                  <a:pt x="0" y="80"/>
                </a:lnTo>
                <a:lnTo>
                  <a:pt x="0" y="89"/>
                </a:lnTo>
                <a:lnTo>
                  <a:pt x="0" y="98"/>
                </a:lnTo>
                <a:lnTo>
                  <a:pt x="0" y="107"/>
                </a:lnTo>
                <a:lnTo>
                  <a:pt x="0" y="116"/>
                </a:lnTo>
                <a:lnTo>
                  <a:pt x="0" y="125"/>
                </a:lnTo>
                <a:lnTo>
                  <a:pt x="0" y="134"/>
                </a:lnTo>
                <a:lnTo>
                  <a:pt x="0" y="143"/>
                </a:lnTo>
                <a:lnTo>
                  <a:pt x="9" y="152"/>
                </a:lnTo>
                <a:lnTo>
                  <a:pt x="9" y="161"/>
                </a:lnTo>
                <a:lnTo>
                  <a:pt x="9" y="170"/>
                </a:lnTo>
                <a:lnTo>
                  <a:pt x="9" y="179"/>
                </a:lnTo>
                <a:lnTo>
                  <a:pt x="9" y="188"/>
                </a:lnTo>
                <a:lnTo>
                  <a:pt x="9" y="197"/>
                </a:lnTo>
                <a:lnTo>
                  <a:pt x="9" y="206"/>
                </a:lnTo>
                <a:lnTo>
                  <a:pt x="9" y="215"/>
                </a:lnTo>
                <a:lnTo>
                  <a:pt x="9" y="224"/>
                </a:lnTo>
                <a:lnTo>
                  <a:pt x="18" y="224"/>
                </a:lnTo>
                <a:lnTo>
                  <a:pt x="9" y="224"/>
                </a:lnTo>
                <a:lnTo>
                  <a:pt x="9" y="233"/>
                </a:lnTo>
                <a:lnTo>
                  <a:pt x="9" y="242"/>
                </a:lnTo>
                <a:lnTo>
                  <a:pt x="0" y="242"/>
                </a:lnTo>
                <a:lnTo>
                  <a:pt x="0" y="251"/>
                </a:lnTo>
                <a:lnTo>
                  <a:pt x="0" y="260"/>
                </a:lnTo>
                <a:lnTo>
                  <a:pt x="0" y="269"/>
                </a:lnTo>
                <a:lnTo>
                  <a:pt x="0" y="278"/>
                </a:lnTo>
                <a:lnTo>
                  <a:pt x="9" y="278"/>
                </a:lnTo>
                <a:lnTo>
                  <a:pt x="9" y="287"/>
                </a:lnTo>
                <a:lnTo>
                  <a:pt x="9" y="278"/>
                </a:lnTo>
                <a:lnTo>
                  <a:pt x="0" y="278"/>
                </a:lnTo>
                <a:lnTo>
                  <a:pt x="0" y="269"/>
                </a:lnTo>
                <a:lnTo>
                  <a:pt x="0" y="260"/>
                </a:lnTo>
                <a:lnTo>
                  <a:pt x="0" y="251"/>
                </a:lnTo>
                <a:lnTo>
                  <a:pt x="0" y="242"/>
                </a:lnTo>
                <a:lnTo>
                  <a:pt x="9" y="242"/>
                </a:lnTo>
                <a:lnTo>
                  <a:pt x="9" y="233"/>
                </a:lnTo>
                <a:lnTo>
                  <a:pt x="9" y="224"/>
                </a:lnTo>
                <a:lnTo>
                  <a:pt x="9" y="215"/>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52" name="Freeform 468"/>
          <p:cNvSpPr>
            <a:spLocks/>
          </p:cNvSpPr>
          <p:nvPr/>
        </p:nvSpPr>
        <p:spPr bwMode="auto">
          <a:xfrm>
            <a:off x="6335713" y="3213100"/>
            <a:ext cx="247650" cy="322263"/>
          </a:xfrm>
          <a:custGeom>
            <a:avLst/>
            <a:gdLst>
              <a:gd name="T0" fmla="*/ 2147483647 w 180"/>
              <a:gd name="T1" fmla="*/ 2147483647 h 234"/>
              <a:gd name="T2" fmla="*/ 2147483647 w 180"/>
              <a:gd name="T3" fmla="*/ 2147483647 h 234"/>
              <a:gd name="T4" fmla="*/ 2147483647 w 180"/>
              <a:gd name="T5" fmla="*/ 2147483647 h 234"/>
              <a:gd name="T6" fmla="*/ 2147483647 w 180"/>
              <a:gd name="T7" fmla="*/ 2147483647 h 234"/>
              <a:gd name="T8" fmla="*/ 2147483647 w 180"/>
              <a:gd name="T9" fmla="*/ 2147483647 h 234"/>
              <a:gd name="T10" fmla="*/ 2147483647 w 180"/>
              <a:gd name="T11" fmla="*/ 2147483647 h 234"/>
              <a:gd name="T12" fmla="*/ 2147483647 w 180"/>
              <a:gd name="T13" fmla="*/ 2147483647 h 234"/>
              <a:gd name="T14" fmla="*/ 2147483647 w 180"/>
              <a:gd name="T15" fmla="*/ 2147483647 h 234"/>
              <a:gd name="T16" fmla="*/ 2147483647 w 180"/>
              <a:gd name="T17" fmla="*/ 2147483647 h 234"/>
              <a:gd name="T18" fmla="*/ 2147483647 w 180"/>
              <a:gd name="T19" fmla="*/ 2147483647 h 234"/>
              <a:gd name="T20" fmla="*/ 2147483647 w 180"/>
              <a:gd name="T21" fmla="*/ 2147483647 h 234"/>
              <a:gd name="T22" fmla="*/ 2147483647 w 180"/>
              <a:gd name="T23" fmla="*/ 2147483647 h 234"/>
              <a:gd name="T24" fmla="*/ 0 w 180"/>
              <a:gd name="T25" fmla="*/ 2147483647 h 234"/>
              <a:gd name="T26" fmla="*/ 2147483647 w 180"/>
              <a:gd name="T27" fmla="*/ 2147483647 h 234"/>
              <a:gd name="T28" fmla="*/ 2147483647 w 180"/>
              <a:gd name="T29" fmla="*/ 2147483647 h 234"/>
              <a:gd name="T30" fmla="*/ 2147483647 w 180"/>
              <a:gd name="T31" fmla="*/ 2147483647 h 234"/>
              <a:gd name="T32" fmla="*/ 2147483647 w 180"/>
              <a:gd name="T33" fmla="*/ 2147483647 h 234"/>
              <a:gd name="T34" fmla="*/ 2147483647 w 180"/>
              <a:gd name="T35" fmla="*/ 2147483647 h 234"/>
              <a:gd name="T36" fmla="*/ 2147483647 w 180"/>
              <a:gd name="T37" fmla="*/ 2147483647 h 234"/>
              <a:gd name="T38" fmla="*/ 2147483647 w 180"/>
              <a:gd name="T39" fmla="*/ 2147483647 h 234"/>
              <a:gd name="T40" fmla="*/ 2147483647 w 180"/>
              <a:gd name="T41" fmla="*/ 2147483647 h 234"/>
              <a:gd name="T42" fmla="*/ 2147483647 w 180"/>
              <a:gd name="T43" fmla="*/ 2147483647 h 234"/>
              <a:gd name="T44" fmla="*/ 2147483647 w 180"/>
              <a:gd name="T45" fmla="*/ 2147483647 h 234"/>
              <a:gd name="T46" fmla="*/ 2147483647 w 180"/>
              <a:gd name="T47" fmla="*/ 2147483647 h 234"/>
              <a:gd name="T48" fmla="*/ 2147483647 w 180"/>
              <a:gd name="T49" fmla="*/ 2147483647 h 234"/>
              <a:gd name="T50" fmla="*/ 2147483647 w 180"/>
              <a:gd name="T51" fmla="*/ 2147483647 h 234"/>
              <a:gd name="T52" fmla="*/ 2147483647 w 180"/>
              <a:gd name="T53" fmla="*/ 2147483647 h 234"/>
              <a:gd name="T54" fmla="*/ 2147483647 w 180"/>
              <a:gd name="T55" fmla="*/ 2147483647 h 234"/>
              <a:gd name="T56" fmla="*/ 2147483647 w 180"/>
              <a:gd name="T57" fmla="*/ 2147483647 h 234"/>
              <a:gd name="T58" fmla="*/ 2147483647 w 180"/>
              <a:gd name="T59" fmla="*/ 2147483647 h 234"/>
              <a:gd name="T60" fmla="*/ 2147483647 w 180"/>
              <a:gd name="T61" fmla="*/ 2147483647 h 234"/>
              <a:gd name="T62" fmla="*/ 2147483647 w 180"/>
              <a:gd name="T63" fmla="*/ 2147483647 h 234"/>
              <a:gd name="T64" fmla="*/ 2147483647 w 180"/>
              <a:gd name="T65" fmla="*/ 2147483647 h 234"/>
              <a:gd name="T66" fmla="*/ 2147483647 w 180"/>
              <a:gd name="T67" fmla="*/ 2147483647 h 234"/>
              <a:gd name="T68" fmla="*/ 2147483647 w 180"/>
              <a:gd name="T69" fmla="*/ 2147483647 h 234"/>
              <a:gd name="T70" fmla="*/ 2147483647 w 180"/>
              <a:gd name="T71" fmla="*/ 2147483647 h 234"/>
              <a:gd name="T72" fmla="*/ 2147483647 w 180"/>
              <a:gd name="T73" fmla="*/ 2147483647 h 234"/>
              <a:gd name="T74" fmla="*/ 2147483647 w 180"/>
              <a:gd name="T75" fmla="*/ 2147483647 h 234"/>
              <a:gd name="T76" fmla="*/ 2147483647 w 180"/>
              <a:gd name="T77" fmla="*/ 2147483647 h 234"/>
              <a:gd name="T78" fmla="*/ 2147483647 w 180"/>
              <a:gd name="T79" fmla="*/ 2147483647 h 234"/>
              <a:gd name="T80" fmla="*/ 2147483647 w 180"/>
              <a:gd name="T81" fmla="*/ 2147483647 h 234"/>
              <a:gd name="T82" fmla="*/ 2147483647 w 180"/>
              <a:gd name="T83" fmla="*/ 2147483647 h 2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0"/>
              <a:gd name="T127" fmla="*/ 0 h 234"/>
              <a:gd name="T128" fmla="*/ 180 w 180"/>
              <a:gd name="T129" fmla="*/ 234 h 2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0" h="234">
                <a:moveTo>
                  <a:pt x="117" y="90"/>
                </a:moveTo>
                <a:lnTo>
                  <a:pt x="108" y="90"/>
                </a:lnTo>
                <a:lnTo>
                  <a:pt x="99" y="99"/>
                </a:lnTo>
                <a:lnTo>
                  <a:pt x="90" y="99"/>
                </a:lnTo>
                <a:lnTo>
                  <a:pt x="90" y="108"/>
                </a:lnTo>
                <a:lnTo>
                  <a:pt x="81" y="117"/>
                </a:lnTo>
                <a:lnTo>
                  <a:pt x="90" y="126"/>
                </a:lnTo>
                <a:lnTo>
                  <a:pt x="81" y="126"/>
                </a:lnTo>
                <a:lnTo>
                  <a:pt x="81" y="135"/>
                </a:lnTo>
                <a:lnTo>
                  <a:pt x="72" y="144"/>
                </a:lnTo>
                <a:lnTo>
                  <a:pt x="72" y="153"/>
                </a:lnTo>
                <a:lnTo>
                  <a:pt x="72" y="162"/>
                </a:lnTo>
                <a:lnTo>
                  <a:pt x="63" y="171"/>
                </a:lnTo>
                <a:lnTo>
                  <a:pt x="63" y="180"/>
                </a:lnTo>
                <a:lnTo>
                  <a:pt x="54" y="180"/>
                </a:lnTo>
                <a:lnTo>
                  <a:pt x="54" y="189"/>
                </a:lnTo>
                <a:lnTo>
                  <a:pt x="45" y="189"/>
                </a:lnTo>
                <a:lnTo>
                  <a:pt x="45" y="198"/>
                </a:lnTo>
                <a:lnTo>
                  <a:pt x="45" y="207"/>
                </a:lnTo>
                <a:lnTo>
                  <a:pt x="36" y="207"/>
                </a:lnTo>
                <a:lnTo>
                  <a:pt x="27" y="207"/>
                </a:lnTo>
                <a:lnTo>
                  <a:pt x="18" y="216"/>
                </a:lnTo>
                <a:lnTo>
                  <a:pt x="18" y="225"/>
                </a:lnTo>
                <a:lnTo>
                  <a:pt x="9" y="225"/>
                </a:lnTo>
                <a:lnTo>
                  <a:pt x="9" y="234"/>
                </a:lnTo>
                <a:lnTo>
                  <a:pt x="0" y="234"/>
                </a:lnTo>
                <a:lnTo>
                  <a:pt x="9" y="225"/>
                </a:lnTo>
                <a:lnTo>
                  <a:pt x="18" y="225"/>
                </a:lnTo>
                <a:lnTo>
                  <a:pt x="18" y="216"/>
                </a:lnTo>
                <a:lnTo>
                  <a:pt x="18" y="207"/>
                </a:lnTo>
                <a:lnTo>
                  <a:pt x="27" y="207"/>
                </a:lnTo>
                <a:lnTo>
                  <a:pt x="36" y="207"/>
                </a:lnTo>
                <a:lnTo>
                  <a:pt x="45" y="207"/>
                </a:lnTo>
                <a:lnTo>
                  <a:pt x="45" y="198"/>
                </a:lnTo>
                <a:lnTo>
                  <a:pt x="45" y="189"/>
                </a:lnTo>
                <a:lnTo>
                  <a:pt x="54" y="189"/>
                </a:lnTo>
                <a:lnTo>
                  <a:pt x="54" y="180"/>
                </a:lnTo>
                <a:lnTo>
                  <a:pt x="63" y="171"/>
                </a:lnTo>
                <a:lnTo>
                  <a:pt x="63" y="162"/>
                </a:lnTo>
                <a:lnTo>
                  <a:pt x="72" y="162"/>
                </a:lnTo>
                <a:lnTo>
                  <a:pt x="72" y="153"/>
                </a:lnTo>
                <a:lnTo>
                  <a:pt x="72" y="144"/>
                </a:lnTo>
                <a:lnTo>
                  <a:pt x="72" y="135"/>
                </a:lnTo>
                <a:lnTo>
                  <a:pt x="81" y="135"/>
                </a:lnTo>
                <a:lnTo>
                  <a:pt x="81" y="126"/>
                </a:lnTo>
                <a:lnTo>
                  <a:pt x="81" y="117"/>
                </a:lnTo>
                <a:lnTo>
                  <a:pt x="81" y="108"/>
                </a:lnTo>
                <a:lnTo>
                  <a:pt x="90" y="108"/>
                </a:lnTo>
                <a:lnTo>
                  <a:pt x="90" y="99"/>
                </a:lnTo>
                <a:lnTo>
                  <a:pt x="99" y="99"/>
                </a:lnTo>
                <a:lnTo>
                  <a:pt x="99" y="90"/>
                </a:lnTo>
                <a:lnTo>
                  <a:pt x="108" y="90"/>
                </a:lnTo>
                <a:lnTo>
                  <a:pt x="117" y="90"/>
                </a:lnTo>
                <a:lnTo>
                  <a:pt x="126" y="81"/>
                </a:lnTo>
                <a:lnTo>
                  <a:pt x="126" y="72"/>
                </a:lnTo>
                <a:lnTo>
                  <a:pt x="135" y="72"/>
                </a:lnTo>
                <a:lnTo>
                  <a:pt x="135" y="63"/>
                </a:lnTo>
                <a:lnTo>
                  <a:pt x="144" y="63"/>
                </a:lnTo>
                <a:lnTo>
                  <a:pt x="144" y="54"/>
                </a:lnTo>
                <a:lnTo>
                  <a:pt x="153" y="54"/>
                </a:lnTo>
                <a:lnTo>
                  <a:pt x="162" y="54"/>
                </a:lnTo>
                <a:lnTo>
                  <a:pt x="162" y="45"/>
                </a:lnTo>
                <a:lnTo>
                  <a:pt x="162" y="36"/>
                </a:lnTo>
                <a:lnTo>
                  <a:pt x="171" y="36"/>
                </a:lnTo>
                <a:lnTo>
                  <a:pt x="171" y="27"/>
                </a:lnTo>
                <a:lnTo>
                  <a:pt x="171" y="18"/>
                </a:lnTo>
                <a:lnTo>
                  <a:pt x="180" y="18"/>
                </a:lnTo>
                <a:lnTo>
                  <a:pt x="180" y="9"/>
                </a:lnTo>
                <a:lnTo>
                  <a:pt x="180" y="0"/>
                </a:lnTo>
                <a:lnTo>
                  <a:pt x="180" y="9"/>
                </a:lnTo>
                <a:lnTo>
                  <a:pt x="180" y="18"/>
                </a:lnTo>
                <a:lnTo>
                  <a:pt x="171" y="18"/>
                </a:lnTo>
                <a:lnTo>
                  <a:pt x="171" y="27"/>
                </a:lnTo>
                <a:lnTo>
                  <a:pt x="171" y="36"/>
                </a:lnTo>
                <a:lnTo>
                  <a:pt x="162" y="36"/>
                </a:lnTo>
                <a:lnTo>
                  <a:pt x="162" y="45"/>
                </a:lnTo>
                <a:lnTo>
                  <a:pt x="162" y="54"/>
                </a:lnTo>
                <a:lnTo>
                  <a:pt x="153" y="54"/>
                </a:lnTo>
                <a:lnTo>
                  <a:pt x="144" y="63"/>
                </a:lnTo>
                <a:lnTo>
                  <a:pt x="135" y="63"/>
                </a:lnTo>
                <a:lnTo>
                  <a:pt x="135" y="72"/>
                </a:lnTo>
                <a:lnTo>
                  <a:pt x="126" y="72"/>
                </a:lnTo>
                <a:lnTo>
                  <a:pt x="126" y="81"/>
                </a:lnTo>
                <a:lnTo>
                  <a:pt x="126" y="90"/>
                </a:lnTo>
                <a:lnTo>
                  <a:pt x="117" y="90"/>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53" name="Freeform 469"/>
          <p:cNvSpPr>
            <a:spLocks/>
          </p:cNvSpPr>
          <p:nvPr/>
        </p:nvSpPr>
        <p:spPr bwMode="auto">
          <a:xfrm>
            <a:off x="6100763" y="3535363"/>
            <a:ext cx="234950" cy="196850"/>
          </a:xfrm>
          <a:custGeom>
            <a:avLst/>
            <a:gdLst>
              <a:gd name="T0" fmla="*/ 2147483647 w 170"/>
              <a:gd name="T1" fmla="*/ 2147483647 h 143"/>
              <a:gd name="T2" fmla="*/ 2147483647 w 170"/>
              <a:gd name="T3" fmla="*/ 2147483647 h 143"/>
              <a:gd name="T4" fmla="*/ 2147483647 w 170"/>
              <a:gd name="T5" fmla="*/ 2147483647 h 143"/>
              <a:gd name="T6" fmla="*/ 2147483647 w 170"/>
              <a:gd name="T7" fmla="*/ 2147483647 h 143"/>
              <a:gd name="T8" fmla="*/ 2147483647 w 170"/>
              <a:gd name="T9" fmla="*/ 2147483647 h 143"/>
              <a:gd name="T10" fmla="*/ 2147483647 w 170"/>
              <a:gd name="T11" fmla="*/ 2147483647 h 143"/>
              <a:gd name="T12" fmla="*/ 2147483647 w 170"/>
              <a:gd name="T13" fmla="*/ 2147483647 h 143"/>
              <a:gd name="T14" fmla="*/ 2147483647 w 170"/>
              <a:gd name="T15" fmla="*/ 2147483647 h 143"/>
              <a:gd name="T16" fmla="*/ 2147483647 w 170"/>
              <a:gd name="T17" fmla="*/ 2147483647 h 143"/>
              <a:gd name="T18" fmla="*/ 2147483647 w 170"/>
              <a:gd name="T19" fmla="*/ 2147483647 h 143"/>
              <a:gd name="T20" fmla="*/ 2147483647 w 170"/>
              <a:gd name="T21" fmla="*/ 2147483647 h 143"/>
              <a:gd name="T22" fmla="*/ 2147483647 w 170"/>
              <a:gd name="T23" fmla="*/ 2147483647 h 143"/>
              <a:gd name="T24" fmla="*/ 2147483647 w 170"/>
              <a:gd name="T25" fmla="*/ 2147483647 h 143"/>
              <a:gd name="T26" fmla="*/ 2147483647 w 170"/>
              <a:gd name="T27" fmla="*/ 2147483647 h 143"/>
              <a:gd name="T28" fmla="*/ 2147483647 w 170"/>
              <a:gd name="T29" fmla="*/ 2147483647 h 143"/>
              <a:gd name="T30" fmla="*/ 2147483647 w 170"/>
              <a:gd name="T31" fmla="*/ 2147483647 h 143"/>
              <a:gd name="T32" fmla="*/ 2147483647 w 170"/>
              <a:gd name="T33" fmla="*/ 2147483647 h 143"/>
              <a:gd name="T34" fmla="*/ 2147483647 w 170"/>
              <a:gd name="T35" fmla="*/ 2147483647 h 143"/>
              <a:gd name="T36" fmla="*/ 2147483647 w 170"/>
              <a:gd name="T37" fmla="*/ 2147483647 h 143"/>
              <a:gd name="T38" fmla="*/ 2147483647 w 170"/>
              <a:gd name="T39" fmla="*/ 2147483647 h 143"/>
              <a:gd name="T40" fmla="*/ 2147483647 w 170"/>
              <a:gd name="T41" fmla="*/ 2147483647 h 143"/>
              <a:gd name="T42" fmla="*/ 2147483647 w 170"/>
              <a:gd name="T43" fmla="*/ 2147483647 h 143"/>
              <a:gd name="T44" fmla="*/ 2147483647 w 170"/>
              <a:gd name="T45" fmla="*/ 2147483647 h 143"/>
              <a:gd name="T46" fmla="*/ 2147483647 w 170"/>
              <a:gd name="T47" fmla="*/ 2147483647 h 143"/>
              <a:gd name="T48" fmla="*/ 2147483647 w 170"/>
              <a:gd name="T49" fmla="*/ 2147483647 h 143"/>
              <a:gd name="T50" fmla="*/ 2147483647 w 170"/>
              <a:gd name="T51" fmla="*/ 2147483647 h 143"/>
              <a:gd name="T52" fmla="*/ 2147483647 w 170"/>
              <a:gd name="T53" fmla="*/ 2147483647 h 143"/>
              <a:gd name="T54" fmla="*/ 0 w 170"/>
              <a:gd name="T55" fmla="*/ 2147483647 h 143"/>
              <a:gd name="T56" fmla="*/ 0 w 170"/>
              <a:gd name="T57" fmla="*/ 2147483647 h 143"/>
              <a:gd name="T58" fmla="*/ 2147483647 w 170"/>
              <a:gd name="T59" fmla="*/ 2147483647 h 143"/>
              <a:gd name="T60" fmla="*/ 2147483647 w 170"/>
              <a:gd name="T61" fmla="*/ 2147483647 h 143"/>
              <a:gd name="T62" fmla="*/ 2147483647 w 170"/>
              <a:gd name="T63" fmla="*/ 2147483647 h 143"/>
              <a:gd name="T64" fmla="*/ 2147483647 w 170"/>
              <a:gd name="T65" fmla="*/ 2147483647 h 143"/>
              <a:gd name="T66" fmla="*/ 2147483647 w 170"/>
              <a:gd name="T67" fmla="*/ 2147483647 h 143"/>
              <a:gd name="T68" fmla="*/ 2147483647 w 170"/>
              <a:gd name="T69" fmla="*/ 2147483647 h 143"/>
              <a:gd name="T70" fmla="*/ 2147483647 w 170"/>
              <a:gd name="T71" fmla="*/ 2147483647 h 143"/>
              <a:gd name="T72" fmla="*/ 2147483647 w 170"/>
              <a:gd name="T73" fmla="*/ 2147483647 h 143"/>
              <a:gd name="T74" fmla="*/ 2147483647 w 170"/>
              <a:gd name="T75" fmla="*/ 2147483647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0"/>
              <a:gd name="T115" fmla="*/ 0 h 143"/>
              <a:gd name="T116" fmla="*/ 170 w 170"/>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0" h="143">
                <a:moveTo>
                  <a:pt x="80" y="45"/>
                </a:moveTo>
                <a:lnTo>
                  <a:pt x="89" y="45"/>
                </a:lnTo>
                <a:lnTo>
                  <a:pt x="89" y="36"/>
                </a:lnTo>
                <a:lnTo>
                  <a:pt x="98" y="36"/>
                </a:lnTo>
                <a:lnTo>
                  <a:pt x="107" y="27"/>
                </a:lnTo>
                <a:lnTo>
                  <a:pt x="107" y="36"/>
                </a:lnTo>
                <a:lnTo>
                  <a:pt x="107" y="27"/>
                </a:lnTo>
                <a:lnTo>
                  <a:pt x="116" y="27"/>
                </a:lnTo>
                <a:lnTo>
                  <a:pt x="125" y="27"/>
                </a:lnTo>
                <a:lnTo>
                  <a:pt x="134" y="27"/>
                </a:lnTo>
                <a:lnTo>
                  <a:pt x="134" y="18"/>
                </a:lnTo>
                <a:lnTo>
                  <a:pt x="143" y="18"/>
                </a:lnTo>
                <a:lnTo>
                  <a:pt x="152" y="18"/>
                </a:lnTo>
                <a:lnTo>
                  <a:pt x="152" y="27"/>
                </a:lnTo>
                <a:lnTo>
                  <a:pt x="161" y="27"/>
                </a:lnTo>
                <a:lnTo>
                  <a:pt x="170" y="27"/>
                </a:lnTo>
                <a:lnTo>
                  <a:pt x="170" y="18"/>
                </a:lnTo>
                <a:lnTo>
                  <a:pt x="170" y="9"/>
                </a:lnTo>
                <a:lnTo>
                  <a:pt x="170" y="0"/>
                </a:lnTo>
                <a:lnTo>
                  <a:pt x="170" y="9"/>
                </a:lnTo>
                <a:lnTo>
                  <a:pt x="170" y="18"/>
                </a:lnTo>
                <a:lnTo>
                  <a:pt x="170" y="27"/>
                </a:lnTo>
                <a:lnTo>
                  <a:pt x="161" y="27"/>
                </a:lnTo>
                <a:lnTo>
                  <a:pt x="152" y="27"/>
                </a:lnTo>
                <a:lnTo>
                  <a:pt x="143" y="27"/>
                </a:lnTo>
                <a:lnTo>
                  <a:pt x="143" y="18"/>
                </a:lnTo>
                <a:lnTo>
                  <a:pt x="134" y="18"/>
                </a:lnTo>
                <a:lnTo>
                  <a:pt x="134" y="27"/>
                </a:lnTo>
                <a:lnTo>
                  <a:pt x="125" y="27"/>
                </a:lnTo>
                <a:lnTo>
                  <a:pt x="116" y="27"/>
                </a:lnTo>
                <a:lnTo>
                  <a:pt x="116" y="36"/>
                </a:lnTo>
                <a:lnTo>
                  <a:pt x="107" y="36"/>
                </a:lnTo>
                <a:lnTo>
                  <a:pt x="98" y="36"/>
                </a:lnTo>
                <a:lnTo>
                  <a:pt x="89" y="36"/>
                </a:lnTo>
                <a:lnTo>
                  <a:pt x="89" y="45"/>
                </a:lnTo>
                <a:lnTo>
                  <a:pt x="80" y="45"/>
                </a:lnTo>
                <a:lnTo>
                  <a:pt x="71" y="45"/>
                </a:lnTo>
                <a:lnTo>
                  <a:pt x="71" y="54"/>
                </a:lnTo>
                <a:lnTo>
                  <a:pt x="71" y="63"/>
                </a:lnTo>
                <a:lnTo>
                  <a:pt x="62" y="63"/>
                </a:lnTo>
                <a:lnTo>
                  <a:pt x="62" y="72"/>
                </a:lnTo>
                <a:lnTo>
                  <a:pt x="71" y="72"/>
                </a:lnTo>
                <a:lnTo>
                  <a:pt x="62" y="72"/>
                </a:lnTo>
                <a:lnTo>
                  <a:pt x="62" y="81"/>
                </a:lnTo>
                <a:lnTo>
                  <a:pt x="53" y="81"/>
                </a:lnTo>
                <a:lnTo>
                  <a:pt x="44" y="90"/>
                </a:lnTo>
                <a:lnTo>
                  <a:pt x="44" y="99"/>
                </a:lnTo>
                <a:lnTo>
                  <a:pt x="44" y="107"/>
                </a:lnTo>
                <a:lnTo>
                  <a:pt x="44" y="116"/>
                </a:lnTo>
                <a:lnTo>
                  <a:pt x="35" y="116"/>
                </a:lnTo>
                <a:lnTo>
                  <a:pt x="35" y="125"/>
                </a:lnTo>
                <a:lnTo>
                  <a:pt x="26" y="125"/>
                </a:lnTo>
                <a:lnTo>
                  <a:pt x="17" y="125"/>
                </a:lnTo>
                <a:lnTo>
                  <a:pt x="9" y="125"/>
                </a:lnTo>
                <a:lnTo>
                  <a:pt x="9" y="134"/>
                </a:lnTo>
                <a:lnTo>
                  <a:pt x="0" y="134"/>
                </a:lnTo>
                <a:lnTo>
                  <a:pt x="0" y="143"/>
                </a:lnTo>
                <a:lnTo>
                  <a:pt x="0" y="134"/>
                </a:lnTo>
                <a:lnTo>
                  <a:pt x="9" y="134"/>
                </a:lnTo>
                <a:lnTo>
                  <a:pt x="9" y="125"/>
                </a:lnTo>
                <a:lnTo>
                  <a:pt x="17" y="125"/>
                </a:lnTo>
                <a:lnTo>
                  <a:pt x="26" y="125"/>
                </a:lnTo>
                <a:lnTo>
                  <a:pt x="35" y="125"/>
                </a:lnTo>
                <a:lnTo>
                  <a:pt x="35" y="116"/>
                </a:lnTo>
                <a:lnTo>
                  <a:pt x="44" y="116"/>
                </a:lnTo>
                <a:lnTo>
                  <a:pt x="44" y="107"/>
                </a:lnTo>
                <a:lnTo>
                  <a:pt x="44" y="99"/>
                </a:lnTo>
                <a:lnTo>
                  <a:pt x="44" y="90"/>
                </a:lnTo>
                <a:lnTo>
                  <a:pt x="44" y="81"/>
                </a:lnTo>
                <a:lnTo>
                  <a:pt x="53" y="81"/>
                </a:lnTo>
                <a:lnTo>
                  <a:pt x="62" y="81"/>
                </a:lnTo>
                <a:lnTo>
                  <a:pt x="62" y="72"/>
                </a:lnTo>
                <a:lnTo>
                  <a:pt x="62" y="63"/>
                </a:lnTo>
                <a:lnTo>
                  <a:pt x="71" y="63"/>
                </a:lnTo>
                <a:lnTo>
                  <a:pt x="71" y="54"/>
                </a:lnTo>
                <a:lnTo>
                  <a:pt x="71" y="45"/>
                </a:lnTo>
                <a:lnTo>
                  <a:pt x="80" y="45"/>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54" name="Freeform 470"/>
          <p:cNvSpPr>
            <a:spLocks/>
          </p:cNvSpPr>
          <p:nvPr/>
        </p:nvSpPr>
        <p:spPr bwMode="auto">
          <a:xfrm>
            <a:off x="6965950" y="2420938"/>
            <a:ext cx="149225" cy="149225"/>
          </a:xfrm>
          <a:custGeom>
            <a:avLst/>
            <a:gdLst>
              <a:gd name="T0" fmla="*/ 2147483647 w 108"/>
              <a:gd name="T1" fmla="*/ 0 h 108"/>
              <a:gd name="T2" fmla="*/ 2147483647 w 108"/>
              <a:gd name="T3" fmla="*/ 0 h 108"/>
              <a:gd name="T4" fmla="*/ 2147483647 w 108"/>
              <a:gd name="T5" fmla="*/ 0 h 108"/>
              <a:gd name="T6" fmla="*/ 2147483647 w 108"/>
              <a:gd name="T7" fmla="*/ 0 h 108"/>
              <a:gd name="T8" fmla="*/ 2147483647 w 108"/>
              <a:gd name="T9" fmla="*/ 0 h 108"/>
              <a:gd name="T10" fmla="*/ 2147483647 w 108"/>
              <a:gd name="T11" fmla="*/ 0 h 108"/>
              <a:gd name="T12" fmla="*/ 2147483647 w 108"/>
              <a:gd name="T13" fmla="*/ 2147483647 h 108"/>
              <a:gd name="T14" fmla="*/ 2147483647 w 108"/>
              <a:gd name="T15" fmla="*/ 2147483647 h 108"/>
              <a:gd name="T16" fmla="*/ 2147483647 w 108"/>
              <a:gd name="T17" fmla="*/ 0 h 108"/>
              <a:gd name="T18" fmla="*/ 2147483647 w 108"/>
              <a:gd name="T19" fmla="*/ 2147483647 h 108"/>
              <a:gd name="T20" fmla="*/ 2147483647 w 108"/>
              <a:gd name="T21" fmla="*/ 2147483647 h 108"/>
              <a:gd name="T22" fmla="*/ 2147483647 w 108"/>
              <a:gd name="T23" fmla="*/ 2147483647 h 108"/>
              <a:gd name="T24" fmla="*/ 2147483647 w 108"/>
              <a:gd name="T25" fmla="*/ 0 h 108"/>
              <a:gd name="T26" fmla="*/ 2147483647 w 108"/>
              <a:gd name="T27" fmla="*/ 0 h 108"/>
              <a:gd name="T28" fmla="*/ 2147483647 w 108"/>
              <a:gd name="T29" fmla="*/ 0 h 108"/>
              <a:gd name="T30" fmla="*/ 2147483647 w 108"/>
              <a:gd name="T31" fmla="*/ 0 h 108"/>
              <a:gd name="T32" fmla="*/ 2147483647 w 108"/>
              <a:gd name="T33" fmla="*/ 0 h 108"/>
              <a:gd name="T34" fmla="*/ 2147483647 w 108"/>
              <a:gd name="T35" fmla="*/ 0 h 108"/>
              <a:gd name="T36" fmla="*/ 2147483647 w 108"/>
              <a:gd name="T37" fmla="*/ 2147483647 h 108"/>
              <a:gd name="T38" fmla="*/ 2147483647 w 108"/>
              <a:gd name="T39" fmla="*/ 2147483647 h 108"/>
              <a:gd name="T40" fmla="*/ 2147483647 w 108"/>
              <a:gd name="T41" fmla="*/ 2147483647 h 108"/>
              <a:gd name="T42" fmla="*/ 2147483647 w 108"/>
              <a:gd name="T43" fmla="*/ 2147483647 h 108"/>
              <a:gd name="T44" fmla="*/ 2147483647 w 108"/>
              <a:gd name="T45" fmla="*/ 2147483647 h 108"/>
              <a:gd name="T46" fmla="*/ 2147483647 w 108"/>
              <a:gd name="T47" fmla="*/ 2147483647 h 108"/>
              <a:gd name="T48" fmla="*/ 2147483647 w 108"/>
              <a:gd name="T49" fmla="*/ 2147483647 h 108"/>
              <a:gd name="T50" fmla="*/ 2147483647 w 108"/>
              <a:gd name="T51" fmla="*/ 2147483647 h 108"/>
              <a:gd name="T52" fmla="*/ 2147483647 w 108"/>
              <a:gd name="T53" fmla="*/ 2147483647 h 108"/>
              <a:gd name="T54" fmla="*/ 2147483647 w 108"/>
              <a:gd name="T55" fmla="*/ 2147483647 h 108"/>
              <a:gd name="T56" fmla="*/ 2147483647 w 108"/>
              <a:gd name="T57" fmla="*/ 2147483647 h 108"/>
              <a:gd name="T58" fmla="*/ 2147483647 w 108"/>
              <a:gd name="T59" fmla="*/ 2147483647 h 108"/>
              <a:gd name="T60" fmla="*/ 2147483647 w 108"/>
              <a:gd name="T61" fmla="*/ 2147483647 h 108"/>
              <a:gd name="T62" fmla="*/ 2147483647 w 108"/>
              <a:gd name="T63" fmla="*/ 2147483647 h 108"/>
              <a:gd name="T64" fmla="*/ 2147483647 w 108"/>
              <a:gd name="T65" fmla="*/ 2147483647 h 108"/>
              <a:gd name="T66" fmla="*/ 2147483647 w 108"/>
              <a:gd name="T67" fmla="*/ 2147483647 h 108"/>
              <a:gd name="T68" fmla="*/ 2147483647 w 108"/>
              <a:gd name="T69" fmla="*/ 2147483647 h 108"/>
              <a:gd name="T70" fmla="*/ 2147483647 w 108"/>
              <a:gd name="T71" fmla="*/ 2147483647 h 108"/>
              <a:gd name="T72" fmla="*/ 2147483647 w 108"/>
              <a:gd name="T73" fmla="*/ 2147483647 h 108"/>
              <a:gd name="T74" fmla="*/ 2147483647 w 108"/>
              <a:gd name="T75" fmla="*/ 2147483647 h 108"/>
              <a:gd name="T76" fmla="*/ 2147483647 w 108"/>
              <a:gd name="T77" fmla="*/ 2147483647 h 108"/>
              <a:gd name="T78" fmla="*/ 2147483647 w 108"/>
              <a:gd name="T79" fmla="*/ 2147483647 h 108"/>
              <a:gd name="T80" fmla="*/ 0 w 108"/>
              <a:gd name="T81" fmla="*/ 2147483647 h 108"/>
              <a:gd name="T82" fmla="*/ 0 w 108"/>
              <a:gd name="T83" fmla="*/ 2147483647 h 108"/>
              <a:gd name="T84" fmla="*/ 2147483647 w 108"/>
              <a:gd name="T85" fmla="*/ 2147483647 h 108"/>
              <a:gd name="T86" fmla="*/ 2147483647 w 108"/>
              <a:gd name="T87" fmla="*/ 2147483647 h 108"/>
              <a:gd name="T88" fmla="*/ 2147483647 w 108"/>
              <a:gd name="T89" fmla="*/ 2147483647 h 108"/>
              <a:gd name="T90" fmla="*/ 2147483647 w 108"/>
              <a:gd name="T91" fmla="*/ 2147483647 h 108"/>
              <a:gd name="T92" fmla="*/ 2147483647 w 108"/>
              <a:gd name="T93" fmla="*/ 2147483647 h 108"/>
              <a:gd name="T94" fmla="*/ 2147483647 w 108"/>
              <a:gd name="T95" fmla="*/ 2147483647 h 108"/>
              <a:gd name="T96" fmla="*/ 2147483647 w 108"/>
              <a:gd name="T97" fmla="*/ 2147483647 h 108"/>
              <a:gd name="T98" fmla="*/ 2147483647 w 108"/>
              <a:gd name="T99" fmla="*/ 2147483647 h 108"/>
              <a:gd name="T100" fmla="*/ 2147483647 w 108"/>
              <a:gd name="T101" fmla="*/ 2147483647 h 108"/>
              <a:gd name="T102" fmla="*/ 2147483647 w 108"/>
              <a:gd name="T103" fmla="*/ 2147483647 h 108"/>
              <a:gd name="T104" fmla="*/ 2147483647 w 108"/>
              <a:gd name="T105" fmla="*/ 2147483647 h 108"/>
              <a:gd name="T106" fmla="*/ 2147483647 w 108"/>
              <a:gd name="T107" fmla="*/ 0 h 108"/>
              <a:gd name="T108" fmla="*/ 2147483647 w 108"/>
              <a:gd name="T109" fmla="*/ 0 h 108"/>
              <a:gd name="T110" fmla="*/ 2147483647 w 108"/>
              <a:gd name="T111" fmla="*/ 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108"/>
              <a:gd name="T170" fmla="*/ 108 w 10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108">
                <a:moveTo>
                  <a:pt x="54" y="0"/>
                </a:moveTo>
                <a:lnTo>
                  <a:pt x="63" y="0"/>
                </a:lnTo>
                <a:lnTo>
                  <a:pt x="72" y="0"/>
                </a:lnTo>
                <a:lnTo>
                  <a:pt x="81" y="0"/>
                </a:lnTo>
                <a:lnTo>
                  <a:pt x="90" y="0"/>
                </a:lnTo>
                <a:lnTo>
                  <a:pt x="99" y="0"/>
                </a:lnTo>
                <a:lnTo>
                  <a:pt x="99" y="9"/>
                </a:lnTo>
                <a:lnTo>
                  <a:pt x="108" y="9"/>
                </a:lnTo>
                <a:lnTo>
                  <a:pt x="108" y="0"/>
                </a:lnTo>
                <a:lnTo>
                  <a:pt x="108" y="9"/>
                </a:lnTo>
                <a:lnTo>
                  <a:pt x="99" y="9"/>
                </a:lnTo>
                <a:lnTo>
                  <a:pt x="90" y="9"/>
                </a:lnTo>
                <a:lnTo>
                  <a:pt x="90" y="0"/>
                </a:lnTo>
                <a:lnTo>
                  <a:pt x="81" y="0"/>
                </a:lnTo>
                <a:lnTo>
                  <a:pt x="72" y="0"/>
                </a:lnTo>
                <a:lnTo>
                  <a:pt x="63" y="0"/>
                </a:lnTo>
                <a:lnTo>
                  <a:pt x="54" y="0"/>
                </a:lnTo>
                <a:lnTo>
                  <a:pt x="45" y="0"/>
                </a:lnTo>
                <a:lnTo>
                  <a:pt x="36" y="9"/>
                </a:lnTo>
                <a:lnTo>
                  <a:pt x="27" y="9"/>
                </a:lnTo>
                <a:lnTo>
                  <a:pt x="18" y="9"/>
                </a:lnTo>
                <a:lnTo>
                  <a:pt x="18" y="18"/>
                </a:lnTo>
                <a:lnTo>
                  <a:pt x="18" y="27"/>
                </a:lnTo>
                <a:lnTo>
                  <a:pt x="18" y="36"/>
                </a:lnTo>
                <a:lnTo>
                  <a:pt x="9" y="36"/>
                </a:lnTo>
                <a:lnTo>
                  <a:pt x="9" y="45"/>
                </a:lnTo>
                <a:lnTo>
                  <a:pt x="9" y="54"/>
                </a:lnTo>
                <a:lnTo>
                  <a:pt x="9" y="63"/>
                </a:lnTo>
                <a:lnTo>
                  <a:pt x="9" y="72"/>
                </a:lnTo>
                <a:lnTo>
                  <a:pt x="9" y="81"/>
                </a:lnTo>
                <a:lnTo>
                  <a:pt x="18" y="81"/>
                </a:lnTo>
                <a:lnTo>
                  <a:pt x="18" y="90"/>
                </a:lnTo>
                <a:lnTo>
                  <a:pt x="27" y="99"/>
                </a:lnTo>
                <a:lnTo>
                  <a:pt x="27" y="108"/>
                </a:lnTo>
                <a:lnTo>
                  <a:pt x="27" y="99"/>
                </a:lnTo>
                <a:lnTo>
                  <a:pt x="18" y="99"/>
                </a:lnTo>
                <a:lnTo>
                  <a:pt x="18" y="90"/>
                </a:lnTo>
                <a:lnTo>
                  <a:pt x="18" y="81"/>
                </a:lnTo>
                <a:lnTo>
                  <a:pt x="9" y="81"/>
                </a:lnTo>
                <a:lnTo>
                  <a:pt x="9" y="72"/>
                </a:lnTo>
                <a:lnTo>
                  <a:pt x="0" y="72"/>
                </a:lnTo>
                <a:lnTo>
                  <a:pt x="0" y="63"/>
                </a:lnTo>
                <a:lnTo>
                  <a:pt x="9" y="63"/>
                </a:lnTo>
                <a:lnTo>
                  <a:pt x="9" y="45"/>
                </a:lnTo>
                <a:lnTo>
                  <a:pt x="9" y="36"/>
                </a:lnTo>
                <a:lnTo>
                  <a:pt x="18" y="36"/>
                </a:lnTo>
                <a:lnTo>
                  <a:pt x="18" y="27"/>
                </a:lnTo>
                <a:lnTo>
                  <a:pt x="18" y="18"/>
                </a:lnTo>
                <a:lnTo>
                  <a:pt x="9" y="18"/>
                </a:lnTo>
                <a:lnTo>
                  <a:pt x="18" y="18"/>
                </a:lnTo>
                <a:lnTo>
                  <a:pt x="18" y="9"/>
                </a:lnTo>
                <a:lnTo>
                  <a:pt x="27" y="9"/>
                </a:lnTo>
                <a:lnTo>
                  <a:pt x="36" y="9"/>
                </a:lnTo>
                <a:lnTo>
                  <a:pt x="36" y="0"/>
                </a:lnTo>
                <a:lnTo>
                  <a:pt x="45" y="0"/>
                </a:lnTo>
                <a:lnTo>
                  <a:pt x="54" y="0"/>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55" name="Freeform 471"/>
          <p:cNvSpPr>
            <a:spLocks/>
          </p:cNvSpPr>
          <p:nvPr/>
        </p:nvSpPr>
        <p:spPr bwMode="auto">
          <a:xfrm>
            <a:off x="6978650" y="2570163"/>
            <a:ext cx="25400" cy="60325"/>
          </a:xfrm>
          <a:custGeom>
            <a:avLst/>
            <a:gdLst>
              <a:gd name="T0" fmla="*/ 0 w 18"/>
              <a:gd name="T1" fmla="*/ 2147483647 h 44"/>
              <a:gd name="T2" fmla="*/ 0 w 18"/>
              <a:gd name="T3" fmla="*/ 2147483647 h 44"/>
              <a:gd name="T4" fmla="*/ 2147483647 w 18"/>
              <a:gd name="T5" fmla="*/ 2147483647 h 44"/>
              <a:gd name="T6" fmla="*/ 2147483647 w 18"/>
              <a:gd name="T7" fmla="*/ 2147483647 h 44"/>
              <a:gd name="T8" fmla="*/ 2147483647 w 18"/>
              <a:gd name="T9" fmla="*/ 2147483647 h 44"/>
              <a:gd name="T10" fmla="*/ 2147483647 w 18"/>
              <a:gd name="T11" fmla="*/ 2147483647 h 44"/>
              <a:gd name="T12" fmla="*/ 2147483647 w 18"/>
              <a:gd name="T13" fmla="*/ 2147483647 h 44"/>
              <a:gd name="T14" fmla="*/ 2147483647 w 18"/>
              <a:gd name="T15" fmla="*/ 0 h 44"/>
              <a:gd name="T16" fmla="*/ 2147483647 w 18"/>
              <a:gd name="T17" fmla="*/ 2147483647 h 44"/>
              <a:gd name="T18" fmla="*/ 2147483647 w 18"/>
              <a:gd name="T19" fmla="*/ 2147483647 h 44"/>
              <a:gd name="T20" fmla="*/ 2147483647 w 18"/>
              <a:gd name="T21" fmla="*/ 2147483647 h 44"/>
              <a:gd name="T22" fmla="*/ 2147483647 w 18"/>
              <a:gd name="T23" fmla="*/ 2147483647 h 44"/>
              <a:gd name="T24" fmla="*/ 2147483647 w 18"/>
              <a:gd name="T25" fmla="*/ 2147483647 h 44"/>
              <a:gd name="T26" fmla="*/ 2147483647 w 18"/>
              <a:gd name="T27" fmla="*/ 2147483647 h 44"/>
              <a:gd name="T28" fmla="*/ 0 w 18"/>
              <a:gd name="T29" fmla="*/ 2147483647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44"/>
              <a:gd name="T47" fmla="*/ 18 w 18"/>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44">
                <a:moveTo>
                  <a:pt x="0" y="44"/>
                </a:moveTo>
                <a:lnTo>
                  <a:pt x="0" y="35"/>
                </a:lnTo>
                <a:lnTo>
                  <a:pt x="9" y="35"/>
                </a:lnTo>
                <a:lnTo>
                  <a:pt x="9" y="26"/>
                </a:lnTo>
                <a:lnTo>
                  <a:pt x="9" y="17"/>
                </a:lnTo>
                <a:lnTo>
                  <a:pt x="9" y="8"/>
                </a:lnTo>
                <a:lnTo>
                  <a:pt x="18" y="8"/>
                </a:lnTo>
                <a:lnTo>
                  <a:pt x="18" y="0"/>
                </a:lnTo>
                <a:lnTo>
                  <a:pt x="18" y="8"/>
                </a:lnTo>
                <a:lnTo>
                  <a:pt x="9" y="8"/>
                </a:lnTo>
                <a:lnTo>
                  <a:pt x="9" y="17"/>
                </a:lnTo>
                <a:lnTo>
                  <a:pt x="9" y="26"/>
                </a:lnTo>
                <a:lnTo>
                  <a:pt x="9" y="35"/>
                </a:lnTo>
                <a:lnTo>
                  <a:pt x="9" y="44"/>
                </a:lnTo>
                <a:lnTo>
                  <a:pt x="0" y="44"/>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56" name="Freeform 472"/>
          <p:cNvSpPr>
            <a:spLocks noEditPoints="1"/>
          </p:cNvSpPr>
          <p:nvPr/>
        </p:nvSpPr>
        <p:spPr bwMode="auto">
          <a:xfrm>
            <a:off x="5989638" y="3868738"/>
            <a:ext cx="74612" cy="446087"/>
          </a:xfrm>
          <a:custGeom>
            <a:avLst/>
            <a:gdLst>
              <a:gd name="T0" fmla="*/ 2147483647 w 54"/>
              <a:gd name="T1" fmla="*/ 2147483647 h 323"/>
              <a:gd name="T2" fmla="*/ 2147483647 w 54"/>
              <a:gd name="T3" fmla="*/ 2147483647 h 323"/>
              <a:gd name="T4" fmla="*/ 2147483647 w 54"/>
              <a:gd name="T5" fmla="*/ 2147483647 h 323"/>
              <a:gd name="T6" fmla="*/ 0 w 54"/>
              <a:gd name="T7" fmla="*/ 2147483647 h 323"/>
              <a:gd name="T8" fmla="*/ 2147483647 w 54"/>
              <a:gd name="T9" fmla="*/ 2147483647 h 323"/>
              <a:gd name="T10" fmla="*/ 2147483647 w 54"/>
              <a:gd name="T11" fmla="*/ 2147483647 h 323"/>
              <a:gd name="T12" fmla="*/ 2147483647 w 54"/>
              <a:gd name="T13" fmla="*/ 2147483647 h 323"/>
              <a:gd name="T14" fmla="*/ 2147483647 w 54"/>
              <a:gd name="T15" fmla="*/ 2147483647 h 323"/>
              <a:gd name="T16" fmla="*/ 2147483647 w 54"/>
              <a:gd name="T17" fmla="*/ 2147483647 h 323"/>
              <a:gd name="T18" fmla="*/ 2147483647 w 54"/>
              <a:gd name="T19" fmla="*/ 2147483647 h 323"/>
              <a:gd name="T20" fmla="*/ 2147483647 w 54"/>
              <a:gd name="T21" fmla="*/ 2147483647 h 323"/>
              <a:gd name="T22" fmla="*/ 2147483647 w 54"/>
              <a:gd name="T23" fmla="*/ 2147483647 h 323"/>
              <a:gd name="T24" fmla="*/ 2147483647 w 54"/>
              <a:gd name="T25" fmla="*/ 2147483647 h 323"/>
              <a:gd name="T26" fmla="*/ 2147483647 w 54"/>
              <a:gd name="T27" fmla="*/ 2147483647 h 323"/>
              <a:gd name="T28" fmla="*/ 2147483647 w 54"/>
              <a:gd name="T29" fmla="*/ 2147483647 h 323"/>
              <a:gd name="T30" fmla="*/ 2147483647 w 54"/>
              <a:gd name="T31" fmla="*/ 2147483647 h 323"/>
              <a:gd name="T32" fmla="*/ 2147483647 w 54"/>
              <a:gd name="T33" fmla="*/ 2147483647 h 323"/>
              <a:gd name="T34" fmla="*/ 2147483647 w 54"/>
              <a:gd name="T35" fmla="*/ 2147483647 h 323"/>
              <a:gd name="T36" fmla="*/ 2147483647 w 54"/>
              <a:gd name="T37" fmla="*/ 2147483647 h 323"/>
              <a:gd name="T38" fmla="*/ 2147483647 w 54"/>
              <a:gd name="T39" fmla="*/ 2147483647 h 323"/>
              <a:gd name="T40" fmla="*/ 2147483647 w 54"/>
              <a:gd name="T41" fmla="*/ 2147483647 h 323"/>
              <a:gd name="T42" fmla="*/ 2147483647 w 54"/>
              <a:gd name="T43" fmla="*/ 2147483647 h 323"/>
              <a:gd name="T44" fmla="*/ 2147483647 w 54"/>
              <a:gd name="T45" fmla="*/ 2147483647 h 323"/>
              <a:gd name="T46" fmla="*/ 2147483647 w 54"/>
              <a:gd name="T47" fmla="*/ 2147483647 h 323"/>
              <a:gd name="T48" fmla="*/ 2147483647 w 54"/>
              <a:gd name="T49" fmla="*/ 2147483647 h 323"/>
              <a:gd name="T50" fmla="*/ 2147483647 w 54"/>
              <a:gd name="T51" fmla="*/ 2147483647 h 323"/>
              <a:gd name="T52" fmla="*/ 2147483647 w 54"/>
              <a:gd name="T53" fmla="*/ 2147483647 h 323"/>
              <a:gd name="T54" fmla="*/ 2147483647 w 54"/>
              <a:gd name="T55" fmla="*/ 2147483647 h 323"/>
              <a:gd name="T56" fmla="*/ 2147483647 w 54"/>
              <a:gd name="T57" fmla="*/ 2147483647 h 323"/>
              <a:gd name="T58" fmla="*/ 2147483647 w 54"/>
              <a:gd name="T59" fmla="*/ 2147483647 h 323"/>
              <a:gd name="T60" fmla="*/ 2147483647 w 54"/>
              <a:gd name="T61" fmla="*/ 2147483647 h 323"/>
              <a:gd name="T62" fmla="*/ 2147483647 w 54"/>
              <a:gd name="T63" fmla="*/ 2147483647 h 323"/>
              <a:gd name="T64" fmla="*/ 2147483647 w 54"/>
              <a:gd name="T65" fmla="*/ 2147483647 h 323"/>
              <a:gd name="T66" fmla="*/ 2147483647 w 54"/>
              <a:gd name="T67" fmla="*/ 2147483647 h 323"/>
              <a:gd name="T68" fmla="*/ 2147483647 w 54"/>
              <a:gd name="T69" fmla="*/ 2147483647 h 323"/>
              <a:gd name="T70" fmla="*/ 2147483647 w 54"/>
              <a:gd name="T71" fmla="*/ 2147483647 h 323"/>
              <a:gd name="T72" fmla="*/ 2147483647 w 54"/>
              <a:gd name="T73" fmla="*/ 2147483647 h 323"/>
              <a:gd name="T74" fmla="*/ 2147483647 w 54"/>
              <a:gd name="T75" fmla="*/ 2147483647 h 323"/>
              <a:gd name="T76" fmla="*/ 2147483647 w 54"/>
              <a:gd name="T77" fmla="*/ 2147483647 h 323"/>
              <a:gd name="T78" fmla="*/ 2147483647 w 54"/>
              <a:gd name="T79" fmla="*/ 2147483647 h 323"/>
              <a:gd name="T80" fmla="*/ 2147483647 w 54"/>
              <a:gd name="T81" fmla="*/ 2147483647 h 323"/>
              <a:gd name="T82" fmla="*/ 2147483647 w 54"/>
              <a:gd name="T83" fmla="*/ 2147483647 h 323"/>
              <a:gd name="T84" fmla="*/ 2147483647 w 54"/>
              <a:gd name="T85" fmla="*/ 2147483647 h 323"/>
              <a:gd name="T86" fmla="*/ 2147483647 w 54"/>
              <a:gd name="T87" fmla="*/ 2147483647 h 323"/>
              <a:gd name="T88" fmla="*/ 2147483647 w 54"/>
              <a:gd name="T89" fmla="*/ 2147483647 h 323"/>
              <a:gd name="T90" fmla="*/ 2147483647 w 54"/>
              <a:gd name="T91" fmla="*/ 2147483647 h 323"/>
              <a:gd name="T92" fmla="*/ 2147483647 w 54"/>
              <a:gd name="T93" fmla="*/ 2147483647 h 323"/>
              <a:gd name="T94" fmla="*/ 2147483647 w 54"/>
              <a:gd name="T95" fmla="*/ 2147483647 h 323"/>
              <a:gd name="T96" fmla="*/ 2147483647 w 54"/>
              <a:gd name="T97" fmla="*/ 2147483647 h 323"/>
              <a:gd name="T98" fmla="*/ 2147483647 w 54"/>
              <a:gd name="T99" fmla="*/ 2147483647 h 323"/>
              <a:gd name="T100" fmla="*/ 2147483647 w 54"/>
              <a:gd name="T101" fmla="*/ 2147483647 h 323"/>
              <a:gd name="T102" fmla="*/ 2147483647 w 54"/>
              <a:gd name="T103" fmla="*/ 2147483647 h 323"/>
              <a:gd name="T104" fmla="*/ 2147483647 w 54"/>
              <a:gd name="T105" fmla="*/ 2147483647 h 3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323"/>
              <a:gd name="T161" fmla="*/ 54 w 54"/>
              <a:gd name="T162" fmla="*/ 323 h 3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323">
                <a:moveTo>
                  <a:pt x="36" y="225"/>
                </a:moveTo>
                <a:lnTo>
                  <a:pt x="45" y="225"/>
                </a:lnTo>
                <a:lnTo>
                  <a:pt x="45" y="216"/>
                </a:lnTo>
                <a:lnTo>
                  <a:pt x="45" y="225"/>
                </a:lnTo>
                <a:lnTo>
                  <a:pt x="36" y="225"/>
                </a:lnTo>
                <a:close/>
                <a:moveTo>
                  <a:pt x="9" y="108"/>
                </a:moveTo>
                <a:lnTo>
                  <a:pt x="0" y="108"/>
                </a:lnTo>
                <a:lnTo>
                  <a:pt x="0" y="99"/>
                </a:lnTo>
                <a:lnTo>
                  <a:pt x="9" y="99"/>
                </a:lnTo>
                <a:lnTo>
                  <a:pt x="9" y="90"/>
                </a:lnTo>
                <a:lnTo>
                  <a:pt x="9" y="81"/>
                </a:lnTo>
                <a:lnTo>
                  <a:pt x="18" y="81"/>
                </a:lnTo>
                <a:lnTo>
                  <a:pt x="18" y="72"/>
                </a:lnTo>
                <a:lnTo>
                  <a:pt x="18" y="63"/>
                </a:lnTo>
                <a:lnTo>
                  <a:pt x="27" y="63"/>
                </a:lnTo>
                <a:lnTo>
                  <a:pt x="27" y="54"/>
                </a:lnTo>
                <a:lnTo>
                  <a:pt x="27" y="45"/>
                </a:lnTo>
                <a:lnTo>
                  <a:pt x="27" y="36"/>
                </a:lnTo>
                <a:lnTo>
                  <a:pt x="36" y="36"/>
                </a:lnTo>
                <a:lnTo>
                  <a:pt x="36" y="27"/>
                </a:lnTo>
                <a:lnTo>
                  <a:pt x="45" y="18"/>
                </a:lnTo>
                <a:lnTo>
                  <a:pt x="45" y="9"/>
                </a:lnTo>
                <a:lnTo>
                  <a:pt x="54" y="9"/>
                </a:lnTo>
                <a:lnTo>
                  <a:pt x="45" y="9"/>
                </a:lnTo>
                <a:lnTo>
                  <a:pt x="45" y="0"/>
                </a:lnTo>
                <a:lnTo>
                  <a:pt x="45" y="9"/>
                </a:lnTo>
                <a:lnTo>
                  <a:pt x="54" y="9"/>
                </a:lnTo>
                <a:lnTo>
                  <a:pt x="45" y="9"/>
                </a:lnTo>
                <a:lnTo>
                  <a:pt x="45" y="18"/>
                </a:lnTo>
                <a:lnTo>
                  <a:pt x="36" y="27"/>
                </a:lnTo>
                <a:lnTo>
                  <a:pt x="36" y="36"/>
                </a:lnTo>
                <a:lnTo>
                  <a:pt x="27" y="45"/>
                </a:lnTo>
                <a:lnTo>
                  <a:pt x="27" y="54"/>
                </a:lnTo>
                <a:lnTo>
                  <a:pt x="27" y="63"/>
                </a:lnTo>
                <a:lnTo>
                  <a:pt x="18" y="63"/>
                </a:lnTo>
                <a:lnTo>
                  <a:pt x="18" y="72"/>
                </a:lnTo>
                <a:lnTo>
                  <a:pt x="18" y="81"/>
                </a:lnTo>
                <a:lnTo>
                  <a:pt x="9" y="81"/>
                </a:lnTo>
                <a:lnTo>
                  <a:pt x="9" y="90"/>
                </a:lnTo>
                <a:lnTo>
                  <a:pt x="9" y="99"/>
                </a:lnTo>
                <a:lnTo>
                  <a:pt x="9" y="108"/>
                </a:lnTo>
                <a:lnTo>
                  <a:pt x="9" y="117"/>
                </a:lnTo>
                <a:lnTo>
                  <a:pt x="9" y="126"/>
                </a:lnTo>
                <a:lnTo>
                  <a:pt x="18" y="126"/>
                </a:lnTo>
                <a:lnTo>
                  <a:pt x="18" y="135"/>
                </a:lnTo>
                <a:lnTo>
                  <a:pt x="27" y="144"/>
                </a:lnTo>
                <a:lnTo>
                  <a:pt x="27" y="153"/>
                </a:lnTo>
                <a:lnTo>
                  <a:pt x="27" y="162"/>
                </a:lnTo>
                <a:lnTo>
                  <a:pt x="27" y="171"/>
                </a:lnTo>
                <a:lnTo>
                  <a:pt x="36" y="171"/>
                </a:lnTo>
                <a:lnTo>
                  <a:pt x="36" y="180"/>
                </a:lnTo>
                <a:lnTo>
                  <a:pt x="36" y="189"/>
                </a:lnTo>
                <a:lnTo>
                  <a:pt x="36" y="198"/>
                </a:lnTo>
                <a:lnTo>
                  <a:pt x="45" y="198"/>
                </a:lnTo>
                <a:lnTo>
                  <a:pt x="45" y="207"/>
                </a:lnTo>
                <a:lnTo>
                  <a:pt x="45" y="216"/>
                </a:lnTo>
                <a:lnTo>
                  <a:pt x="45" y="225"/>
                </a:lnTo>
                <a:lnTo>
                  <a:pt x="36" y="225"/>
                </a:lnTo>
                <a:lnTo>
                  <a:pt x="36" y="234"/>
                </a:lnTo>
                <a:lnTo>
                  <a:pt x="36" y="243"/>
                </a:lnTo>
                <a:lnTo>
                  <a:pt x="36" y="252"/>
                </a:lnTo>
                <a:lnTo>
                  <a:pt x="36" y="260"/>
                </a:lnTo>
                <a:lnTo>
                  <a:pt x="27" y="260"/>
                </a:lnTo>
                <a:lnTo>
                  <a:pt x="27" y="269"/>
                </a:lnTo>
                <a:lnTo>
                  <a:pt x="27" y="278"/>
                </a:lnTo>
                <a:lnTo>
                  <a:pt x="18" y="278"/>
                </a:lnTo>
                <a:lnTo>
                  <a:pt x="18" y="287"/>
                </a:lnTo>
                <a:lnTo>
                  <a:pt x="18" y="296"/>
                </a:lnTo>
                <a:lnTo>
                  <a:pt x="18" y="305"/>
                </a:lnTo>
                <a:lnTo>
                  <a:pt x="18" y="314"/>
                </a:lnTo>
                <a:lnTo>
                  <a:pt x="18" y="323"/>
                </a:lnTo>
                <a:lnTo>
                  <a:pt x="18" y="314"/>
                </a:lnTo>
                <a:lnTo>
                  <a:pt x="18" y="305"/>
                </a:lnTo>
                <a:lnTo>
                  <a:pt x="18" y="296"/>
                </a:lnTo>
                <a:lnTo>
                  <a:pt x="18" y="287"/>
                </a:lnTo>
                <a:lnTo>
                  <a:pt x="18" y="278"/>
                </a:lnTo>
                <a:lnTo>
                  <a:pt x="18" y="269"/>
                </a:lnTo>
                <a:lnTo>
                  <a:pt x="27" y="269"/>
                </a:lnTo>
                <a:lnTo>
                  <a:pt x="27" y="260"/>
                </a:lnTo>
                <a:lnTo>
                  <a:pt x="27" y="252"/>
                </a:lnTo>
                <a:lnTo>
                  <a:pt x="36" y="252"/>
                </a:lnTo>
                <a:lnTo>
                  <a:pt x="36" y="243"/>
                </a:lnTo>
                <a:lnTo>
                  <a:pt x="36" y="234"/>
                </a:lnTo>
                <a:lnTo>
                  <a:pt x="36" y="225"/>
                </a:lnTo>
                <a:lnTo>
                  <a:pt x="36" y="216"/>
                </a:lnTo>
                <a:lnTo>
                  <a:pt x="45" y="216"/>
                </a:lnTo>
                <a:lnTo>
                  <a:pt x="45" y="207"/>
                </a:lnTo>
                <a:lnTo>
                  <a:pt x="45" y="198"/>
                </a:lnTo>
                <a:lnTo>
                  <a:pt x="36" y="198"/>
                </a:lnTo>
                <a:lnTo>
                  <a:pt x="36" y="189"/>
                </a:lnTo>
                <a:lnTo>
                  <a:pt x="36" y="180"/>
                </a:lnTo>
                <a:lnTo>
                  <a:pt x="36" y="171"/>
                </a:lnTo>
                <a:lnTo>
                  <a:pt x="27" y="171"/>
                </a:lnTo>
                <a:lnTo>
                  <a:pt x="27" y="162"/>
                </a:lnTo>
                <a:lnTo>
                  <a:pt x="27" y="153"/>
                </a:lnTo>
                <a:lnTo>
                  <a:pt x="27" y="144"/>
                </a:lnTo>
                <a:lnTo>
                  <a:pt x="18" y="144"/>
                </a:lnTo>
                <a:lnTo>
                  <a:pt x="18" y="135"/>
                </a:lnTo>
                <a:lnTo>
                  <a:pt x="18" y="126"/>
                </a:lnTo>
                <a:lnTo>
                  <a:pt x="9" y="126"/>
                </a:lnTo>
                <a:lnTo>
                  <a:pt x="9" y="117"/>
                </a:lnTo>
                <a:lnTo>
                  <a:pt x="9" y="108"/>
                </a:lnTo>
                <a:close/>
                <a:moveTo>
                  <a:pt x="18" y="126"/>
                </a:moveTo>
                <a:lnTo>
                  <a:pt x="9" y="126"/>
                </a:lnTo>
                <a:lnTo>
                  <a:pt x="18" y="126"/>
                </a:lnTo>
                <a:lnTo>
                  <a:pt x="18" y="135"/>
                </a:lnTo>
                <a:lnTo>
                  <a:pt x="18" y="126"/>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57" name="Freeform 473"/>
          <p:cNvSpPr>
            <a:spLocks noEditPoints="1"/>
          </p:cNvSpPr>
          <p:nvPr/>
        </p:nvSpPr>
        <p:spPr bwMode="auto">
          <a:xfrm>
            <a:off x="6731000" y="2878138"/>
            <a:ext cx="123825" cy="296862"/>
          </a:xfrm>
          <a:custGeom>
            <a:avLst/>
            <a:gdLst>
              <a:gd name="T0" fmla="*/ 2147483647 w 90"/>
              <a:gd name="T1" fmla="*/ 2147483647 h 215"/>
              <a:gd name="T2" fmla="*/ 2147483647 w 90"/>
              <a:gd name="T3" fmla="*/ 2147483647 h 215"/>
              <a:gd name="T4" fmla="*/ 2147483647 w 90"/>
              <a:gd name="T5" fmla="*/ 2147483647 h 215"/>
              <a:gd name="T6" fmla="*/ 2147483647 w 90"/>
              <a:gd name="T7" fmla="*/ 2147483647 h 215"/>
              <a:gd name="T8" fmla="*/ 2147483647 w 90"/>
              <a:gd name="T9" fmla="*/ 2147483647 h 215"/>
              <a:gd name="T10" fmla="*/ 2147483647 w 90"/>
              <a:gd name="T11" fmla="*/ 2147483647 h 215"/>
              <a:gd name="T12" fmla="*/ 2147483647 w 90"/>
              <a:gd name="T13" fmla="*/ 2147483647 h 215"/>
              <a:gd name="T14" fmla="*/ 2147483647 w 90"/>
              <a:gd name="T15" fmla="*/ 2147483647 h 215"/>
              <a:gd name="T16" fmla="*/ 2147483647 w 90"/>
              <a:gd name="T17" fmla="*/ 2147483647 h 215"/>
              <a:gd name="T18" fmla="*/ 2147483647 w 90"/>
              <a:gd name="T19" fmla="*/ 2147483647 h 215"/>
              <a:gd name="T20" fmla="*/ 2147483647 w 90"/>
              <a:gd name="T21" fmla="*/ 2147483647 h 215"/>
              <a:gd name="T22" fmla="*/ 2147483647 w 90"/>
              <a:gd name="T23" fmla="*/ 2147483647 h 215"/>
              <a:gd name="T24" fmla="*/ 2147483647 w 90"/>
              <a:gd name="T25" fmla="*/ 2147483647 h 215"/>
              <a:gd name="T26" fmla="*/ 2147483647 w 90"/>
              <a:gd name="T27" fmla="*/ 2147483647 h 215"/>
              <a:gd name="T28" fmla="*/ 2147483647 w 90"/>
              <a:gd name="T29" fmla="*/ 0 h 215"/>
              <a:gd name="T30" fmla="*/ 2147483647 w 90"/>
              <a:gd name="T31" fmla="*/ 2147483647 h 215"/>
              <a:gd name="T32" fmla="*/ 2147483647 w 90"/>
              <a:gd name="T33" fmla="*/ 2147483647 h 215"/>
              <a:gd name="T34" fmla="*/ 2147483647 w 90"/>
              <a:gd name="T35" fmla="*/ 2147483647 h 215"/>
              <a:gd name="T36" fmla="*/ 2147483647 w 90"/>
              <a:gd name="T37" fmla="*/ 2147483647 h 215"/>
              <a:gd name="T38" fmla="*/ 2147483647 w 90"/>
              <a:gd name="T39" fmla="*/ 2147483647 h 215"/>
              <a:gd name="T40" fmla="*/ 2147483647 w 90"/>
              <a:gd name="T41" fmla="*/ 2147483647 h 215"/>
              <a:gd name="T42" fmla="*/ 2147483647 w 90"/>
              <a:gd name="T43" fmla="*/ 2147483647 h 215"/>
              <a:gd name="T44" fmla="*/ 2147483647 w 90"/>
              <a:gd name="T45" fmla="*/ 2147483647 h 215"/>
              <a:gd name="T46" fmla="*/ 2147483647 w 90"/>
              <a:gd name="T47" fmla="*/ 2147483647 h 215"/>
              <a:gd name="T48" fmla="*/ 2147483647 w 90"/>
              <a:gd name="T49" fmla="*/ 2147483647 h 215"/>
              <a:gd name="T50" fmla="*/ 2147483647 w 90"/>
              <a:gd name="T51" fmla="*/ 2147483647 h 215"/>
              <a:gd name="T52" fmla="*/ 2147483647 w 90"/>
              <a:gd name="T53" fmla="*/ 2147483647 h 215"/>
              <a:gd name="T54" fmla="*/ 2147483647 w 90"/>
              <a:gd name="T55" fmla="*/ 2147483647 h 215"/>
              <a:gd name="T56" fmla="*/ 2147483647 w 90"/>
              <a:gd name="T57" fmla="*/ 2147483647 h 215"/>
              <a:gd name="T58" fmla="*/ 0 w 90"/>
              <a:gd name="T59" fmla="*/ 2147483647 h 215"/>
              <a:gd name="T60" fmla="*/ 2147483647 w 90"/>
              <a:gd name="T61" fmla="*/ 2147483647 h 215"/>
              <a:gd name="T62" fmla="*/ 2147483647 w 90"/>
              <a:gd name="T63" fmla="*/ 2147483647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215"/>
              <a:gd name="T98" fmla="*/ 90 w 90"/>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215">
                <a:moveTo>
                  <a:pt x="27" y="153"/>
                </a:moveTo>
                <a:lnTo>
                  <a:pt x="36" y="153"/>
                </a:lnTo>
                <a:lnTo>
                  <a:pt x="36" y="144"/>
                </a:lnTo>
                <a:lnTo>
                  <a:pt x="36" y="135"/>
                </a:lnTo>
                <a:lnTo>
                  <a:pt x="36" y="144"/>
                </a:lnTo>
                <a:lnTo>
                  <a:pt x="36" y="135"/>
                </a:lnTo>
                <a:lnTo>
                  <a:pt x="45" y="126"/>
                </a:lnTo>
                <a:lnTo>
                  <a:pt x="45" y="117"/>
                </a:lnTo>
                <a:lnTo>
                  <a:pt x="54" y="117"/>
                </a:lnTo>
                <a:lnTo>
                  <a:pt x="63" y="108"/>
                </a:lnTo>
                <a:lnTo>
                  <a:pt x="72" y="99"/>
                </a:lnTo>
                <a:lnTo>
                  <a:pt x="63" y="99"/>
                </a:lnTo>
                <a:lnTo>
                  <a:pt x="72" y="99"/>
                </a:lnTo>
                <a:lnTo>
                  <a:pt x="72" y="90"/>
                </a:lnTo>
                <a:lnTo>
                  <a:pt x="72" y="81"/>
                </a:lnTo>
                <a:lnTo>
                  <a:pt x="72" y="72"/>
                </a:lnTo>
                <a:lnTo>
                  <a:pt x="63" y="72"/>
                </a:lnTo>
                <a:lnTo>
                  <a:pt x="63" y="63"/>
                </a:lnTo>
                <a:lnTo>
                  <a:pt x="63" y="54"/>
                </a:lnTo>
                <a:lnTo>
                  <a:pt x="54" y="54"/>
                </a:lnTo>
                <a:lnTo>
                  <a:pt x="63" y="54"/>
                </a:lnTo>
                <a:lnTo>
                  <a:pt x="63" y="45"/>
                </a:lnTo>
                <a:lnTo>
                  <a:pt x="63" y="36"/>
                </a:lnTo>
                <a:lnTo>
                  <a:pt x="63" y="27"/>
                </a:lnTo>
                <a:lnTo>
                  <a:pt x="72" y="27"/>
                </a:lnTo>
                <a:lnTo>
                  <a:pt x="63" y="18"/>
                </a:lnTo>
                <a:lnTo>
                  <a:pt x="72" y="18"/>
                </a:lnTo>
                <a:lnTo>
                  <a:pt x="72" y="9"/>
                </a:lnTo>
                <a:lnTo>
                  <a:pt x="81" y="9"/>
                </a:lnTo>
                <a:lnTo>
                  <a:pt x="81" y="0"/>
                </a:lnTo>
                <a:lnTo>
                  <a:pt x="90" y="0"/>
                </a:lnTo>
                <a:lnTo>
                  <a:pt x="90" y="9"/>
                </a:lnTo>
                <a:lnTo>
                  <a:pt x="81" y="9"/>
                </a:lnTo>
                <a:lnTo>
                  <a:pt x="81" y="18"/>
                </a:lnTo>
                <a:lnTo>
                  <a:pt x="81" y="27"/>
                </a:lnTo>
                <a:lnTo>
                  <a:pt x="72" y="27"/>
                </a:lnTo>
                <a:lnTo>
                  <a:pt x="72" y="36"/>
                </a:lnTo>
                <a:lnTo>
                  <a:pt x="63" y="36"/>
                </a:lnTo>
                <a:lnTo>
                  <a:pt x="63" y="45"/>
                </a:lnTo>
                <a:lnTo>
                  <a:pt x="63" y="54"/>
                </a:lnTo>
                <a:lnTo>
                  <a:pt x="72" y="63"/>
                </a:lnTo>
                <a:lnTo>
                  <a:pt x="72" y="72"/>
                </a:lnTo>
                <a:lnTo>
                  <a:pt x="72" y="81"/>
                </a:lnTo>
                <a:lnTo>
                  <a:pt x="72" y="90"/>
                </a:lnTo>
                <a:lnTo>
                  <a:pt x="72" y="99"/>
                </a:lnTo>
                <a:lnTo>
                  <a:pt x="72" y="108"/>
                </a:lnTo>
                <a:lnTo>
                  <a:pt x="63" y="108"/>
                </a:lnTo>
                <a:lnTo>
                  <a:pt x="63" y="117"/>
                </a:lnTo>
                <a:lnTo>
                  <a:pt x="54" y="117"/>
                </a:lnTo>
                <a:lnTo>
                  <a:pt x="45" y="117"/>
                </a:lnTo>
                <a:lnTo>
                  <a:pt x="45" y="126"/>
                </a:lnTo>
                <a:lnTo>
                  <a:pt x="36" y="135"/>
                </a:lnTo>
                <a:lnTo>
                  <a:pt x="36" y="144"/>
                </a:lnTo>
                <a:lnTo>
                  <a:pt x="36" y="153"/>
                </a:lnTo>
                <a:lnTo>
                  <a:pt x="27" y="153"/>
                </a:lnTo>
                <a:lnTo>
                  <a:pt x="27" y="162"/>
                </a:lnTo>
                <a:lnTo>
                  <a:pt x="27" y="153"/>
                </a:lnTo>
                <a:close/>
                <a:moveTo>
                  <a:pt x="18" y="197"/>
                </a:moveTo>
                <a:lnTo>
                  <a:pt x="9" y="206"/>
                </a:lnTo>
                <a:lnTo>
                  <a:pt x="0" y="215"/>
                </a:lnTo>
                <a:lnTo>
                  <a:pt x="9" y="215"/>
                </a:lnTo>
                <a:lnTo>
                  <a:pt x="9" y="206"/>
                </a:lnTo>
                <a:lnTo>
                  <a:pt x="9" y="197"/>
                </a:lnTo>
                <a:lnTo>
                  <a:pt x="18" y="197"/>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58" name="Freeform 474"/>
          <p:cNvSpPr>
            <a:spLocks noEditPoints="1"/>
          </p:cNvSpPr>
          <p:nvPr/>
        </p:nvSpPr>
        <p:spPr bwMode="auto">
          <a:xfrm>
            <a:off x="6583363" y="2754313"/>
            <a:ext cx="320675" cy="458787"/>
          </a:xfrm>
          <a:custGeom>
            <a:avLst/>
            <a:gdLst>
              <a:gd name="T0" fmla="*/ 2147483647 w 233"/>
              <a:gd name="T1" fmla="*/ 2147483647 h 332"/>
              <a:gd name="T2" fmla="*/ 2147483647 w 233"/>
              <a:gd name="T3" fmla="*/ 2147483647 h 332"/>
              <a:gd name="T4" fmla="*/ 2147483647 w 233"/>
              <a:gd name="T5" fmla="*/ 2147483647 h 332"/>
              <a:gd name="T6" fmla="*/ 2147483647 w 233"/>
              <a:gd name="T7" fmla="*/ 2147483647 h 332"/>
              <a:gd name="T8" fmla="*/ 2147483647 w 233"/>
              <a:gd name="T9" fmla="*/ 2147483647 h 332"/>
              <a:gd name="T10" fmla="*/ 2147483647 w 233"/>
              <a:gd name="T11" fmla="*/ 2147483647 h 332"/>
              <a:gd name="T12" fmla="*/ 2147483647 w 233"/>
              <a:gd name="T13" fmla="*/ 2147483647 h 332"/>
              <a:gd name="T14" fmla="*/ 2147483647 w 233"/>
              <a:gd name="T15" fmla="*/ 2147483647 h 332"/>
              <a:gd name="T16" fmla="*/ 2147483647 w 233"/>
              <a:gd name="T17" fmla="*/ 2147483647 h 332"/>
              <a:gd name="T18" fmla="*/ 2147483647 w 233"/>
              <a:gd name="T19" fmla="*/ 2147483647 h 332"/>
              <a:gd name="T20" fmla="*/ 2147483647 w 233"/>
              <a:gd name="T21" fmla="*/ 2147483647 h 332"/>
              <a:gd name="T22" fmla="*/ 2147483647 w 233"/>
              <a:gd name="T23" fmla="*/ 2147483647 h 332"/>
              <a:gd name="T24" fmla="*/ 2147483647 w 233"/>
              <a:gd name="T25" fmla="*/ 2147483647 h 332"/>
              <a:gd name="T26" fmla="*/ 2147483647 w 233"/>
              <a:gd name="T27" fmla="*/ 2147483647 h 332"/>
              <a:gd name="T28" fmla="*/ 2147483647 w 233"/>
              <a:gd name="T29" fmla="*/ 2147483647 h 332"/>
              <a:gd name="T30" fmla="*/ 2147483647 w 233"/>
              <a:gd name="T31" fmla="*/ 0 h 332"/>
              <a:gd name="T32" fmla="*/ 2147483647 w 233"/>
              <a:gd name="T33" fmla="*/ 2147483647 h 332"/>
              <a:gd name="T34" fmla="*/ 2147483647 w 233"/>
              <a:gd name="T35" fmla="*/ 2147483647 h 332"/>
              <a:gd name="T36" fmla="*/ 2147483647 w 233"/>
              <a:gd name="T37" fmla="*/ 2147483647 h 332"/>
              <a:gd name="T38" fmla="*/ 2147483647 w 233"/>
              <a:gd name="T39" fmla="*/ 2147483647 h 332"/>
              <a:gd name="T40" fmla="*/ 2147483647 w 233"/>
              <a:gd name="T41" fmla="*/ 2147483647 h 332"/>
              <a:gd name="T42" fmla="*/ 2147483647 w 233"/>
              <a:gd name="T43" fmla="*/ 2147483647 h 332"/>
              <a:gd name="T44" fmla="*/ 2147483647 w 233"/>
              <a:gd name="T45" fmla="*/ 2147483647 h 332"/>
              <a:gd name="T46" fmla="*/ 2147483647 w 233"/>
              <a:gd name="T47" fmla="*/ 2147483647 h 332"/>
              <a:gd name="T48" fmla="*/ 2147483647 w 233"/>
              <a:gd name="T49" fmla="*/ 2147483647 h 332"/>
              <a:gd name="T50" fmla="*/ 2147483647 w 233"/>
              <a:gd name="T51" fmla="*/ 2147483647 h 332"/>
              <a:gd name="T52" fmla="*/ 2147483647 w 233"/>
              <a:gd name="T53" fmla="*/ 2147483647 h 332"/>
              <a:gd name="T54" fmla="*/ 0 w 233"/>
              <a:gd name="T55" fmla="*/ 2147483647 h 332"/>
              <a:gd name="T56" fmla="*/ 2147483647 w 233"/>
              <a:gd name="T57" fmla="*/ 2147483647 h 332"/>
              <a:gd name="T58" fmla="*/ 2147483647 w 233"/>
              <a:gd name="T59" fmla="*/ 2147483647 h 332"/>
              <a:gd name="T60" fmla="*/ 2147483647 w 233"/>
              <a:gd name="T61" fmla="*/ 2147483647 h 332"/>
              <a:gd name="T62" fmla="*/ 2147483647 w 233"/>
              <a:gd name="T63" fmla="*/ 2147483647 h 332"/>
              <a:gd name="T64" fmla="*/ 2147483647 w 233"/>
              <a:gd name="T65" fmla="*/ 2147483647 h 332"/>
              <a:gd name="T66" fmla="*/ 2147483647 w 233"/>
              <a:gd name="T67" fmla="*/ 2147483647 h 332"/>
              <a:gd name="T68" fmla="*/ 2147483647 w 233"/>
              <a:gd name="T69" fmla="*/ 2147483647 h 332"/>
              <a:gd name="T70" fmla="*/ 2147483647 w 233"/>
              <a:gd name="T71" fmla="*/ 2147483647 h 332"/>
              <a:gd name="T72" fmla="*/ 2147483647 w 233"/>
              <a:gd name="T73" fmla="*/ 2147483647 h 332"/>
              <a:gd name="T74" fmla="*/ 2147483647 w 233"/>
              <a:gd name="T75" fmla="*/ 2147483647 h 332"/>
              <a:gd name="T76" fmla="*/ 2147483647 w 233"/>
              <a:gd name="T77" fmla="*/ 2147483647 h 332"/>
              <a:gd name="T78" fmla="*/ 2147483647 w 233"/>
              <a:gd name="T79" fmla="*/ 2147483647 h 332"/>
              <a:gd name="T80" fmla="*/ 2147483647 w 233"/>
              <a:gd name="T81" fmla="*/ 2147483647 h 332"/>
              <a:gd name="T82" fmla="*/ 2147483647 w 233"/>
              <a:gd name="T83" fmla="*/ 2147483647 h 332"/>
              <a:gd name="T84" fmla="*/ 2147483647 w 233"/>
              <a:gd name="T85" fmla="*/ 2147483647 h 332"/>
              <a:gd name="T86" fmla="*/ 2147483647 w 233"/>
              <a:gd name="T87" fmla="*/ 2147483647 h 332"/>
              <a:gd name="T88" fmla="*/ 2147483647 w 233"/>
              <a:gd name="T89" fmla="*/ 2147483647 h 332"/>
              <a:gd name="T90" fmla="*/ 2147483647 w 233"/>
              <a:gd name="T91" fmla="*/ 2147483647 h 332"/>
              <a:gd name="T92" fmla="*/ 2147483647 w 233"/>
              <a:gd name="T93" fmla="*/ 2147483647 h 332"/>
              <a:gd name="T94" fmla="*/ 2147483647 w 233"/>
              <a:gd name="T95" fmla="*/ 2147483647 h 332"/>
              <a:gd name="T96" fmla="*/ 2147483647 w 233"/>
              <a:gd name="T97" fmla="*/ 2147483647 h 332"/>
              <a:gd name="T98" fmla="*/ 2147483647 w 233"/>
              <a:gd name="T99" fmla="*/ 2147483647 h 332"/>
              <a:gd name="T100" fmla="*/ 2147483647 w 233"/>
              <a:gd name="T101" fmla="*/ 2147483647 h 332"/>
              <a:gd name="T102" fmla="*/ 2147483647 w 233"/>
              <a:gd name="T103" fmla="*/ 2147483647 h 332"/>
              <a:gd name="T104" fmla="*/ 2147483647 w 233"/>
              <a:gd name="T105" fmla="*/ 2147483647 h 332"/>
              <a:gd name="T106" fmla="*/ 2147483647 w 233"/>
              <a:gd name="T107" fmla="*/ 2147483647 h 332"/>
              <a:gd name="T108" fmla="*/ 2147483647 w 233"/>
              <a:gd name="T109" fmla="*/ 2147483647 h 332"/>
              <a:gd name="T110" fmla="*/ 2147483647 w 233"/>
              <a:gd name="T111" fmla="*/ 2147483647 h 332"/>
              <a:gd name="T112" fmla="*/ 2147483647 w 233"/>
              <a:gd name="T113" fmla="*/ 2147483647 h 332"/>
              <a:gd name="T114" fmla="*/ 2147483647 w 233"/>
              <a:gd name="T115" fmla="*/ 2147483647 h 332"/>
              <a:gd name="T116" fmla="*/ 2147483647 w 233"/>
              <a:gd name="T117" fmla="*/ 2147483647 h 332"/>
              <a:gd name="T118" fmla="*/ 2147483647 w 233"/>
              <a:gd name="T119" fmla="*/ 2147483647 h 3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3"/>
              <a:gd name="T181" fmla="*/ 0 h 332"/>
              <a:gd name="T182" fmla="*/ 233 w 233"/>
              <a:gd name="T183" fmla="*/ 332 h 3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3" h="332">
                <a:moveTo>
                  <a:pt x="18" y="323"/>
                </a:moveTo>
                <a:lnTo>
                  <a:pt x="27" y="323"/>
                </a:lnTo>
                <a:lnTo>
                  <a:pt x="27" y="314"/>
                </a:lnTo>
                <a:lnTo>
                  <a:pt x="27" y="323"/>
                </a:lnTo>
                <a:lnTo>
                  <a:pt x="18" y="323"/>
                </a:lnTo>
                <a:close/>
                <a:moveTo>
                  <a:pt x="215" y="36"/>
                </a:moveTo>
                <a:lnTo>
                  <a:pt x="224" y="36"/>
                </a:lnTo>
                <a:lnTo>
                  <a:pt x="224" y="27"/>
                </a:lnTo>
                <a:lnTo>
                  <a:pt x="233" y="27"/>
                </a:lnTo>
                <a:lnTo>
                  <a:pt x="224" y="27"/>
                </a:lnTo>
                <a:lnTo>
                  <a:pt x="224" y="36"/>
                </a:lnTo>
                <a:lnTo>
                  <a:pt x="224" y="27"/>
                </a:lnTo>
                <a:lnTo>
                  <a:pt x="233" y="27"/>
                </a:lnTo>
                <a:lnTo>
                  <a:pt x="233" y="18"/>
                </a:lnTo>
                <a:lnTo>
                  <a:pt x="233" y="9"/>
                </a:lnTo>
                <a:lnTo>
                  <a:pt x="233" y="0"/>
                </a:lnTo>
                <a:lnTo>
                  <a:pt x="233" y="9"/>
                </a:lnTo>
                <a:lnTo>
                  <a:pt x="233" y="18"/>
                </a:lnTo>
                <a:lnTo>
                  <a:pt x="233" y="27"/>
                </a:lnTo>
                <a:lnTo>
                  <a:pt x="233" y="36"/>
                </a:lnTo>
                <a:lnTo>
                  <a:pt x="224" y="36"/>
                </a:lnTo>
                <a:lnTo>
                  <a:pt x="224" y="45"/>
                </a:lnTo>
                <a:lnTo>
                  <a:pt x="215" y="45"/>
                </a:lnTo>
                <a:lnTo>
                  <a:pt x="215" y="54"/>
                </a:lnTo>
                <a:lnTo>
                  <a:pt x="215" y="45"/>
                </a:lnTo>
                <a:lnTo>
                  <a:pt x="215" y="36"/>
                </a:lnTo>
                <a:close/>
                <a:moveTo>
                  <a:pt x="9" y="332"/>
                </a:moveTo>
                <a:lnTo>
                  <a:pt x="0" y="332"/>
                </a:lnTo>
                <a:lnTo>
                  <a:pt x="9" y="332"/>
                </a:lnTo>
                <a:lnTo>
                  <a:pt x="9" y="323"/>
                </a:lnTo>
                <a:lnTo>
                  <a:pt x="18" y="323"/>
                </a:lnTo>
                <a:lnTo>
                  <a:pt x="27" y="314"/>
                </a:lnTo>
                <a:lnTo>
                  <a:pt x="36" y="314"/>
                </a:lnTo>
                <a:lnTo>
                  <a:pt x="45" y="314"/>
                </a:lnTo>
                <a:lnTo>
                  <a:pt x="45" y="305"/>
                </a:lnTo>
                <a:lnTo>
                  <a:pt x="54" y="305"/>
                </a:lnTo>
                <a:lnTo>
                  <a:pt x="63" y="305"/>
                </a:lnTo>
                <a:lnTo>
                  <a:pt x="72" y="305"/>
                </a:lnTo>
                <a:lnTo>
                  <a:pt x="81" y="305"/>
                </a:lnTo>
                <a:lnTo>
                  <a:pt x="90" y="305"/>
                </a:lnTo>
                <a:lnTo>
                  <a:pt x="90" y="296"/>
                </a:lnTo>
                <a:lnTo>
                  <a:pt x="99" y="296"/>
                </a:lnTo>
                <a:lnTo>
                  <a:pt x="107" y="296"/>
                </a:lnTo>
                <a:lnTo>
                  <a:pt x="107" y="305"/>
                </a:lnTo>
                <a:lnTo>
                  <a:pt x="107" y="296"/>
                </a:lnTo>
                <a:lnTo>
                  <a:pt x="99" y="296"/>
                </a:lnTo>
                <a:lnTo>
                  <a:pt x="90" y="296"/>
                </a:lnTo>
                <a:lnTo>
                  <a:pt x="90" y="305"/>
                </a:lnTo>
                <a:lnTo>
                  <a:pt x="81" y="305"/>
                </a:lnTo>
                <a:lnTo>
                  <a:pt x="72" y="305"/>
                </a:lnTo>
                <a:lnTo>
                  <a:pt x="63" y="305"/>
                </a:lnTo>
                <a:lnTo>
                  <a:pt x="54" y="305"/>
                </a:lnTo>
                <a:lnTo>
                  <a:pt x="45" y="305"/>
                </a:lnTo>
                <a:lnTo>
                  <a:pt x="45" y="314"/>
                </a:lnTo>
                <a:lnTo>
                  <a:pt x="36" y="314"/>
                </a:lnTo>
                <a:lnTo>
                  <a:pt x="27" y="314"/>
                </a:lnTo>
                <a:lnTo>
                  <a:pt x="27" y="323"/>
                </a:lnTo>
                <a:lnTo>
                  <a:pt x="18" y="323"/>
                </a:lnTo>
                <a:lnTo>
                  <a:pt x="9" y="323"/>
                </a:lnTo>
                <a:lnTo>
                  <a:pt x="9" y="332"/>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59" name="Freeform 475"/>
          <p:cNvSpPr>
            <a:spLocks/>
          </p:cNvSpPr>
          <p:nvPr/>
        </p:nvSpPr>
        <p:spPr bwMode="auto">
          <a:xfrm>
            <a:off x="6867525" y="2828925"/>
            <a:ext cx="12700" cy="25400"/>
          </a:xfrm>
          <a:custGeom>
            <a:avLst/>
            <a:gdLst>
              <a:gd name="T0" fmla="*/ 0 w 9"/>
              <a:gd name="T1" fmla="*/ 2147483647 h 18"/>
              <a:gd name="T2" fmla="*/ 0 w 9"/>
              <a:gd name="T3" fmla="*/ 2147483647 h 18"/>
              <a:gd name="T4" fmla="*/ 2147483647 w 9"/>
              <a:gd name="T5" fmla="*/ 0 h 18"/>
              <a:gd name="T6" fmla="*/ 2147483647 w 9"/>
              <a:gd name="T7" fmla="*/ 2147483647 h 18"/>
              <a:gd name="T8" fmla="*/ 0 w 9"/>
              <a:gd name="T9" fmla="*/ 2147483647 h 18"/>
              <a:gd name="T10" fmla="*/ 0 w 9"/>
              <a:gd name="T11" fmla="*/ 2147483647 h 18"/>
              <a:gd name="T12" fmla="*/ 0 60000 65536"/>
              <a:gd name="T13" fmla="*/ 0 60000 65536"/>
              <a:gd name="T14" fmla="*/ 0 60000 65536"/>
              <a:gd name="T15" fmla="*/ 0 60000 65536"/>
              <a:gd name="T16" fmla="*/ 0 60000 65536"/>
              <a:gd name="T17" fmla="*/ 0 60000 65536"/>
              <a:gd name="T18" fmla="*/ 0 w 9"/>
              <a:gd name="T19" fmla="*/ 0 h 18"/>
              <a:gd name="T20" fmla="*/ 9 w 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 h="18">
                <a:moveTo>
                  <a:pt x="0" y="18"/>
                </a:moveTo>
                <a:lnTo>
                  <a:pt x="0" y="9"/>
                </a:lnTo>
                <a:lnTo>
                  <a:pt x="9" y="0"/>
                </a:lnTo>
                <a:lnTo>
                  <a:pt x="9" y="9"/>
                </a:lnTo>
                <a:lnTo>
                  <a:pt x="0" y="9"/>
                </a:lnTo>
                <a:lnTo>
                  <a:pt x="0" y="18"/>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60" name="Freeform 476"/>
          <p:cNvSpPr>
            <a:spLocks/>
          </p:cNvSpPr>
          <p:nvPr/>
        </p:nvSpPr>
        <p:spPr bwMode="auto">
          <a:xfrm>
            <a:off x="6892925" y="2730500"/>
            <a:ext cx="23813" cy="85725"/>
          </a:xfrm>
          <a:custGeom>
            <a:avLst/>
            <a:gdLst>
              <a:gd name="T0" fmla="*/ 0 w 18"/>
              <a:gd name="T1" fmla="*/ 2147483647 h 63"/>
              <a:gd name="T2" fmla="*/ 0 w 18"/>
              <a:gd name="T3" fmla="*/ 2147483647 h 63"/>
              <a:gd name="T4" fmla="*/ 2147483647 w 18"/>
              <a:gd name="T5" fmla="*/ 2147483647 h 63"/>
              <a:gd name="T6" fmla="*/ 2147483647 w 18"/>
              <a:gd name="T7" fmla="*/ 2147483647 h 63"/>
              <a:gd name="T8" fmla="*/ 2147483647 w 18"/>
              <a:gd name="T9" fmla="*/ 2147483647 h 63"/>
              <a:gd name="T10" fmla="*/ 2147483647 w 18"/>
              <a:gd name="T11" fmla="*/ 2147483647 h 63"/>
              <a:gd name="T12" fmla="*/ 2147483647 w 18"/>
              <a:gd name="T13" fmla="*/ 2147483647 h 63"/>
              <a:gd name="T14" fmla="*/ 2147483647 w 18"/>
              <a:gd name="T15" fmla="*/ 2147483647 h 63"/>
              <a:gd name="T16" fmla="*/ 2147483647 w 18"/>
              <a:gd name="T17" fmla="*/ 2147483647 h 63"/>
              <a:gd name="T18" fmla="*/ 2147483647 w 18"/>
              <a:gd name="T19" fmla="*/ 0 h 63"/>
              <a:gd name="T20" fmla="*/ 2147483647 w 18"/>
              <a:gd name="T21" fmla="*/ 2147483647 h 63"/>
              <a:gd name="T22" fmla="*/ 2147483647 w 18"/>
              <a:gd name="T23" fmla="*/ 2147483647 h 63"/>
              <a:gd name="T24" fmla="*/ 2147483647 w 18"/>
              <a:gd name="T25" fmla="*/ 2147483647 h 63"/>
              <a:gd name="T26" fmla="*/ 2147483647 w 18"/>
              <a:gd name="T27" fmla="*/ 2147483647 h 63"/>
              <a:gd name="T28" fmla="*/ 2147483647 w 18"/>
              <a:gd name="T29" fmla="*/ 2147483647 h 63"/>
              <a:gd name="T30" fmla="*/ 2147483647 w 18"/>
              <a:gd name="T31" fmla="*/ 2147483647 h 63"/>
              <a:gd name="T32" fmla="*/ 2147483647 w 18"/>
              <a:gd name="T33" fmla="*/ 2147483647 h 63"/>
              <a:gd name="T34" fmla="*/ 0 w 18"/>
              <a:gd name="T35" fmla="*/ 2147483647 h 63"/>
              <a:gd name="T36" fmla="*/ 0 w 18"/>
              <a:gd name="T37" fmla="*/ 2147483647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63"/>
              <a:gd name="T59" fmla="*/ 18 w 18"/>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63">
                <a:moveTo>
                  <a:pt x="0" y="63"/>
                </a:moveTo>
                <a:lnTo>
                  <a:pt x="0" y="54"/>
                </a:lnTo>
                <a:lnTo>
                  <a:pt x="9" y="54"/>
                </a:lnTo>
                <a:lnTo>
                  <a:pt x="9" y="45"/>
                </a:lnTo>
                <a:lnTo>
                  <a:pt x="9" y="36"/>
                </a:lnTo>
                <a:lnTo>
                  <a:pt x="9" y="27"/>
                </a:lnTo>
                <a:lnTo>
                  <a:pt x="9" y="18"/>
                </a:lnTo>
                <a:lnTo>
                  <a:pt x="9" y="9"/>
                </a:lnTo>
                <a:lnTo>
                  <a:pt x="18" y="9"/>
                </a:lnTo>
                <a:lnTo>
                  <a:pt x="18" y="0"/>
                </a:lnTo>
                <a:lnTo>
                  <a:pt x="18" y="9"/>
                </a:lnTo>
                <a:lnTo>
                  <a:pt x="18" y="18"/>
                </a:lnTo>
                <a:lnTo>
                  <a:pt x="9" y="18"/>
                </a:lnTo>
                <a:lnTo>
                  <a:pt x="9" y="27"/>
                </a:lnTo>
                <a:lnTo>
                  <a:pt x="9" y="36"/>
                </a:lnTo>
                <a:lnTo>
                  <a:pt x="9" y="45"/>
                </a:lnTo>
                <a:lnTo>
                  <a:pt x="9" y="54"/>
                </a:lnTo>
                <a:lnTo>
                  <a:pt x="0" y="54"/>
                </a:lnTo>
                <a:lnTo>
                  <a:pt x="0" y="63"/>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61" name="Freeform 477"/>
          <p:cNvSpPr>
            <a:spLocks noEditPoints="1"/>
          </p:cNvSpPr>
          <p:nvPr/>
        </p:nvSpPr>
        <p:spPr bwMode="auto">
          <a:xfrm>
            <a:off x="6916738" y="2581275"/>
            <a:ext cx="74612" cy="149225"/>
          </a:xfrm>
          <a:custGeom>
            <a:avLst/>
            <a:gdLst>
              <a:gd name="T0" fmla="*/ 2147483647 w 54"/>
              <a:gd name="T1" fmla="*/ 2147483647 h 108"/>
              <a:gd name="T2" fmla="*/ 2147483647 w 54"/>
              <a:gd name="T3" fmla="*/ 2147483647 h 108"/>
              <a:gd name="T4" fmla="*/ 2147483647 w 54"/>
              <a:gd name="T5" fmla="*/ 2147483647 h 108"/>
              <a:gd name="T6" fmla="*/ 2147483647 w 54"/>
              <a:gd name="T7" fmla="*/ 2147483647 h 108"/>
              <a:gd name="T8" fmla="*/ 2147483647 w 54"/>
              <a:gd name="T9" fmla="*/ 2147483647 h 108"/>
              <a:gd name="T10" fmla="*/ 2147483647 w 54"/>
              <a:gd name="T11" fmla="*/ 2147483647 h 108"/>
              <a:gd name="T12" fmla="*/ 2147483647 w 54"/>
              <a:gd name="T13" fmla="*/ 2147483647 h 108"/>
              <a:gd name="T14" fmla="*/ 2147483647 w 54"/>
              <a:gd name="T15" fmla="*/ 2147483647 h 108"/>
              <a:gd name="T16" fmla="*/ 2147483647 w 54"/>
              <a:gd name="T17" fmla="*/ 2147483647 h 108"/>
              <a:gd name="T18" fmla="*/ 2147483647 w 54"/>
              <a:gd name="T19" fmla="*/ 2147483647 h 108"/>
              <a:gd name="T20" fmla="*/ 2147483647 w 54"/>
              <a:gd name="T21" fmla="*/ 2147483647 h 108"/>
              <a:gd name="T22" fmla="*/ 2147483647 w 54"/>
              <a:gd name="T23" fmla="*/ 2147483647 h 108"/>
              <a:gd name="T24" fmla="*/ 2147483647 w 54"/>
              <a:gd name="T25" fmla="*/ 2147483647 h 108"/>
              <a:gd name="T26" fmla="*/ 2147483647 w 54"/>
              <a:gd name="T27" fmla="*/ 2147483647 h 108"/>
              <a:gd name="T28" fmla="*/ 2147483647 w 54"/>
              <a:gd name="T29" fmla="*/ 2147483647 h 108"/>
              <a:gd name="T30" fmla="*/ 2147483647 w 54"/>
              <a:gd name="T31" fmla="*/ 2147483647 h 108"/>
              <a:gd name="T32" fmla="*/ 0 w 54"/>
              <a:gd name="T33" fmla="*/ 2147483647 h 108"/>
              <a:gd name="T34" fmla="*/ 0 w 54"/>
              <a:gd name="T35" fmla="*/ 2147483647 h 108"/>
              <a:gd name="T36" fmla="*/ 2147483647 w 54"/>
              <a:gd name="T37" fmla="*/ 2147483647 h 108"/>
              <a:gd name="T38" fmla="*/ 2147483647 w 54"/>
              <a:gd name="T39" fmla="*/ 2147483647 h 108"/>
              <a:gd name="T40" fmla="*/ 2147483647 w 54"/>
              <a:gd name="T41" fmla="*/ 2147483647 h 108"/>
              <a:gd name="T42" fmla="*/ 2147483647 w 54"/>
              <a:gd name="T43" fmla="*/ 2147483647 h 108"/>
              <a:gd name="T44" fmla="*/ 2147483647 w 54"/>
              <a:gd name="T45" fmla="*/ 2147483647 h 108"/>
              <a:gd name="T46" fmla="*/ 2147483647 w 54"/>
              <a:gd name="T47" fmla="*/ 2147483647 h 108"/>
              <a:gd name="T48" fmla="*/ 2147483647 w 54"/>
              <a:gd name="T49" fmla="*/ 2147483647 h 108"/>
              <a:gd name="T50" fmla="*/ 2147483647 w 54"/>
              <a:gd name="T51" fmla="*/ 2147483647 h 108"/>
              <a:gd name="T52" fmla="*/ 2147483647 w 54"/>
              <a:gd name="T53" fmla="*/ 2147483647 h 108"/>
              <a:gd name="T54" fmla="*/ 2147483647 w 54"/>
              <a:gd name="T55" fmla="*/ 2147483647 h 108"/>
              <a:gd name="T56" fmla="*/ 2147483647 w 54"/>
              <a:gd name="T57" fmla="*/ 2147483647 h 108"/>
              <a:gd name="T58" fmla="*/ 2147483647 w 54"/>
              <a:gd name="T59" fmla="*/ 2147483647 h 108"/>
              <a:gd name="T60" fmla="*/ 2147483647 w 54"/>
              <a:gd name="T61" fmla="*/ 2147483647 h 108"/>
              <a:gd name="T62" fmla="*/ 2147483647 w 54"/>
              <a:gd name="T63" fmla="*/ 2147483647 h 108"/>
              <a:gd name="T64" fmla="*/ 2147483647 w 54"/>
              <a:gd name="T65" fmla="*/ 2147483647 h 108"/>
              <a:gd name="T66" fmla="*/ 2147483647 w 54"/>
              <a:gd name="T67" fmla="*/ 2147483647 h 108"/>
              <a:gd name="T68" fmla="*/ 2147483647 w 54"/>
              <a:gd name="T69" fmla="*/ 2147483647 h 108"/>
              <a:gd name="T70" fmla="*/ 2147483647 w 54"/>
              <a:gd name="T71" fmla="*/ 2147483647 h 108"/>
              <a:gd name="T72" fmla="*/ 2147483647 w 54"/>
              <a:gd name="T73" fmla="*/ 2147483647 h 108"/>
              <a:gd name="T74" fmla="*/ 2147483647 w 54"/>
              <a:gd name="T75" fmla="*/ 0 h 108"/>
              <a:gd name="T76" fmla="*/ 2147483647 w 54"/>
              <a:gd name="T77" fmla="*/ 2147483647 h 108"/>
              <a:gd name="T78" fmla="*/ 2147483647 w 54"/>
              <a:gd name="T79" fmla="*/ 2147483647 h 108"/>
              <a:gd name="T80" fmla="*/ 2147483647 w 54"/>
              <a:gd name="T81" fmla="*/ 2147483647 h 108"/>
              <a:gd name="T82" fmla="*/ 2147483647 w 54"/>
              <a:gd name="T83" fmla="*/ 2147483647 h 108"/>
              <a:gd name="T84" fmla="*/ 2147483647 w 54"/>
              <a:gd name="T85" fmla="*/ 2147483647 h 108"/>
              <a:gd name="T86" fmla="*/ 2147483647 w 54"/>
              <a:gd name="T87" fmla="*/ 2147483647 h 108"/>
              <a:gd name="T88" fmla="*/ 2147483647 w 54"/>
              <a:gd name="T89" fmla="*/ 2147483647 h 108"/>
              <a:gd name="T90" fmla="*/ 2147483647 w 54"/>
              <a:gd name="T91" fmla="*/ 2147483647 h 108"/>
              <a:gd name="T92" fmla="*/ 2147483647 w 54"/>
              <a:gd name="T93" fmla="*/ 2147483647 h 108"/>
              <a:gd name="T94" fmla="*/ 2147483647 w 54"/>
              <a:gd name="T95" fmla="*/ 2147483647 h 108"/>
              <a:gd name="T96" fmla="*/ 2147483647 w 54"/>
              <a:gd name="T97" fmla="*/ 2147483647 h 108"/>
              <a:gd name="T98" fmla="*/ 2147483647 w 54"/>
              <a:gd name="T99" fmla="*/ 2147483647 h 108"/>
              <a:gd name="T100" fmla="*/ 2147483647 w 54"/>
              <a:gd name="T101" fmla="*/ 2147483647 h 108"/>
              <a:gd name="T102" fmla="*/ 2147483647 w 54"/>
              <a:gd name="T103" fmla="*/ 2147483647 h 108"/>
              <a:gd name="T104" fmla="*/ 2147483647 w 54"/>
              <a:gd name="T105" fmla="*/ 2147483647 h 1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108"/>
              <a:gd name="T161" fmla="*/ 54 w 54"/>
              <a:gd name="T162" fmla="*/ 108 h 1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108">
                <a:moveTo>
                  <a:pt x="36" y="45"/>
                </a:moveTo>
                <a:lnTo>
                  <a:pt x="27" y="45"/>
                </a:lnTo>
                <a:lnTo>
                  <a:pt x="27" y="54"/>
                </a:lnTo>
                <a:lnTo>
                  <a:pt x="36" y="45"/>
                </a:lnTo>
                <a:close/>
                <a:moveTo>
                  <a:pt x="27" y="63"/>
                </a:moveTo>
                <a:lnTo>
                  <a:pt x="18" y="72"/>
                </a:lnTo>
                <a:lnTo>
                  <a:pt x="18" y="81"/>
                </a:lnTo>
                <a:lnTo>
                  <a:pt x="9" y="81"/>
                </a:lnTo>
                <a:lnTo>
                  <a:pt x="18" y="81"/>
                </a:lnTo>
                <a:lnTo>
                  <a:pt x="9" y="81"/>
                </a:lnTo>
                <a:lnTo>
                  <a:pt x="9" y="90"/>
                </a:lnTo>
                <a:lnTo>
                  <a:pt x="9" y="81"/>
                </a:lnTo>
                <a:lnTo>
                  <a:pt x="18" y="81"/>
                </a:lnTo>
                <a:lnTo>
                  <a:pt x="18" y="90"/>
                </a:lnTo>
                <a:lnTo>
                  <a:pt x="9" y="90"/>
                </a:lnTo>
                <a:lnTo>
                  <a:pt x="9" y="99"/>
                </a:lnTo>
                <a:lnTo>
                  <a:pt x="0" y="108"/>
                </a:lnTo>
                <a:lnTo>
                  <a:pt x="0" y="99"/>
                </a:lnTo>
                <a:lnTo>
                  <a:pt x="9" y="99"/>
                </a:lnTo>
                <a:lnTo>
                  <a:pt x="9" y="90"/>
                </a:lnTo>
                <a:lnTo>
                  <a:pt x="9" y="81"/>
                </a:lnTo>
                <a:lnTo>
                  <a:pt x="9" y="72"/>
                </a:lnTo>
                <a:lnTo>
                  <a:pt x="18" y="72"/>
                </a:lnTo>
                <a:lnTo>
                  <a:pt x="18" y="63"/>
                </a:lnTo>
                <a:lnTo>
                  <a:pt x="27" y="54"/>
                </a:lnTo>
                <a:lnTo>
                  <a:pt x="27" y="45"/>
                </a:lnTo>
                <a:lnTo>
                  <a:pt x="36" y="45"/>
                </a:lnTo>
                <a:lnTo>
                  <a:pt x="36" y="36"/>
                </a:lnTo>
                <a:lnTo>
                  <a:pt x="45" y="36"/>
                </a:lnTo>
                <a:lnTo>
                  <a:pt x="45" y="27"/>
                </a:lnTo>
                <a:lnTo>
                  <a:pt x="54" y="27"/>
                </a:lnTo>
                <a:lnTo>
                  <a:pt x="54" y="18"/>
                </a:lnTo>
                <a:lnTo>
                  <a:pt x="54" y="27"/>
                </a:lnTo>
                <a:lnTo>
                  <a:pt x="45" y="27"/>
                </a:lnTo>
                <a:lnTo>
                  <a:pt x="54" y="27"/>
                </a:lnTo>
                <a:lnTo>
                  <a:pt x="54" y="18"/>
                </a:lnTo>
                <a:lnTo>
                  <a:pt x="54" y="9"/>
                </a:lnTo>
                <a:lnTo>
                  <a:pt x="54" y="0"/>
                </a:lnTo>
                <a:lnTo>
                  <a:pt x="54" y="9"/>
                </a:lnTo>
                <a:lnTo>
                  <a:pt x="54" y="18"/>
                </a:lnTo>
                <a:lnTo>
                  <a:pt x="54" y="27"/>
                </a:lnTo>
                <a:lnTo>
                  <a:pt x="45" y="27"/>
                </a:lnTo>
                <a:lnTo>
                  <a:pt x="45" y="36"/>
                </a:lnTo>
                <a:lnTo>
                  <a:pt x="36" y="36"/>
                </a:lnTo>
                <a:lnTo>
                  <a:pt x="36" y="45"/>
                </a:lnTo>
                <a:lnTo>
                  <a:pt x="36" y="54"/>
                </a:lnTo>
                <a:lnTo>
                  <a:pt x="27" y="54"/>
                </a:lnTo>
                <a:lnTo>
                  <a:pt x="27" y="63"/>
                </a:lnTo>
                <a:close/>
                <a:moveTo>
                  <a:pt x="18" y="63"/>
                </a:moveTo>
                <a:lnTo>
                  <a:pt x="27" y="63"/>
                </a:lnTo>
                <a:lnTo>
                  <a:pt x="18" y="63"/>
                </a:lnTo>
                <a:lnTo>
                  <a:pt x="18" y="72"/>
                </a:lnTo>
                <a:lnTo>
                  <a:pt x="18" y="63"/>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62" name="Freeform 478"/>
          <p:cNvSpPr>
            <a:spLocks noEditPoints="1"/>
          </p:cNvSpPr>
          <p:nvPr/>
        </p:nvSpPr>
        <p:spPr bwMode="auto">
          <a:xfrm>
            <a:off x="7115175" y="2395538"/>
            <a:ext cx="433388" cy="38100"/>
          </a:xfrm>
          <a:custGeom>
            <a:avLst/>
            <a:gdLst>
              <a:gd name="T0" fmla="*/ 2147483647 w 314"/>
              <a:gd name="T1" fmla="*/ 2147483647 h 27"/>
              <a:gd name="T2" fmla="*/ 2147483647 w 314"/>
              <a:gd name="T3" fmla="*/ 2147483647 h 27"/>
              <a:gd name="T4" fmla="*/ 2147483647 w 314"/>
              <a:gd name="T5" fmla="*/ 2147483647 h 27"/>
              <a:gd name="T6" fmla="*/ 2147483647 w 314"/>
              <a:gd name="T7" fmla="*/ 2147483647 h 27"/>
              <a:gd name="T8" fmla="*/ 2147483647 w 314"/>
              <a:gd name="T9" fmla="*/ 0 h 27"/>
              <a:gd name="T10" fmla="*/ 2147483647 w 314"/>
              <a:gd name="T11" fmla="*/ 2147483647 h 27"/>
              <a:gd name="T12" fmla="*/ 2147483647 w 314"/>
              <a:gd name="T13" fmla="*/ 2147483647 h 27"/>
              <a:gd name="T14" fmla="*/ 2147483647 w 314"/>
              <a:gd name="T15" fmla="*/ 2147483647 h 27"/>
              <a:gd name="T16" fmla="*/ 2147483647 w 314"/>
              <a:gd name="T17" fmla="*/ 2147483647 h 27"/>
              <a:gd name="T18" fmla="*/ 2147483647 w 314"/>
              <a:gd name="T19" fmla="*/ 2147483647 h 27"/>
              <a:gd name="T20" fmla="*/ 2147483647 w 314"/>
              <a:gd name="T21" fmla="*/ 2147483647 h 27"/>
              <a:gd name="T22" fmla="*/ 2147483647 w 314"/>
              <a:gd name="T23" fmla="*/ 2147483647 h 27"/>
              <a:gd name="T24" fmla="*/ 2147483647 w 314"/>
              <a:gd name="T25" fmla="*/ 2147483647 h 27"/>
              <a:gd name="T26" fmla="*/ 2147483647 w 314"/>
              <a:gd name="T27" fmla="*/ 2147483647 h 27"/>
              <a:gd name="T28" fmla="*/ 2147483647 w 314"/>
              <a:gd name="T29" fmla="*/ 2147483647 h 27"/>
              <a:gd name="T30" fmla="*/ 2147483647 w 314"/>
              <a:gd name="T31" fmla="*/ 2147483647 h 27"/>
              <a:gd name="T32" fmla="*/ 2147483647 w 314"/>
              <a:gd name="T33" fmla="*/ 0 h 27"/>
              <a:gd name="T34" fmla="*/ 2147483647 w 314"/>
              <a:gd name="T35" fmla="*/ 0 h 27"/>
              <a:gd name="T36" fmla="*/ 2147483647 w 314"/>
              <a:gd name="T37" fmla="*/ 0 h 27"/>
              <a:gd name="T38" fmla="*/ 2147483647 w 314"/>
              <a:gd name="T39" fmla="*/ 2147483647 h 27"/>
              <a:gd name="T40" fmla="*/ 2147483647 w 314"/>
              <a:gd name="T41" fmla="*/ 2147483647 h 27"/>
              <a:gd name="T42" fmla="*/ 2147483647 w 314"/>
              <a:gd name="T43" fmla="*/ 2147483647 h 27"/>
              <a:gd name="T44" fmla="*/ 2147483647 w 314"/>
              <a:gd name="T45" fmla="*/ 2147483647 h 27"/>
              <a:gd name="T46" fmla="*/ 2147483647 w 314"/>
              <a:gd name="T47" fmla="*/ 2147483647 h 27"/>
              <a:gd name="T48" fmla="*/ 2147483647 w 314"/>
              <a:gd name="T49" fmla="*/ 2147483647 h 27"/>
              <a:gd name="T50" fmla="*/ 2147483647 w 314"/>
              <a:gd name="T51" fmla="*/ 2147483647 h 27"/>
              <a:gd name="T52" fmla="*/ 2147483647 w 314"/>
              <a:gd name="T53" fmla="*/ 2147483647 h 27"/>
              <a:gd name="T54" fmla="*/ 2147483647 w 314"/>
              <a:gd name="T55" fmla="*/ 2147483647 h 27"/>
              <a:gd name="T56" fmla="*/ 2147483647 w 314"/>
              <a:gd name="T57" fmla="*/ 2147483647 h 27"/>
              <a:gd name="T58" fmla="*/ 2147483647 w 314"/>
              <a:gd name="T59" fmla="*/ 2147483647 h 27"/>
              <a:gd name="T60" fmla="*/ 2147483647 w 314"/>
              <a:gd name="T61" fmla="*/ 2147483647 h 27"/>
              <a:gd name="T62" fmla="*/ 2147483647 w 314"/>
              <a:gd name="T63" fmla="*/ 2147483647 h 27"/>
              <a:gd name="T64" fmla="*/ 2147483647 w 314"/>
              <a:gd name="T65" fmla="*/ 2147483647 h 27"/>
              <a:gd name="T66" fmla="*/ 0 w 314"/>
              <a:gd name="T67" fmla="*/ 2147483647 h 27"/>
              <a:gd name="T68" fmla="*/ 0 w 314"/>
              <a:gd name="T69" fmla="*/ 2147483647 h 27"/>
              <a:gd name="T70" fmla="*/ 2147483647 w 314"/>
              <a:gd name="T71" fmla="*/ 2147483647 h 27"/>
              <a:gd name="T72" fmla="*/ 2147483647 w 314"/>
              <a:gd name="T73" fmla="*/ 2147483647 h 27"/>
              <a:gd name="T74" fmla="*/ 2147483647 w 314"/>
              <a:gd name="T75" fmla="*/ 2147483647 h 27"/>
              <a:gd name="T76" fmla="*/ 2147483647 w 314"/>
              <a:gd name="T77" fmla="*/ 2147483647 h 27"/>
              <a:gd name="T78" fmla="*/ 2147483647 w 314"/>
              <a:gd name="T79" fmla="*/ 2147483647 h 27"/>
              <a:gd name="T80" fmla="*/ 2147483647 w 314"/>
              <a:gd name="T81" fmla="*/ 2147483647 h 27"/>
              <a:gd name="T82" fmla="*/ 2147483647 w 314"/>
              <a:gd name="T83" fmla="*/ 2147483647 h 27"/>
              <a:gd name="T84" fmla="*/ 2147483647 w 314"/>
              <a:gd name="T85" fmla="*/ 2147483647 h 27"/>
              <a:gd name="T86" fmla="*/ 2147483647 w 314"/>
              <a:gd name="T87" fmla="*/ 2147483647 h 27"/>
              <a:gd name="T88" fmla="*/ 2147483647 w 314"/>
              <a:gd name="T89" fmla="*/ 2147483647 h 27"/>
              <a:gd name="T90" fmla="*/ 2147483647 w 314"/>
              <a:gd name="T91" fmla="*/ 2147483647 h 27"/>
              <a:gd name="T92" fmla="*/ 2147483647 w 314"/>
              <a:gd name="T93" fmla="*/ 2147483647 h 27"/>
              <a:gd name="T94" fmla="*/ 2147483647 w 314"/>
              <a:gd name="T95" fmla="*/ 2147483647 h 27"/>
              <a:gd name="T96" fmla="*/ 2147483647 w 314"/>
              <a:gd name="T97" fmla="*/ 2147483647 h 27"/>
              <a:gd name="T98" fmla="*/ 2147483647 w 314"/>
              <a:gd name="T99" fmla="*/ 2147483647 h 27"/>
              <a:gd name="T100" fmla="*/ 2147483647 w 314"/>
              <a:gd name="T101" fmla="*/ 2147483647 h 27"/>
              <a:gd name="T102" fmla="*/ 2147483647 w 314"/>
              <a:gd name="T103" fmla="*/ 2147483647 h 27"/>
              <a:gd name="T104" fmla="*/ 2147483647 w 314"/>
              <a:gd name="T105" fmla="*/ 0 h 27"/>
              <a:gd name="T106" fmla="*/ 2147483647 w 314"/>
              <a:gd name="T107" fmla="*/ 0 h 27"/>
              <a:gd name="T108" fmla="*/ 2147483647 w 314"/>
              <a:gd name="T109" fmla="*/ 0 h 27"/>
              <a:gd name="T110" fmla="*/ 2147483647 w 314"/>
              <a:gd name="T111" fmla="*/ 0 h 27"/>
              <a:gd name="T112" fmla="*/ 2147483647 w 314"/>
              <a:gd name="T113" fmla="*/ 2147483647 h 27"/>
              <a:gd name="T114" fmla="*/ 2147483647 w 314"/>
              <a:gd name="T115" fmla="*/ 2147483647 h 27"/>
              <a:gd name="T116" fmla="*/ 2147483647 w 314"/>
              <a:gd name="T117" fmla="*/ 2147483647 h 27"/>
              <a:gd name="T118" fmla="*/ 2147483647 w 314"/>
              <a:gd name="T119" fmla="*/ 2147483647 h 27"/>
              <a:gd name="T120" fmla="*/ 2147483647 w 314"/>
              <a:gd name="T121" fmla="*/ 2147483647 h 27"/>
              <a:gd name="T122" fmla="*/ 2147483647 w 314"/>
              <a:gd name="T123" fmla="*/ 2147483647 h 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4"/>
              <a:gd name="T187" fmla="*/ 0 h 27"/>
              <a:gd name="T188" fmla="*/ 314 w 314"/>
              <a:gd name="T189" fmla="*/ 27 h 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4" h="27">
                <a:moveTo>
                  <a:pt x="135" y="18"/>
                </a:moveTo>
                <a:lnTo>
                  <a:pt x="144" y="18"/>
                </a:lnTo>
                <a:lnTo>
                  <a:pt x="144" y="9"/>
                </a:lnTo>
                <a:lnTo>
                  <a:pt x="144" y="18"/>
                </a:lnTo>
                <a:lnTo>
                  <a:pt x="144" y="9"/>
                </a:lnTo>
                <a:lnTo>
                  <a:pt x="135" y="9"/>
                </a:lnTo>
                <a:lnTo>
                  <a:pt x="135" y="18"/>
                </a:lnTo>
                <a:close/>
                <a:moveTo>
                  <a:pt x="161" y="9"/>
                </a:moveTo>
                <a:lnTo>
                  <a:pt x="161" y="0"/>
                </a:lnTo>
                <a:lnTo>
                  <a:pt x="170" y="0"/>
                </a:lnTo>
                <a:lnTo>
                  <a:pt x="161" y="0"/>
                </a:lnTo>
                <a:lnTo>
                  <a:pt x="161" y="9"/>
                </a:lnTo>
                <a:close/>
                <a:moveTo>
                  <a:pt x="269" y="18"/>
                </a:moveTo>
                <a:lnTo>
                  <a:pt x="278" y="18"/>
                </a:lnTo>
                <a:lnTo>
                  <a:pt x="287" y="18"/>
                </a:lnTo>
                <a:lnTo>
                  <a:pt x="287" y="27"/>
                </a:lnTo>
                <a:lnTo>
                  <a:pt x="296" y="27"/>
                </a:lnTo>
                <a:lnTo>
                  <a:pt x="305" y="27"/>
                </a:lnTo>
                <a:lnTo>
                  <a:pt x="314" y="27"/>
                </a:lnTo>
                <a:lnTo>
                  <a:pt x="305" y="27"/>
                </a:lnTo>
                <a:lnTo>
                  <a:pt x="296" y="27"/>
                </a:lnTo>
                <a:lnTo>
                  <a:pt x="287" y="27"/>
                </a:lnTo>
                <a:lnTo>
                  <a:pt x="287" y="18"/>
                </a:lnTo>
                <a:lnTo>
                  <a:pt x="278" y="18"/>
                </a:lnTo>
                <a:lnTo>
                  <a:pt x="269" y="18"/>
                </a:lnTo>
                <a:lnTo>
                  <a:pt x="260" y="18"/>
                </a:lnTo>
                <a:lnTo>
                  <a:pt x="251" y="18"/>
                </a:lnTo>
                <a:lnTo>
                  <a:pt x="251" y="9"/>
                </a:lnTo>
                <a:lnTo>
                  <a:pt x="242" y="9"/>
                </a:lnTo>
                <a:lnTo>
                  <a:pt x="233" y="9"/>
                </a:lnTo>
                <a:lnTo>
                  <a:pt x="224" y="9"/>
                </a:lnTo>
                <a:lnTo>
                  <a:pt x="215" y="9"/>
                </a:lnTo>
                <a:lnTo>
                  <a:pt x="206" y="9"/>
                </a:lnTo>
                <a:lnTo>
                  <a:pt x="206" y="0"/>
                </a:lnTo>
                <a:lnTo>
                  <a:pt x="197" y="0"/>
                </a:lnTo>
                <a:lnTo>
                  <a:pt x="188" y="0"/>
                </a:lnTo>
                <a:lnTo>
                  <a:pt x="179" y="0"/>
                </a:lnTo>
                <a:lnTo>
                  <a:pt x="170" y="0"/>
                </a:lnTo>
                <a:lnTo>
                  <a:pt x="161" y="0"/>
                </a:lnTo>
                <a:lnTo>
                  <a:pt x="161" y="9"/>
                </a:lnTo>
                <a:lnTo>
                  <a:pt x="161" y="18"/>
                </a:lnTo>
                <a:lnTo>
                  <a:pt x="153" y="18"/>
                </a:lnTo>
                <a:lnTo>
                  <a:pt x="144" y="18"/>
                </a:lnTo>
                <a:lnTo>
                  <a:pt x="135" y="18"/>
                </a:lnTo>
                <a:lnTo>
                  <a:pt x="126" y="18"/>
                </a:lnTo>
                <a:lnTo>
                  <a:pt x="117" y="18"/>
                </a:lnTo>
                <a:lnTo>
                  <a:pt x="117" y="27"/>
                </a:lnTo>
                <a:lnTo>
                  <a:pt x="117" y="18"/>
                </a:lnTo>
                <a:lnTo>
                  <a:pt x="117" y="27"/>
                </a:lnTo>
                <a:lnTo>
                  <a:pt x="117" y="18"/>
                </a:lnTo>
                <a:lnTo>
                  <a:pt x="108" y="18"/>
                </a:lnTo>
                <a:lnTo>
                  <a:pt x="99" y="18"/>
                </a:lnTo>
                <a:lnTo>
                  <a:pt x="90" y="18"/>
                </a:lnTo>
                <a:lnTo>
                  <a:pt x="90" y="9"/>
                </a:lnTo>
                <a:lnTo>
                  <a:pt x="81" y="9"/>
                </a:lnTo>
                <a:lnTo>
                  <a:pt x="72" y="18"/>
                </a:lnTo>
                <a:lnTo>
                  <a:pt x="63" y="18"/>
                </a:lnTo>
                <a:lnTo>
                  <a:pt x="54" y="18"/>
                </a:lnTo>
                <a:lnTo>
                  <a:pt x="54" y="9"/>
                </a:lnTo>
                <a:lnTo>
                  <a:pt x="45" y="9"/>
                </a:lnTo>
                <a:lnTo>
                  <a:pt x="45" y="18"/>
                </a:lnTo>
                <a:lnTo>
                  <a:pt x="36" y="18"/>
                </a:lnTo>
                <a:lnTo>
                  <a:pt x="27" y="18"/>
                </a:lnTo>
                <a:lnTo>
                  <a:pt x="27" y="9"/>
                </a:lnTo>
                <a:lnTo>
                  <a:pt x="27" y="18"/>
                </a:lnTo>
                <a:lnTo>
                  <a:pt x="18" y="18"/>
                </a:lnTo>
                <a:lnTo>
                  <a:pt x="9" y="18"/>
                </a:lnTo>
                <a:lnTo>
                  <a:pt x="0" y="18"/>
                </a:lnTo>
                <a:lnTo>
                  <a:pt x="0" y="27"/>
                </a:lnTo>
                <a:lnTo>
                  <a:pt x="0" y="18"/>
                </a:lnTo>
                <a:lnTo>
                  <a:pt x="9" y="18"/>
                </a:lnTo>
                <a:lnTo>
                  <a:pt x="18" y="18"/>
                </a:lnTo>
                <a:lnTo>
                  <a:pt x="27" y="9"/>
                </a:lnTo>
                <a:lnTo>
                  <a:pt x="36" y="9"/>
                </a:lnTo>
                <a:lnTo>
                  <a:pt x="27" y="18"/>
                </a:lnTo>
                <a:lnTo>
                  <a:pt x="36" y="18"/>
                </a:lnTo>
                <a:lnTo>
                  <a:pt x="45" y="18"/>
                </a:lnTo>
                <a:lnTo>
                  <a:pt x="45" y="9"/>
                </a:lnTo>
                <a:lnTo>
                  <a:pt x="54" y="9"/>
                </a:lnTo>
                <a:lnTo>
                  <a:pt x="54" y="18"/>
                </a:lnTo>
                <a:lnTo>
                  <a:pt x="63" y="18"/>
                </a:lnTo>
                <a:lnTo>
                  <a:pt x="72" y="18"/>
                </a:lnTo>
                <a:lnTo>
                  <a:pt x="81" y="9"/>
                </a:lnTo>
                <a:lnTo>
                  <a:pt x="90" y="9"/>
                </a:lnTo>
                <a:lnTo>
                  <a:pt x="99" y="9"/>
                </a:lnTo>
                <a:lnTo>
                  <a:pt x="108" y="9"/>
                </a:lnTo>
                <a:lnTo>
                  <a:pt x="108" y="18"/>
                </a:lnTo>
                <a:lnTo>
                  <a:pt x="117" y="18"/>
                </a:lnTo>
                <a:lnTo>
                  <a:pt x="117" y="9"/>
                </a:lnTo>
                <a:lnTo>
                  <a:pt x="117" y="18"/>
                </a:lnTo>
                <a:lnTo>
                  <a:pt x="117" y="9"/>
                </a:lnTo>
                <a:lnTo>
                  <a:pt x="108" y="9"/>
                </a:lnTo>
                <a:lnTo>
                  <a:pt x="117" y="9"/>
                </a:lnTo>
                <a:lnTo>
                  <a:pt x="126" y="18"/>
                </a:lnTo>
                <a:lnTo>
                  <a:pt x="126" y="9"/>
                </a:lnTo>
                <a:lnTo>
                  <a:pt x="126" y="18"/>
                </a:lnTo>
                <a:lnTo>
                  <a:pt x="126" y="9"/>
                </a:lnTo>
                <a:lnTo>
                  <a:pt x="126" y="18"/>
                </a:lnTo>
                <a:lnTo>
                  <a:pt x="126" y="9"/>
                </a:lnTo>
                <a:lnTo>
                  <a:pt x="126" y="18"/>
                </a:lnTo>
                <a:lnTo>
                  <a:pt x="135" y="18"/>
                </a:lnTo>
                <a:lnTo>
                  <a:pt x="135" y="9"/>
                </a:lnTo>
                <a:lnTo>
                  <a:pt x="144" y="9"/>
                </a:lnTo>
                <a:lnTo>
                  <a:pt x="153" y="9"/>
                </a:lnTo>
                <a:lnTo>
                  <a:pt x="161" y="9"/>
                </a:lnTo>
                <a:lnTo>
                  <a:pt x="161" y="0"/>
                </a:lnTo>
                <a:lnTo>
                  <a:pt x="170" y="0"/>
                </a:lnTo>
                <a:lnTo>
                  <a:pt x="179" y="0"/>
                </a:lnTo>
                <a:lnTo>
                  <a:pt x="188" y="0"/>
                </a:lnTo>
                <a:lnTo>
                  <a:pt x="197" y="0"/>
                </a:lnTo>
                <a:lnTo>
                  <a:pt x="206" y="0"/>
                </a:lnTo>
                <a:lnTo>
                  <a:pt x="215" y="0"/>
                </a:lnTo>
                <a:lnTo>
                  <a:pt x="215" y="9"/>
                </a:lnTo>
                <a:lnTo>
                  <a:pt x="224" y="9"/>
                </a:lnTo>
                <a:lnTo>
                  <a:pt x="233" y="9"/>
                </a:lnTo>
                <a:lnTo>
                  <a:pt x="242" y="9"/>
                </a:lnTo>
                <a:lnTo>
                  <a:pt x="251" y="9"/>
                </a:lnTo>
                <a:lnTo>
                  <a:pt x="260" y="9"/>
                </a:lnTo>
                <a:lnTo>
                  <a:pt x="260" y="18"/>
                </a:lnTo>
                <a:lnTo>
                  <a:pt x="269" y="18"/>
                </a:lnTo>
                <a:close/>
                <a:moveTo>
                  <a:pt x="161" y="9"/>
                </a:moveTo>
                <a:lnTo>
                  <a:pt x="153" y="9"/>
                </a:lnTo>
                <a:lnTo>
                  <a:pt x="153" y="18"/>
                </a:lnTo>
                <a:lnTo>
                  <a:pt x="161" y="18"/>
                </a:lnTo>
                <a:lnTo>
                  <a:pt x="161" y="9"/>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63" name="Freeform 479"/>
          <p:cNvSpPr>
            <a:spLocks noEditPoints="1"/>
          </p:cNvSpPr>
          <p:nvPr/>
        </p:nvSpPr>
        <p:spPr bwMode="auto">
          <a:xfrm>
            <a:off x="7548563" y="2333625"/>
            <a:ext cx="247650" cy="100013"/>
          </a:xfrm>
          <a:custGeom>
            <a:avLst/>
            <a:gdLst>
              <a:gd name="T0" fmla="*/ 2147483647 w 180"/>
              <a:gd name="T1" fmla="*/ 2147483647 h 72"/>
              <a:gd name="T2" fmla="*/ 2147483647 w 180"/>
              <a:gd name="T3" fmla="*/ 2147483647 h 72"/>
              <a:gd name="T4" fmla="*/ 2147483647 w 180"/>
              <a:gd name="T5" fmla="*/ 2147483647 h 72"/>
              <a:gd name="T6" fmla="*/ 2147483647 w 180"/>
              <a:gd name="T7" fmla="*/ 2147483647 h 72"/>
              <a:gd name="T8" fmla="*/ 2147483647 w 180"/>
              <a:gd name="T9" fmla="*/ 2147483647 h 72"/>
              <a:gd name="T10" fmla="*/ 0 w 180"/>
              <a:gd name="T11" fmla="*/ 2147483647 h 72"/>
              <a:gd name="T12" fmla="*/ 2147483647 w 180"/>
              <a:gd name="T13" fmla="*/ 2147483647 h 72"/>
              <a:gd name="T14" fmla="*/ 2147483647 w 180"/>
              <a:gd name="T15" fmla="*/ 2147483647 h 72"/>
              <a:gd name="T16" fmla="*/ 2147483647 w 180"/>
              <a:gd name="T17" fmla="*/ 2147483647 h 72"/>
              <a:gd name="T18" fmla="*/ 2147483647 w 180"/>
              <a:gd name="T19" fmla="*/ 2147483647 h 72"/>
              <a:gd name="T20" fmla="*/ 2147483647 w 180"/>
              <a:gd name="T21" fmla="*/ 2147483647 h 72"/>
              <a:gd name="T22" fmla="*/ 2147483647 w 180"/>
              <a:gd name="T23" fmla="*/ 2147483647 h 72"/>
              <a:gd name="T24" fmla="*/ 2147483647 w 180"/>
              <a:gd name="T25" fmla="*/ 2147483647 h 72"/>
              <a:gd name="T26" fmla="*/ 2147483647 w 180"/>
              <a:gd name="T27" fmla="*/ 2147483647 h 72"/>
              <a:gd name="T28" fmla="*/ 2147483647 w 180"/>
              <a:gd name="T29" fmla="*/ 2147483647 h 72"/>
              <a:gd name="T30" fmla="*/ 2147483647 w 180"/>
              <a:gd name="T31" fmla="*/ 2147483647 h 72"/>
              <a:gd name="T32" fmla="*/ 2147483647 w 180"/>
              <a:gd name="T33" fmla="*/ 2147483647 h 72"/>
              <a:gd name="T34" fmla="*/ 2147483647 w 180"/>
              <a:gd name="T35" fmla="*/ 0 h 72"/>
              <a:gd name="T36" fmla="*/ 2147483647 w 180"/>
              <a:gd name="T37" fmla="*/ 0 h 72"/>
              <a:gd name="T38" fmla="*/ 2147483647 w 180"/>
              <a:gd name="T39" fmla="*/ 0 h 72"/>
              <a:gd name="T40" fmla="*/ 2147483647 w 180"/>
              <a:gd name="T41" fmla="*/ 2147483647 h 72"/>
              <a:gd name="T42" fmla="*/ 2147483647 w 180"/>
              <a:gd name="T43" fmla="*/ 2147483647 h 72"/>
              <a:gd name="T44" fmla="*/ 2147483647 w 180"/>
              <a:gd name="T45" fmla="*/ 2147483647 h 72"/>
              <a:gd name="T46" fmla="*/ 2147483647 w 180"/>
              <a:gd name="T47" fmla="*/ 2147483647 h 72"/>
              <a:gd name="T48" fmla="*/ 2147483647 w 180"/>
              <a:gd name="T49" fmla="*/ 2147483647 h 72"/>
              <a:gd name="T50" fmla="*/ 2147483647 w 180"/>
              <a:gd name="T51" fmla="*/ 2147483647 h 72"/>
              <a:gd name="T52" fmla="*/ 2147483647 w 180"/>
              <a:gd name="T53" fmla="*/ 2147483647 h 72"/>
              <a:gd name="T54" fmla="*/ 2147483647 w 180"/>
              <a:gd name="T55" fmla="*/ 2147483647 h 72"/>
              <a:gd name="T56" fmla="*/ 2147483647 w 180"/>
              <a:gd name="T57" fmla="*/ 2147483647 h 72"/>
              <a:gd name="T58" fmla="*/ 2147483647 w 180"/>
              <a:gd name="T59" fmla="*/ 0 h 72"/>
              <a:gd name="T60" fmla="*/ 2147483647 w 180"/>
              <a:gd name="T61" fmla="*/ 2147483647 h 72"/>
              <a:gd name="T62" fmla="*/ 2147483647 w 180"/>
              <a:gd name="T63" fmla="*/ 2147483647 h 72"/>
              <a:gd name="T64" fmla="*/ 2147483647 w 180"/>
              <a:gd name="T65" fmla="*/ 2147483647 h 72"/>
              <a:gd name="T66" fmla="*/ 2147483647 w 180"/>
              <a:gd name="T67" fmla="*/ 2147483647 h 72"/>
              <a:gd name="T68" fmla="*/ 2147483647 w 180"/>
              <a:gd name="T69" fmla="*/ 2147483647 h 72"/>
              <a:gd name="T70" fmla="*/ 2147483647 w 180"/>
              <a:gd name="T71" fmla="*/ 2147483647 h 72"/>
              <a:gd name="T72" fmla="*/ 2147483647 w 180"/>
              <a:gd name="T73" fmla="*/ 2147483647 h 72"/>
              <a:gd name="T74" fmla="*/ 2147483647 w 180"/>
              <a:gd name="T75" fmla="*/ 2147483647 h 72"/>
              <a:gd name="T76" fmla="*/ 2147483647 w 180"/>
              <a:gd name="T77" fmla="*/ 2147483647 h 72"/>
              <a:gd name="T78" fmla="*/ 2147483647 w 180"/>
              <a:gd name="T79" fmla="*/ 2147483647 h 72"/>
              <a:gd name="T80" fmla="*/ 2147483647 w 180"/>
              <a:gd name="T81" fmla="*/ 0 h 72"/>
              <a:gd name="T82" fmla="*/ 2147483647 w 180"/>
              <a:gd name="T83" fmla="*/ 0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0"/>
              <a:gd name="T127" fmla="*/ 0 h 72"/>
              <a:gd name="T128" fmla="*/ 180 w 180"/>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0" h="72">
                <a:moveTo>
                  <a:pt x="54" y="45"/>
                </a:moveTo>
                <a:lnTo>
                  <a:pt x="63" y="45"/>
                </a:lnTo>
                <a:lnTo>
                  <a:pt x="63" y="36"/>
                </a:lnTo>
                <a:lnTo>
                  <a:pt x="54" y="36"/>
                </a:lnTo>
                <a:lnTo>
                  <a:pt x="54" y="45"/>
                </a:lnTo>
                <a:close/>
                <a:moveTo>
                  <a:pt x="36" y="54"/>
                </a:moveTo>
                <a:lnTo>
                  <a:pt x="27" y="54"/>
                </a:lnTo>
                <a:lnTo>
                  <a:pt x="18" y="54"/>
                </a:lnTo>
                <a:lnTo>
                  <a:pt x="9" y="54"/>
                </a:lnTo>
                <a:lnTo>
                  <a:pt x="9" y="63"/>
                </a:lnTo>
                <a:lnTo>
                  <a:pt x="0" y="63"/>
                </a:lnTo>
                <a:lnTo>
                  <a:pt x="0" y="72"/>
                </a:lnTo>
                <a:lnTo>
                  <a:pt x="0" y="63"/>
                </a:lnTo>
                <a:lnTo>
                  <a:pt x="9" y="63"/>
                </a:lnTo>
                <a:lnTo>
                  <a:pt x="9" y="54"/>
                </a:lnTo>
                <a:lnTo>
                  <a:pt x="18" y="54"/>
                </a:lnTo>
                <a:lnTo>
                  <a:pt x="27" y="54"/>
                </a:lnTo>
                <a:lnTo>
                  <a:pt x="36" y="54"/>
                </a:lnTo>
                <a:lnTo>
                  <a:pt x="36" y="45"/>
                </a:lnTo>
                <a:lnTo>
                  <a:pt x="45" y="45"/>
                </a:lnTo>
                <a:lnTo>
                  <a:pt x="54" y="45"/>
                </a:lnTo>
                <a:lnTo>
                  <a:pt x="54" y="36"/>
                </a:lnTo>
                <a:lnTo>
                  <a:pt x="63" y="36"/>
                </a:lnTo>
                <a:lnTo>
                  <a:pt x="72" y="36"/>
                </a:lnTo>
                <a:lnTo>
                  <a:pt x="81" y="36"/>
                </a:lnTo>
                <a:lnTo>
                  <a:pt x="90" y="36"/>
                </a:lnTo>
                <a:lnTo>
                  <a:pt x="90" y="27"/>
                </a:lnTo>
                <a:lnTo>
                  <a:pt x="99" y="27"/>
                </a:lnTo>
                <a:lnTo>
                  <a:pt x="108" y="27"/>
                </a:lnTo>
                <a:lnTo>
                  <a:pt x="117" y="27"/>
                </a:lnTo>
                <a:lnTo>
                  <a:pt x="117" y="18"/>
                </a:lnTo>
                <a:lnTo>
                  <a:pt x="126" y="18"/>
                </a:lnTo>
                <a:lnTo>
                  <a:pt x="135" y="18"/>
                </a:lnTo>
                <a:lnTo>
                  <a:pt x="135" y="9"/>
                </a:lnTo>
                <a:lnTo>
                  <a:pt x="144" y="9"/>
                </a:lnTo>
                <a:lnTo>
                  <a:pt x="144" y="0"/>
                </a:lnTo>
                <a:lnTo>
                  <a:pt x="153" y="0"/>
                </a:lnTo>
                <a:lnTo>
                  <a:pt x="162" y="0"/>
                </a:lnTo>
                <a:lnTo>
                  <a:pt x="171" y="0"/>
                </a:lnTo>
                <a:lnTo>
                  <a:pt x="180" y="0"/>
                </a:lnTo>
                <a:lnTo>
                  <a:pt x="180" y="9"/>
                </a:lnTo>
                <a:lnTo>
                  <a:pt x="180" y="18"/>
                </a:lnTo>
                <a:lnTo>
                  <a:pt x="180" y="9"/>
                </a:lnTo>
                <a:lnTo>
                  <a:pt x="171" y="9"/>
                </a:lnTo>
                <a:lnTo>
                  <a:pt x="180" y="9"/>
                </a:lnTo>
                <a:lnTo>
                  <a:pt x="171" y="9"/>
                </a:lnTo>
                <a:lnTo>
                  <a:pt x="171" y="18"/>
                </a:lnTo>
                <a:lnTo>
                  <a:pt x="180" y="18"/>
                </a:lnTo>
                <a:lnTo>
                  <a:pt x="171" y="18"/>
                </a:lnTo>
                <a:lnTo>
                  <a:pt x="171" y="9"/>
                </a:lnTo>
                <a:lnTo>
                  <a:pt x="171" y="0"/>
                </a:lnTo>
                <a:lnTo>
                  <a:pt x="171" y="9"/>
                </a:lnTo>
                <a:lnTo>
                  <a:pt x="171" y="0"/>
                </a:lnTo>
                <a:lnTo>
                  <a:pt x="171" y="9"/>
                </a:lnTo>
                <a:lnTo>
                  <a:pt x="171" y="0"/>
                </a:lnTo>
                <a:lnTo>
                  <a:pt x="171" y="9"/>
                </a:lnTo>
                <a:lnTo>
                  <a:pt x="171" y="0"/>
                </a:lnTo>
                <a:lnTo>
                  <a:pt x="171" y="9"/>
                </a:lnTo>
                <a:lnTo>
                  <a:pt x="171" y="0"/>
                </a:lnTo>
                <a:lnTo>
                  <a:pt x="162" y="0"/>
                </a:lnTo>
                <a:lnTo>
                  <a:pt x="153" y="0"/>
                </a:lnTo>
                <a:lnTo>
                  <a:pt x="153" y="9"/>
                </a:lnTo>
                <a:lnTo>
                  <a:pt x="144" y="9"/>
                </a:lnTo>
                <a:lnTo>
                  <a:pt x="135" y="9"/>
                </a:lnTo>
                <a:lnTo>
                  <a:pt x="135" y="18"/>
                </a:lnTo>
                <a:lnTo>
                  <a:pt x="126" y="18"/>
                </a:lnTo>
                <a:lnTo>
                  <a:pt x="117" y="27"/>
                </a:lnTo>
                <a:lnTo>
                  <a:pt x="108" y="27"/>
                </a:lnTo>
                <a:lnTo>
                  <a:pt x="117" y="27"/>
                </a:lnTo>
                <a:lnTo>
                  <a:pt x="108" y="27"/>
                </a:lnTo>
                <a:lnTo>
                  <a:pt x="99" y="27"/>
                </a:lnTo>
                <a:lnTo>
                  <a:pt x="90" y="36"/>
                </a:lnTo>
                <a:lnTo>
                  <a:pt x="81" y="36"/>
                </a:lnTo>
                <a:lnTo>
                  <a:pt x="72" y="36"/>
                </a:lnTo>
                <a:lnTo>
                  <a:pt x="63" y="36"/>
                </a:lnTo>
                <a:lnTo>
                  <a:pt x="63" y="45"/>
                </a:lnTo>
                <a:lnTo>
                  <a:pt x="54" y="45"/>
                </a:lnTo>
                <a:lnTo>
                  <a:pt x="45" y="45"/>
                </a:lnTo>
                <a:lnTo>
                  <a:pt x="45" y="54"/>
                </a:lnTo>
                <a:lnTo>
                  <a:pt x="36" y="54"/>
                </a:lnTo>
                <a:close/>
                <a:moveTo>
                  <a:pt x="171" y="9"/>
                </a:moveTo>
                <a:lnTo>
                  <a:pt x="171" y="0"/>
                </a:lnTo>
                <a:lnTo>
                  <a:pt x="171" y="9"/>
                </a:lnTo>
                <a:lnTo>
                  <a:pt x="171" y="0"/>
                </a:lnTo>
                <a:lnTo>
                  <a:pt x="171" y="9"/>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64" name="Freeform 480"/>
          <p:cNvSpPr>
            <a:spLocks noEditPoints="1"/>
          </p:cNvSpPr>
          <p:nvPr/>
        </p:nvSpPr>
        <p:spPr bwMode="auto">
          <a:xfrm>
            <a:off x="6051550" y="3597275"/>
            <a:ext cx="171450" cy="234950"/>
          </a:xfrm>
          <a:custGeom>
            <a:avLst/>
            <a:gdLst>
              <a:gd name="T0" fmla="*/ 2147483647 w 125"/>
              <a:gd name="T1" fmla="*/ 2147483647 h 170"/>
              <a:gd name="T2" fmla="*/ 2147483647 w 125"/>
              <a:gd name="T3" fmla="*/ 2147483647 h 170"/>
              <a:gd name="T4" fmla="*/ 2147483647 w 125"/>
              <a:gd name="T5" fmla="*/ 2147483647 h 170"/>
              <a:gd name="T6" fmla="*/ 2147483647 w 125"/>
              <a:gd name="T7" fmla="*/ 2147483647 h 170"/>
              <a:gd name="T8" fmla="*/ 2147483647 w 125"/>
              <a:gd name="T9" fmla="*/ 2147483647 h 170"/>
              <a:gd name="T10" fmla="*/ 2147483647 w 125"/>
              <a:gd name="T11" fmla="*/ 2147483647 h 170"/>
              <a:gd name="T12" fmla="*/ 2147483647 w 125"/>
              <a:gd name="T13" fmla="*/ 2147483647 h 170"/>
              <a:gd name="T14" fmla="*/ 2147483647 w 125"/>
              <a:gd name="T15" fmla="*/ 2147483647 h 170"/>
              <a:gd name="T16" fmla="*/ 2147483647 w 125"/>
              <a:gd name="T17" fmla="*/ 2147483647 h 170"/>
              <a:gd name="T18" fmla="*/ 2147483647 w 125"/>
              <a:gd name="T19" fmla="*/ 2147483647 h 170"/>
              <a:gd name="T20" fmla="*/ 2147483647 w 125"/>
              <a:gd name="T21" fmla="*/ 2147483647 h 170"/>
              <a:gd name="T22" fmla="*/ 2147483647 w 125"/>
              <a:gd name="T23" fmla="*/ 2147483647 h 170"/>
              <a:gd name="T24" fmla="*/ 2147483647 w 125"/>
              <a:gd name="T25" fmla="*/ 2147483647 h 170"/>
              <a:gd name="T26" fmla="*/ 2147483647 w 125"/>
              <a:gd name="T27" fmla="*/ 0 h 170"/>
              <a:gd name="T28" fmla="*/ 2147483647 w 125"/>
              <a:gd name="T29" fmla="*/ 0 h 170"/>
              <a:gd name="T30" fmla="*/ 2147483647 w 125"/>
              <a:gd name="T31" fmla="*/ 0 h 170"/>
              <a:gd name="T32" fmla="*/ 2147483647 w 125"/>
              <a:gd name="T33" fmla="*/ 2147483647 h 170"/>
              <a:gd name="T34" fmla="*/ 2147483647 w 125"/>
              <a:gd name="T35" fmla="*/ 2147483647 h 170"/>
              <a:gd name="T36" fmla="*/ 2147483647 w 125"/>
              <a:gd name="T37" fmla="*/ 2147483647 h 170"/>
              <a:gd name="T38" fmla="*/ 2147483647 w 125"/>
              <a:gd name="T39" fmla="*/ 2147483647 h 170"/>
              <a:gd name="T40" fmla="*/ 2147483647 w 125"/>
              <a:gd name="T41" fmla="*/ 2147483647 h 170"/>
              <a:gd name="T42" fmla="*/ 2147483647 w 125"/>
              <a:gd name="T43" fmla="*/ 2147483647 h 170"/>
              <a:gd name="T44" fmla="*/ 2147483647 w 125"/>
              <a:gd name="T45" fmla="*/ 2147483647 h 170"/>
              <a:gd name="T46" fmla="*/ 2147483647 w 125"/>
              <a:gd name="T47" fmla="*/ 2147483647 h 170"/>
              <a:gd name="T48" fmla="*/ 2147483647 w 125"/>
              <a:gd name="T49" fmla="*/ 2147483647 h 170"/>
              <a:gd name="T50" fmla="*/ 2147483647 w 125"/>
              <a:gd name="T51" fmla="*/ 2147483647 h 170"/>
              <a:gd name="T52" fmla="*/ 2147483647 w 125"/>
              <a:gd name="T53" fmla="*/ 2147483647 h 170"/>
              <a:gd name="T54" fmla="*/ 2147483647 w 125"/>
              <a:gd name="T55" fmla="*/ 2147483647 h 170"/>
              <a:gd name="T56" fmla="*/ 2147483647 w 125"/>
              <a:gd name="T57" fmla="*/ 2147483647 h 170"/>
              <a:gd name="T58" fmla="*/ 2147483647 w 125"/>
              <a:gd name="T59" fmla="*/ 2147483647 h 170"/>
              <a:gd name="T60" fmla="*/ 0 w 125"/>
              <a:gd name="T61" fmla="*/ 2147483647 h 170"/>
              <a:gd name="T62" fmla="*/ 2147483647 w 125"/>
              <a:gd name="T63" fmla="*/ 2147483647 h 170"/>
              <a:gd name="T64" fmla="*/ 2147483647 w 125"/>
              <a:gd name="T65" fmla="*/ 2147483647 h 170"/>
              <a:gd name="T66" fmla="*/ 2147483647 w 125"/>
              <a:gd name="T67" fmla="*/ 2147483647 h 170"/>
              <a:gd name="T68" fmla="*/ 2147483647 w 125"/>
              <a:gd name="T69" fmla="*/ 2147483647 h 170"/>
              <a:gd name="T70" fmla="*/ 2147483647 w 125"/>
              <a:gd name="T71" fmla="*/ 2147483647 h 1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70"/>
              <a:gd name="T110" fmla="*/ 125 w 125"/>
              <a:gd name="T111" fmla="*/ 170 h 1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70">
                <a:moveTo>
                  <a:pt x="18" y="143"/>
                </a:moveTo>
                <a:lnTo>
                  <a:pt x="18" y="134"/>
                </a:lnTo>
                <a:lnTo>
                  <a:pt x="27" y="134"/>
                </a:lnTo>
                <a:lnTo>
                  <a:pt x="27" y="125"/>
                </a:lnTo>
                <a:lnTo>
                  <a:pt x="27" y="116"/>
                </a:lnTo>
                <a:lnTo>
                  <a:pt x="36" y="116"/>
                </a:lnTo>
                <a:lnTo>
                  <a:pt x="36" y="107"/>
                </a:lnTo>
                <a:lnTo>
                  <a:pt x="36" y="98"/>
                </a:lnTo>
                <a:lnTo>
                  <a:pt x="36" y="89"/>
                </a:lnTo>
                <a:lnTo>
                  <a:pt x="45" y="89"/>
                </a:lnTo>
                <a:lnTo>
                  <a:pt x="45" y="80"/>
                </a:lnTo>
                <a:lnTo>
                  <a:pt x="53" y="80"/>
                </a:lnTo>
                <a:lnTo>
                  <a:pt x="62" y="80"/>
                </a:lnTo>
                <a:lnTo>
                  <a:pt x="71" y="80"/>
                </a:lnTo>
                <a:lnTo>
                  <a:pt x="71" y="71"/>
                </a:lnTo>
                <a:lnTo>
                  <a:pt x="80" y="71"/>
                </a:lnTo>
                <a:lnTo>
                  <a:pt x="80" y="62"/>
                </a:lnTo>
                <a:lnTo>
                  <a:pt x="80" y="54"/>
                </a:lnTo>
                <a:lnTo>
                  <a:pt x="80" y="45"/>
                </a:lnTo>
                <a:lnTo>
                  <a:pt x="89" y="36"/>
                </a:lnTo>
                <a:lnTo>
                  <a:pt x="98" y="36"/>
                </a:lnTo>
                <a:lnTo>
                  <a:pt x="98" y="27"/>
                </a:lnTo>
                <a:lnTo>
                  <a:pt x="107" y="27"/>
                </a:lnTo>
                <a:lnTo>
                  <a:pt x="98" y="27"/>
                </a:lnTo>
                <a:lnTo>
                  <a:pt x="98" y="18"/>
                </a:lnTo>
                <a:lnTo>
                  <a:pt x="107" y="18"/>
                </a:lnTo>
                <a:lnTo>
                  <a:pt x="107" y="9"/>
                </a:lnTo>
                <a:lnTo>
                  <a:pt x="107" y="0"/>
                </a:lnTo>
                <a:lnTo>
                  <a:pt x="116" y="0"/>
                </a:lnTo>
                <a:lnTo>
                  <a:pt x="125" y="0"/>
                </a:lnTo>
                <a:lnTo>
                  <a:pt x="116" y="0"/>
                </a:lnTo>
                <a:lnTo>
                  <a:pt x="107" y="0"/>
                </a:lnTo>
                <a:lnTo>
                  <a:pt x="107" y="9"/>
                </a:lnTo>
                <a:lnTo>
                  <a:pt x="107" y="18"/>
                </a:lnTo>
                <a:lnTo>
                  <a:pt x="107" y="27"/>
                </a:lnTo>
                <a:lnTo>
                  <a:pt x="98" y="27"/>
                </a:lnTo>
                <a:lnTo>
                  <a:pt x="98" y="36"/>
                </a:lnTo>
                <a:lnTo>
                  <a:pt x="89" y="36"/>
                </a:lnTo>
                <a:lnTo>
                  <a:pt x="89" y="45"/>
                </a:lnTo>
                <a:lnTo>
                  <a:pt x="80" y="45"/>
                </a:lnTo>
                <a:lnTo>
                  <a:pt x="80" y="54"/>
                </a:lnTo>
                <a:lnTo>
                  <a:pt x="80" y="62"/>
                </a:lnTo>
                <a:lnTo>
                  <a:pt x="80" y="71"/>
                </a:lnTo>
                <a:lnTo>
                  <a:pt x="71" y="71"/>
                </a:lnTo>
                <a:lnTo>
                  <a:pt x="71" y="80"/>
                </a:lnTo>
                <a:lnTo>
                  <a:pt x="62" y="80"/>
                </a:lnTo>
                <a:lnTo>
                  <a:pt x="53" y="80"/>
                </a:lnTo>
                <a:lnTo>
                  <a:pt x="45" y="89"/>
                </a:lnTo>
                <a:lnTo>
                  <a:pt x="36" y="89"/>
                </a:lnTo>
                <a:lnTo>
                  <a:pt x="36" y="98"/>
                </a:lnTo>
                <a:lnTo>
                  <a:pt x="36" y="107"/>
                </a:lnTo>
                <a:lnTo>
                  <a:pt x="36" y="116"/>
                </a:lnTo>
                <a:lnTo>
                  <a:pt x="27" y="116"/>
                </a:lnTo>
                <a:lnTo>
                  <a:pt x="27" y="125"/>
                </a:lnTo>
                <a:lnTo>
                  <a:pt x="27" y="134"/>
                </a:lnTo>
                <a:lnTo>
                  <a:pt x="27" y="143"/>
                </a:lnTo>
                <a:lnTo>
                  <a:pt x="18" y="143"/>
                </a:lnTo>
                <a:lnTo>
                  <a:pt x="18" y="152"/>
                </a:lnTo>
                <a:lnTo>
                  <a:pt x="9" y="152"/>
                </a:lnTo>
                <a:lnTo>
                  <a:pt x="9" y="161"/>
                </a:lnTo>
                <a:lnTo>
                  <a:pt x="0" y="161"/>
                </a:lnTo>
                <a:lnTo>
                  <a:pt x="0" y="170"/>
                </a:lnTo>
                <a:lnTo>
                  <a:pt x="0" y="161"/>
                </a:lnTo>
                <a:lnTo>
                  <a:pt x="9" y="161"/>
                </a:lnTo>
                <a:lnTo>
                  <a:pt x="9" y="152"/>
                </a:lnTo>
                <a:lnTo>
                  <a:pt x="18" y="152"/>
                </a:lnTo>
                <a:lnTo>
                  <a:pt x="18" y="143"/>
                </a:lnTo>
                <a:close/>
                <a:moveTo>
                  <a:pt x="107" y="18"/>
                </a:moveTo>
                <a:lnTo>
                  <a:pt x="98" y="18"/>
                </a:lnTo>
                <a:lnTo>
                  <a:pt x="98" y="27"/>
                </a:lnTo>
                <a:lnTo>
                  <a:pt x="107" y="27"/>
                </a:lnTo>
                <a:lnTo>
                  <a:pt x="107" y="18"/>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65" name="Freeform 481"/>
          <p:cNvSpPr>
            <a:spLocks noEditPoints="1"/>
          </p:cNvSpPr>
          <p:nvPr/>
        </p:nvSpPr>
        <p:spPr bwMode="auto">
          <a:xfrm>
            <a:off x="6013450" y="4314825"/>
            <a:ext cx="123825" cy="433388"/>
          </a:xfrm>
          <a:custGeom>
            <a:avLst/>
            <a:gdLst>
              <a:gd name="T0" fmla="*/ 0 w 89"/>
              <a:gd name="T1" fmla="*/ 2147483647 h 315"/>
              <a:gd name="T2" fmla="*/ 0 w 89"/>
              <a:gd name="T3" fmla="*/ 2147483647 h 315"/>
              <a:gd name="T4" fmla="*/ 2147483647 w 89"/>
              <a:gd name="T5" fmla="*/ 2147483647 h 315"/>
              <a:gd name="T6" fmla="*/ 2147483647 w 89"/>
              <a:gd name="T7" fmla="*/ 2147483647 h 315"/>
              <a:gd name="T8" fmla="*/ 0 w 89"/>
              <a:gd name="T9" fmla="*/ 2147483647 h 315"/>
              <a:gd name="T10" fmla="*/ 0 w 89"/>
              <a:gd name="T11" fmla="*/ 2147483647 h 315"/>
              <a:gd name="T12" fmla="*/ 0 w 89"/>
              <a:gd name="T13" fmla="*/ 2147483647 h 315"/>
              <a:gd name="T14" fmla="*/ 2147483647 w 89"/>
              <a:gd name="T15" fmla="*/ 2147483647 h 315"/>
              <a:gd name="T16" fmla="*/ 2147483647 w 89"/>
              <a:gd name="T17" fmla="*/ 2147483647 h 315"/>
              <a:gd name="T18" fmla="*/ 2147483647 w 89"/>
              <a:gd name="T19" fmla="*/ 2147483647 h 315"/>
              <a:gd name="T20" fmla="*/ 2147483647 w 89"/>
              <a:gd name="T21" fmla="*/ 2147483647 h 315"/>
              <a:gd name="T22" fmla="*/ 2147483647 w 89"/>
              <a:gd name="T23" fmla="*/ 2147483647 h 315"/>
              <a:gd name="T24" fmla="*/ 2147483647 w 89"/>
              <a:gd name="T25" fmla="*/ 2147483647 h 315"/>
              <a:gd name="T26" fmla="*/ 2147483647 w 89"/>
              <a:gd name="T27" fmla="*/ 2147483647 h 315"/>
              <a:gd name="T28" fmla="*/ 2147483647 w 89"/>
              <a:gd name="T29" fmla="*/ 2147483647 h 315"/>
              <a:gd name="T30" fmla="*/ 2147483647 w 89"/>
              <a:gd name="T31" fmla="*/ 2147483647 h 315"/>
              <a:gd name="T32" fmla="*/ 2147483647 w 89"/>
              <a:gd name="T33" fmla="*/ 2147483647 h 315"/>
              <a:gd name="T34" fmla="*/ 2147483647 w 89"/>
              <a:gd name="T35" fmla="*/ 2147483647 h 315"/>
              <a:gd name="T36" fmla="*/ 2147483647 w 89"/>
              <a:gd name="T37" fmla="*/ 2147483647 h 315"/>
              <a:gd name="T38" fmla="*/ 2147483647 w 89"/>
              <a:gd name="T39" fmla="*/ 2147483647 h 315"/>
              <a:gd name="T40" fmla="*/ 2147483647 w 89"/>
              <a:gd name="T41" fmla="*/ 2147483647 h 315"/>
              <a:gd name="T42" fmla="*/ 2147483647 w 89"/>
              <a:gd name="T43" fmla="*/ 2147483647 h 315"/>
              <a:gd name="T44" fmla="*/ 2147483647 w 89"/>
              <a:gd name="T45" fmla="*/ 2147483647 h 315"/>
              <a:gd name="T46" fmla="*/ 2147483647 w 89"/>
              <a:gd name="T47" fmla="*/ 2147483647 h 315"/>
              <a:gd name="T48" fmla="*/ 2147483647 w 89"/>
              <a:gd name="T49" fmla="*/ 2147483647 h 315"/>
              <a:gd name="T50" fmla="*/ 2147483647 w 89"/>
              <a:gd name="T51" fmla="*/ 2147483647 h 315"/>
              <a:gd name="T52" fmla="*/ 2147483647 w 89"/>
              <a:gd name="T53" fmla="*/ 2147483647 h 315"/>
              <a:gd name="T54" fmla="*/ 2147483647 w 89"/>
              <a:gd name="T55" fmla="*/ 2147483647 h 315"/>
              <a:gd name="T56" fmla="*/ 2147483647 w 89"/>
              <a:gd name="T57" fmla="*/ 2147483647 h 315"/>
              <a:gd name="T58" fmla="*/ 2147483647 w 89"/>
              <a:gd name="T59" fmla="*/ 2147483647 h 315"/>
              <a:gd name="T60" fmla="*/ 0 w 89"/>
              <a:gd name="T61" fmla="*/ 2147483647 h 315"/>
              <a:gd name="T62" fmla="*/ 0 w 89"/>
              <a:gd name="T63" fmla="*/ 2147483647 h 315"/>
              <a:gd name="T64" fmla="*/ 0 w 89"/>
              <a:gd name="T65" fmla="*/ 2147483647 h 315"/>
              <a:gd name="T66" fmla="*/ 2147483647 w 89"/>
              <a:gd name="T67" fmla="*/ 2147483647 h 315"/>
              <a:gd name="T68" fmla="*/ 2147483647 w 89"/>
              <a:gd name="T69" fmla="*/ 2147483647 h 315"/>
              <a:gd name="T70" fmla="*/ 0 w 89"/>
              <a:gd name="T71" fmla="*/ 2147483647 h 315"/>
              <a:gd name="T72" fmla="*/ 2147483647 w 89"/>
              <a:gd name="T73" fmla="*/ 2147483647 h 315"/>
              <a:gd name="T74" fmla="*/ 0 w 89"/>
              <a:gd name="T75" fmla="*/ 2147483647 h 315"/>
              <a:gd name="T76" fmla="*/ 0 w 89"/>
              <a:gd name="T77" fmla="*/ 2147483647 h 315"/>
              <a:gd name="T78" fmla="*/ 0 w 89"/>
              <a:gd name="T79" fmla="*/ 2147483647 h 315"/>
              <a:gd name="T80" fmla="*/ 2147483647 w 89"/>
              <a:gd name="T81" fmla="*/ 2147483647 h 315"/>
              <a:gd name="T82" fmla="*/ 0 w 89"/>
              <a:gd name="T83" fmla="*/ 2147483647 h 315"/>
              <a:gd name="T84" fmla="*/ 0 w 89"/>
              <a:gd name="T85" fmla="*/ 2147483647 h 315"/>
              <a:gd name="T86" fmla="*/ 0 w 89"/>
              <a:gd name="T87" fmla="*/ 2147483647 h 315"/>
              <a:gd name="T88" fmla="*/ 0 w 89"/>
              <a:gd name="T89" fmla="*/ 2147483647 h 315"/>
              <a:gd name="T90" fmla="*/ 0 w 89"/>
              <a:gd name="T91" fmla="*/ 2147483647 h 315"/>
              <a:gd name="T92" fmla="*/ 0 w 89"/>
              <a:gd name="T93" fmla="*/ 2147483647 h 315"/>
              <a:gd name="T94" fmla="*/ 0 w 89"/>
              <a:gd name="T95" fmla="*/ 2147483647 h 315"/>
              <a:gd name="T96" fmla="*/ 0 w 89"/>
              <a:gd name="T97" fmla="*/ 2147483647 h 315"/>
              <a:gd name="T98" fmla="*/ 2147483647 w 89"/>
              <a:gd name="T99" fmla="*/ 2147483647 h 315"/>
              <a:gd name="T100" fmla="*/ 2147483647 w 89"/>
              <a:gd name="T101" fmla="*/ 2147483647 h 315"/>
              <a:gd name="T102" fmla="*/ 0 w 89"/>
              <a:gd name="T103" fmla="*/ 2147483647 h 315"/>
              <a:gd name="T104" fmla="*/ 2147483647 w 89"/>
              <a:gd name="T105" fmla="*/ 2147483647 h 315"/>
              <a:gd name="T106" fmla="*/ 2147483647 w 89"/>
              <a:gd name="T107" fmla="*/ 2147483647 h 315"/>
              <a:gd name="T108" fmla="*/ 2147483647 w 89"/>
              <a:gd name="T109" fmla="*/ 2147483647 h 315"/>
              <a:gd name="T110" fmla="*/ 2147483647 w 89"/>
              <a:gd name="T111" fmla="*/ 2147483647 h 315"/>
              <a:gd name="T112" fmla="*/ 2147483647 w 89"/>
              <a:gd name="T113" fmla="*/ 2147483647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315"/>
              <a:gd name="T173" fmla="*/ 89 w 89"/>
              <a:gd name="T174" fmla="*/ 315 h 3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315">
                <a:moveTo>
                  <a:pt x="0" y="189"/>
                </a:moveTo>
                <a:lnTo>
                  <a:pt x="0" y="198"/>
                </a:lnTo>
                <a:lnTo>
                  <a:pt x="9" y="198"/>
                </a:lnTo>
                <a:lnTo>
                  <a:pt x="0" y="198"/>
                </a:lnTo>
                <a:lnTo>
                  <a:pt x="0" y="189"/>
                </a:lnTo>
                <a:close/>
                <a:moveTo>
                  <a:pt x="9" y="126"/>
                </a:moveTo>
                <a:lnTo>
                  <a:pt x="9" y="135"/>
                </a:lnTo>
                <a:lnTo>
                  <a:pt x="9" y="144"/>
                </a:lnTo>
                <a:lnTo>
                  <a:pt x="9" y="153"/>
                </a:lnTo>
                <a:lnTo>
                  <a:pt x="0" y="153"/>
                </a:lnTo>
                <a:lnTo>
                  <a:pt x="0" y="162"/>
                </a:lnTo>
                <a:lnTo>
                  <a:pt x="0" y="171"/>
                </a:lnTo>
                <a:lnTo>
                  <a:pt x="0" y="180"/>
                </a:lnTo>
                <a:lnTo>
                  <a:pt x="0" y="189"/>
                </a:lnTo>
                <a:lnTo>
                  <a:pt x="9" y="189"/>
                </a:lnTo>
                <a:lnTo>
                  <a:pt x="9" y="198"/>
                </a:lnTo>
                <a:lnTo>
                  <a:pt x="9" y="207"/>
                </a:lnTo>
                <a:lnTo>
                  <a:pt x="9" y="216"/>
                </a:lnTo>
                <a:lnTo>
                  <a:pt x="9" y="225"/>
                </a:lnTo>
                <a:lnTo>
                  <a:pt x="18" y="225"/>
                </a:lnTo>
                <a:lnTo>
                  <a:pt x="18" y="234"/>
                </a:lnTo>
                <a:lnTo>
                  <a:pt x="18" y="243"/>
                </a:lnTo>
                <a:lnTo>
                  <a:pt x="9" y="243"/>
                </a:lnTo>
                <a:lnTo>
                  <a:pt x="18" y="252"/>
                </a:lnTo>
                <a:lnTo>
                  <a:pt x="18" y="261"/>
                </a:lnTo>
                <a:lnTo>
                  <a:pt x="18" y="270"/>
                </a:lnTo>
                <a:lnTo>
                  <a:pt x="18" y="279"/>
                </a:lnTo>
                <a:lnTo>
                  <a:pt x="27" y="288"/>
                </a:lnTo>
                <a:lnTo>
                  <a:pt x="27" y="297"/>
                </a:lnTo>
                <a:lnTo>
                  <a:pt x="36" y="297"/>
                </a:lnTo>
                <a:lnTo>
                  <a:pt x="36" y="306"/>
                </a:lnTo>
                <a:lnTo>
                  <a:pt x="45" y="306"/>
                </a:lnTo>
                <a:lnTo>
                  <a:pt x="45" y="315"/>
                </a:lnTo>
                <a:lnTo>
                  <a:pt x="54" y="315"/>
                </a:lnTo>
                <a:lnTo>
                  <a:pt x="63" y="306"/>
                </a:lnTo>
                <a:lnTo>
                  <a:pt x="72" y="306"/>
                </a:lnTo>
                <a:lnTo>
                  <a:pt x="80" y="306"/>
                </a:lnTo>
                <a:lnTo>
                  <a:pt x="89" y="306"/>
                </a:lnTo>
                <a:lnTo>
                  <a:pt x="80" y="306"/>
                </a:lnTo>
                <a:lnTo>
                  <a:pt x="72" y="306"/>
                </a:lnTo>
                <a:lnTo>
                  <a:pt x="63" y="306"/>
                </a:lnTo>
                <a:lnTo>
                  <a:pt x="54" y="315"/>
                </a:lnTo>
                <a:lnTo>
                  <a:pt x="45" y="315"/>
                </a:lnTo>
                <a:lnTo>
                  <a:pt x="36" y="306"/>
                </a:lnTo>
                <a:lnTo>
                  <a:pt x="36" y="297"/>
                </a:lnTo>
                <a:lnTo>
                  <a:pt x="27" y="297"/>
                </a:lnTo>
                <a:lnTo>
                  <a:pt x="27" y="288"/>
                </a:lnTo>
                <a:lnTo>
                  <a:pt x="18" y="288"/>
                </a:lnTo>
                <a:lnTo>
                  <a:pt x="18" y="279"/>
                </a:lnTo>
                <a:lnTo>
                  <a:pt x="18" y="270"/>
                </a:lnTo>
                <a:lnTo>
                  <a:pt x="18" y="261"/>
                </a:lnTo>
                <a:lnTo>
                  <a:pt x="18" y="252"/>
                </a:lnTo>
                <a:lnTo>
                  <a:pt x="9" y="252"/>
                </a:lnTo>
                <a:lnTo>
                  <a:pt x="9" y="243"/>
                </a:lnTo>
                <a:lnTo>
                  <a:pt x="18" y="234"/>
                </a:lnTo>
                <a:lnTo>
                  <a:pt x="18" y="225"/>
                </a:lnTo>
                <a:lnTo>
                  <a:pt x="9" y="225"/>
                </a:lnTo>
                <a:lnTo>
                  <a:pt x="9" y="216"/>
                </a:lnTo>
                <a:lnTo>
                  <a:pt x="9" y="207"/>
                </a:lnTo>
                <a:lnTo>
                  <a:pt x="9" y="198"/>
                </a:lnTo>
                <a:lnTo>
                  <a:pt x="0" y="198"/>
                </a:lnTo>
                <a:lnTo>
                  <a:pt x="0" y="189"/>
                </a:lnTo>
                <a:lnTo>
                  <a:pt x="0" y="180"/>
                </a:lnTo>
                <a:lnTo>
                  <a:pt x="0" y="171"/>
                </a:lnTo>
                <a:lnTo>
                  <a:pt x="0" y="162"/>
                </a:lnTo>
                <a:lnTo>
                  <a:pt x="0" y="153"/>
                </a:lnTo>
                <a:lnTo>
                  <a:pt x="9" y="153"/>
                </a:lnTo>
                <a:lnTo>
                  <a:pt x="9" y="144"/>
                </a:lnTo>
                <a:lnTo>
                  <a:pt x="9" y="135"/>
                </a:lnTo>
                <a:lnTo>
                  <a:pt x="9" y="126"/>
                </a:lnTo>
                <a:lnTo>
                  <a:pt x="9" y="117"/>
                </a:lnTo>
                <a:lnTo>
                  <a:pt x="0" y="117"/>
                </a:lnTo>
                <a:lnTo>
                  <a:pt x="0" y="108"/>
                </a:lnTo>
                <a:lnTo>
                  <a:pt x="9" y="108"/>
                </a:lnTo>
                <a:lnTo>
                  <a:pt x="9" y="99"/>
                </a:lnTo>
                <a:lnTo>
                  <a:pt x="0" y="99"/>
                </a:lnTo>
                <a:lnTo>
                  <a:pt x="0" y="90"/>
                </a:lnTo>
                <a:lnTo>
                  <a:pt x="0" y="81"/>
                </a:lnTo>
                <a:lnTo>
                  <a:pt x="9" y="81"/>
                </a:lnTo>
                <a:lnTo>
                  <a:pt x="0" y="81"/>
                </a:lnTo>
                <a:lnTo>
                  <a:pt x="9" y="81"/>
                </a:lnTo>
                <a:lnTo>
                  <a:pt x="9" y="72"/>
                </a:lnTo>
                <a:lnTo>
                  <a:pt x="9" y="63"/>
                </a:lnTo>
                <a:lnTo>
                  <a:pt x="0" y="63"/>
                </a:lnTo>
                <a:lnTo>
                  <a:pt x="0" y="54"/>
                </a:lnTo>
                <a:lnTo>
                  <a:pt x="0" y="45"/>
                </a:lnTo>
                <a:lnTo>
                  <a:pt x="0" y="36"/>
                </a:lnTo>
                <a:lnTo>
                  <a:pt x="0" y="27"/>
                </a:lnTo>
                <a:lnTo>
                  <a:pt x="0" y="18"/>
                </a:lnTo>
                <a:lnTo>
                  <a:pt x="0" y="9"/>
                </a:lnTo>
                <a:lnTo>
                  <a:pt x="0" y="0"/>
                </a:lnTo>
                <a:lnTo>
                  <a:pt x="0" y="9"/>
                </a:lnTo>
                <a:lnTo>
                  <a:pt x="0" y="18"/>
                </a:lnTo>
                <a:lnTo>
                  <a:pt x="0" y="27"/>
                </a:lnTo>
                <a:lnTo>
                  <a:pt x="0" y="36"/>
                </a:lnTo>
                <a:lnTo>
                  <a:pt x="0" y="45"/>
                </a:lnTo>
                <a:lnTo>
                  <a:pt x="0" y="54"/>
                </a:lnTo>
                <a:lnTo>
                  <a:pt x="0" y="63"/>
                </a:lnTo>
                <a:lnTo>
                  <a:pt x="9" y="63"/>
                </a:lnTo>
                <a:lnTo>
                  <a:pt x="9" y="72"/>
                </a:lnTo>
                <a:lnTo>
                  <a:pt x="9" y="81"/>
                </a:lnTo>
                <a:lnTo>
                  <a:pt x="9" y="90"/>
                </a:lnTo>
                <a:lnTo>
                  <a:pt x="0" y="90"/>
                </a:lnTo>
                <a:lnTo>
                  <a:pt x="0" y="99"/>
                </a:lnTo>
                <a:lnTo>
                  <a:pt x="9" y="99"/>
                </a:lnTo>
                <a:lnTo>
                  <a:pt x="9" y="108"/>
                </a:lnTo>
                <a:lnTo>
                  <a:pt x="9" y="117"/>
                </a:lnTo>
                <a:lnTo>
                  <a:pt x="9" y="126"/>
                </a:lnTo>
                <a:close/>
                <a:moveTo>
                  <a:pt x="9" y="126"/>
                </a:moveTo>
                <a:lnTo>
                  <a:pt x="9" y="117"/>
                </a:lnTo>
                <a:lnTo>
                  <a:pt x="9" y="108"/>
                </a:lnTo>
                <a:lnTo>
                  <a:pt x="9" y="99"/>
                </a:lnTo>
                <a:lnTo>
                  <a:pt x="9" y="108"/>
                </a:lnTo>
                <a:lnTo>
                  <a:pt x="9" y="117"/>
                </a:lnTo>
                <a:lnTo>
                  <a:pt x="9" y="126"/>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66" name="Freeform 482"/>
          <p:cNvSpPr>
            <a:spLocks/>
          </p:cNvSpPr>
          <p:nvPr/>
        </p:nvSpPr>
        <p:spPr bwMode="auto">
          <a:xfrm>
            <a:off x="6978650" y="2408238"/>
            <a:ext cx="136525" cy="100012"/>
          </a:xfrm>
          <a:custGeom>
            <a:avLst/>
            <a:gdLst>
              <a:gd name="T0" fmla="*/ 2147483647 w 99"/>
              <a:gd name="T1" fmla="*/ 2147483647 h 72"/>
              <a:gd name="T2" fmla="*/ 2147483647 w 99"/>
              <a:gd name="T3" fmla="*/ 2147483647 h 72"/>
              <a:gd name="T4" fmla="*/ 2147483647 w 99"/>
              <a:gd name="T5" fmla="*/ 2147483647 h 72"/>
              <a:gd name="T6" fmla="*/ 2147483647 w 99"/>
              <a:gd name="T7" fmla="*/ 2147483647 h 72"/>
              <a:gd name="T8" fmla="*/ 2147483647 w 99"/>
              <a:gd name="T9" fmla="*/ 2147483647 h 72"/>
              <a:gd name="T10" fmla="*/ 2147483647 w 99"/>
              <a:gd name="T11" fmla="*/ 2147483647 h 72"/>
              <a:gd name="T12" fmla="*/ 2147483647 w 99"/>
              <a:gd name="T13" fmla="*/ 2147483647 h 72"/>
              <a:gd name="T14" fmla="*/ 2147483647 w 99"/>
              <a:gd name="T15" fmla="*/ 2147483647 h 72"/>
              <a:gd name="T16" fmla="*/ 2147483647 w 99"/>
              <a:gd name="T17" fmla="*/ 2147483647 h 72"/>
              <a:gd name="T18" fmla="*/ 2147483647 w 99"/>
              <a:gd name="T19" fmla="*/ 2147483647 h 72"/>
              <a:gd name="T20" fmla="*/ 2147483647 w 99"/>
              <a:gd name="T21" fmla="*/ 2147483647 h 72"/>
              <a:gd name="T22" fmla="*/ 2147483647 w 99"/>
              <a:gd name="T23" fmla="*/ 2147483647 h 72"/>
              <a:gd name="T24" fmla="*/ 2147483647 w 99"/>
              <a:gd name="T25" fmla="*/ 2147483647 h 72"/>
              <a:gd name="T26" fmla="*/ 2147483647 w 99"/>
              <a:gd name="T27" fmla="*/ 2147483647 h 72"/>
              <a:gd name="T28" fmla="*/ 2147483647 w 99"/>
              <a:gd name="T29" fmla="*/ 2147483647 h 72"/>
              <a:gd name="T30" fmla="*/ 0 w 99"/>
              <a:gd name="T31" fmla="*/ 2147483647 h 72"/>
              <a:gd name="T32" fmla="*/ 2147483647 w 99"/>
              <a:gd name="T33" fmla="*/ 2147483647 h 72"/>
              <a:gd name="T34" fmla="*/ 2147483647 w 99"/>
              <a:gd name="T35" fmla="*/ 2147483647 h 72"/>
              <a:gd name="T36" fmla="*/ 2147483647 w 99"/>
              <a:gd name="T37" fmla="*/ 2147483647 h 72"/>
              <a:gd name="T38" fmla="*/ 0 w 99"/>
              <a:gd name="T39" fmla="*/ 2147483647 h 72"/>
              <a:gd name="T40" fmla="*/ 0 w 99"/>
              <a:gd name="T41" fmla="*/ 2147483647 h 72"/>
              <a:gd name="T42" fmla="*/ 0 w 99"/>
              <a:gd name="T43" fmla="*/ 2147483647 h 72"/>
              <a:gd name="T44" fmla="*/ 0 w 99"/>
              <a:gd name="T45" fmla="*/ 2147483647 h 72"/>
              <a:gd name="T46" fmla="*/ 0 w 99"/>
              <a:gd name="T47" fmla="*/ 2147483647 h 72"/>
              <a:gd name="T48" fmla="*/ 0 w 99"/>
              <a:gd name="T49" fmla="*/ 2147483647 h 72"/>
              <a:gd name="T50" fmla="*/ 2147483647 w 99"/>
              <a:gd name="T51" fmla="*/ 2147483647 h 72"/>
              <a:gd name="T52" fmla="*/ 2147483647 w 99"/>
              <a:gd name="T53" fmla="*/ 2147483647 h 72"/>
              <a:gd name="T54" fmla="*/ 0 w 99"/>
              <a:gd name="T55" fmla="*/ 2147483647 h 72"/>
              <a:gd name="T56" fmla="*/ 2147483647 w 99"/>
              <a:gd name="T57" fmla="*/ 2147483647 h 72"/>
              <a:gd name="T58" fmla="*/ 2147483647 w 99"/>
              <a:gd name="T59" fmla="*/ 2147483647 h 72"/>
              <a:gd name="T60" fmla="*/ 2147483647 w 99"/>
              <a:gd name="T61" fmla="*/ 2147483647 h 72"/>
              <a:gd name="T62" fmla="*/ 2147483647 w 99"/>
              <a:gd name="T63" fmla="*/ 2147483647 h 72"/>
              <a:gd name="T64" fmla="*/ 2147483647 w 99"/>
              <a:gd name="T65" fmla="*/ 2147483647 h 72"/>
              <a:gd name="T66" fmla="*/ 2147483647 w 99"/>
              <a:gd name="T67" fmla="*/ 2147483647 h 72"/>
              <a:gd name="T68" fmla="*/ 2147483647 w 99"/>
              <a:gd name="T69" fmla="*/ 0 h 72"/>
              <a:gd name="T70" fmla="*/ 2147483647 w 99"/>
              <a:gd name="T71" fmla="*/ 0 h 72"/>
              <a:gd name="T72" fmla="*/ 2147483647 w 99"/>
              <a:gd name="T73" fmla="*/ 2147483647 h 72"/>
              <a:gd name="T74" fmla="*/ 2147483647 w 99"/>
              <a:gd name="T75" fmla="*/ 2147483647 h 72"/>
              <a:gd name="T76" fmla="*/ 2147483647 w 99"/>
              <a:gd name="T77" fmla="*/ 2147483647 h 72"/>
              <a:gd name="T78" fmla="*/ 2147483647 w 99"/>
              <a:gd name="T79" fmla="*/ 2147483647 h 72"/>
              <a:gd name="T80" fmla="*/ 2147483647 w 99"/>
              <a:gd name="T81" fmla="*/ 2147483647 h 72"/>
              <a:gd name="T82" fmla="*/ 2147483647 w 99"/>
              <a:gd name="T83" fmla="*/ 2147483647 h 72"/>
              <a:gd name="T84" fmla="*/ 2147483647 w 99"/>
              <a:gd name="T85" fmla="*/ 2147483647 h 72"/>
              <a:gd name="T86" fmla="*/ 2147483647 w 99"/>
              <a:gd name="T87" fmla="*/ 214748364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
              <a:gd name="T133" fmla="*/ 0 h 72"/>
              <a:gd name="T134" fmla="*/ 99 w 99"/>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 h="72">
                <a:moveTo>
                  <a:pt x="99" y="9"/>
                </a:moveTo>
                <a:lnTo>
                  <a:pt x="99" y="18"/>
                </a:lnTo>
                <a:lnTo>
                  <a:pt x="90" y="18"/>
                </a:lnTo>
                <a:lnTo>
                  <a:pt x="90" y="9"/>
                </a:lnTo>
                <a:lnTo>
                  <a:pt x="81" y="9"/>
                </a:lnTo>
                <a:lnTo>
                  <a:pt x="72" y="9"/>
                </a:lnTo>
                <a:lnTo>
                  <a:pt x="63" y="9"/>
                </a:lnTo>
                <a:lnTo>
                  <a:pt x="54" y="9"/>
                </a:lnTo>
                <a:lnTo>
                  <a:pt x="45" y="9"/>
                </a:lnTo>
                <a:lnTo>
                  <a:pt x="36" y="9"/>
                </a:lnTo>
                <a:lnTo>
                  <a:pt x="27" y="9"/>
                </a:lnTo>
                <a:lnTo>
                  <a:pt x="27" y="18"/>
                </a:lnTo>
                <a:lnTo>
                  <a:pt x="18" y="18"/>
                </a:lnTo>
                <a:lnTo>
                  <a:pt x="9" y="18"/>
                </a:lnTo>
                <a:lnTo>
                  <a:pt x="9" y="27"/>
                </a:lnTo>
                <a:lnTo>
                  <a:pt x="0" y="27"/>
                </a:lnTo>
                <a:lnTo>
                  <a:pt x="9" y="27"/>
                </a:lnTo>
                <a:lnTo>
                  <a:pt x="9" y="36"/>
                </a:lnTo>
                <a:lnTo>
                  <a:pt x="9" y="45"/>
                </a:lnTo>
                <a:lnTo>
                  <a:pt x="0" y="45"/>
                </a:lnTo>
                <a:lnTo>
                  <a:pt x="0" y="54"/>
                </a:lnTo>
                <a:lnTo>
                  <a:pt x="0" y="72"/>
                </a:lnTo>
                <a:lnTo>
                  <a:pt x="0" y="63"/>
                </a:lnTo>
                <a:lnTo>
                  <a:pt x="0" y="54"/>
                </a:lnTo>
                <a:lnTo>
                  <a:pt x="0" y="45"/>
                </a:lnTo>
                <a:lnTo>
                  <a:pt x="9" y="36"/>
                </a:lnTo>
                <a:lnTo>
                  <a:pt x="9" y="27"/>
                </a:lnTo>
                <a:lnTo>
                  <a:pt x="0" y="27"/>
                </a:lnTo>
                <a:lnTo>
                  <a:pt x="9" y="18"/>
                </a:lnTo>
                <a:lnTo>
                  <a:pt x="18" y="18"/>
                </a:lnTo>
                <a:lnTo>
                  <a:pt x="27" y="18"/>
                </a:lnTo>
                <a:lnTo>
                  <a:pt x="27" y="9"/>
                </a:lnTo>
                <a:lnTo>
                  <a:pt x="36" y="9"/>
                </a:lnTo>
                <a:lnTo>
                  <a:pt x="45" y="9"/>
                </a:lnTo>
                <a:lnTo>
                  <a:pt x="45" y="0"/>
                </a:lnTo>
                <a:lnTo>
                  <a:pt x="54" y="0"/>
                </a:lnTo>
                <a:lnTo>
                  <a:pt x="54" y="9"/>
                </a:lnTo>
                <a:lnTo>
                  <a:pt x="63" y="9"/>
                </a:lnTo>
                <a:lnTo>
                  <a:pt x="72" y="9"/>
                </a:lnTo>
                <a:lnTo>
                  <a:pt x="81" y="9"/>
                </a:lnTo>
                <a:lnTo>
                  <a:pt x="90" y="9"/>
                </a:lnTo>
                <a:lnTo>
                  <a:pt x="90" y="18"/>
                </a:lnTo>
                <a:lnTo>
                  <a:pt x="99" y="18"/>
                </a:lnTo>
                <a:lnTo>
                  <a:pt x="99" y="9"/>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67" name="Freeform 483"/>
          <p:cNvSpPr>
            <a:spLocks/>
          </p:cNvSpPr>
          <p:nvPr/>
        </p:nvSpPr>
        <p:spPr bwMode="auto">
          <a:xfrm>
            <a:off x="6038850" y="3719513"/>
            <a:ext cx="61913" cy="149225"/>
          </a:xfrm>
          <a:custGeom>
            <a:avLst/>
            <a:gdLst>
              <a:gd name="T0" fmla="*/ 2147483647 w 45"/>
              <a:gd name="T1" fmla="*/ 2147483647 h 108"/>
              <a:gd name="T2" fmla="*/ 2147483647 w 45"/>
              <a:gd name="T3" fmla="*/ 2147483647 h 108"/>
              <a:gd name="T4" fmla="*/ 2147483647 w 45"/>
              <a:gd name="T5" fmla="*/ 2147483647 h 108"/>
              <a:gd name="T6" fmla="*/ 2147483647 w 45"/>
              <a:gd name="T7" fmla="*/ 2147483647 h 108"/>
              <a:gd name="T8" fmla="*/ 2147483647 w 45"/>
              <a:gd name="T9" fmla="*/ 2147483647 h 108"/>
              <a:gd name="T10" fmla="*/ 2147483647 w 45"/>
              <a:gd name="T11" fmla="*/ 0 h 108"/>
              <a:gd name="T12" fmla="*/ 2147483647 w 45"/>
              <a:gd name="T13" fmla="*/ 2147483647 h 108"/>
              <a:gd name="T14" fmla="*/ 2147483647 w 45"/>
              <a:gd name="T15" fmla="*/ 2147483647 h 108"/>
              <a:gd name="T16" fmla="*/ 2147483647 w 45"/>
              <a:gd name="T17" fmla="*/ 2147483647 h 108"/>
              <a:gd name="T18" fmla="*/ 2147483647 w 45"/>
              <a:gd name="T19" fmla="*/ 2147483647 h 108"/>
              <a:gd name="T20" fmla="*/ 2147483647 w 45"/>
              <a:gd name="T21" fmla="*/ 2147483647 h 108"/>
              <a:gd name="T22" fmla="*/ 2147483647 w 45"/>
              <a:gd name="T23" fmla="*/ 2147483647 h 108"/>
              <a:gd name="T24" fmla="*/ 2147483647 w 45"/>
              <a:gd name="T25" fmla="*/ 2147483647 h 108"/>
              <a:gd name="T26" fmla="*/ 2147483647 w 45"/>
              <a:gd name="T27" fmla="*/ 2147483647 h 108"/>
              <a:gd name="T28" fmla="*/ 2147483647 w 45"/>
              <a:gd name="T29" fmla="*/ 2147483647 h 108"/>
              <a:gd name="T30" fmla="*/ 2147483647 w 45"/>
              <a:gd name="T31" fmla="*/ 2147483647 h 108"/>
              <a:gd name="T32" fmla="*/ 2147483647 w 45"/>
              <a:gd name="T33" fmla="*/ 2147483647 h 108"/>
              <a:gd name="T34" fmla="*/ 2147483647 w 45"/>
              <a:gd name="T35" fmla="*/ 2147483647 h 108"/>
              <a:gd name="T36" fmla="*/ 2147483647 w 45"/>
              <a:gd name="T37" fmla="*/ 2147483647 h 108"/>
              <a:gd name="T38" fmla="*/ 0 w 45"/>
              <a:gd name="T39" fmla="*/ 2147483647 h 108"/>
              <a:gd name="T40" fmla="*/ 0 w 45"/>
              <a:gd name="T41" fmla="*/ 2147483647 h 108"/>
              <a:gd name="T42" fmla="*/ 2147483647 w 45"/>
              <a:gd name="T43" fmla="*/ 2147483647 h 108"/>
              <a:gd name="T44" fmla="*/ 2147483647 w 45"/>
              <a:gd name="T45" fmla="*/ 2147483647 h 108"/>
              <a:gd name="T46" fmla="*/ 2147483647 w 45"/>
              <a:gd name="T47" fmla="*/ 2147483647 h 108"/>
              <a:gd name="T48" fmla="*/ 0 w 45"/>
              <a:gd name="T49" fmla="*/ 2147483647 h 108"/>
              <a:gd name="T50" fmla="*/ 0 w 45"/>
              <a:gd name="T51" fmla="*/ 2147483647 h 108"/>
              <a:gd name="T52" fmla="*/ 0 w 45"/>
              <a:gd name="T53" fmla="*/ 2147483647 h 108"/>
              <a:gd name="T54" fmla="*/ 2147483647 w 45"/>
              <a:gd name="T55" fmla="*/ 2147483647 h 108"/>
              <a:gd name="T56" fmla="*/ 2147483647 w 45"/>
              <a:gd name="T57" fmla="*/ 2147483647 h 108"/>
              <a:gd name="T58" fmla="*/ 2147483647 w 45"/>
              <a:gd name="T59" fmla="*/ 2147483647 h 108"/>
              <a:gd name="T60" fmla="*/ 2147483647 w 45"/>
              <a:gd name="T61" fmla="*/ 2147483647 h 108"/>
              <a:gd name="T62" fmla="*/ 2147483647 w 45"/>
              <a:gd name="T63" fmla="*/ 2147483647 h 108"/>
              <a:gd name="T64" fmla="*/ 2147483647 w 45"/>
              <a:gd name="T65" fmla="*/ 2147483647 h 108"/>
              <a:gd name="T66" fmla="*/ 2147483647 w 45"/>
              <a:gd name="T67" fmla="*/ 2147483647 h 108"/>
              <a:gd name="T68" fmla="*/ 2147483647 w 45"/>
              <a:gd name="T69" fmla="*/ 2147483647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8"/>
              <a:gd name="T107" fmla="*/ 45 w 45"/>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8">
                <a:moveTo>
                  <a:pt x="36" y="36"/>
                </a:moveTo>
                <a:lnTo>
                  <a:pt x="36" y="27"/>
                </a:lnTo>
                <a:lnTo>
                  <a:pt x="45" y="27"/>
                </a:lnTo>
                <a:lnTo>
                  <a:pt x="45" y="18"/>
                </a:lnTo>
                <a:lnTo>
                  <a:pt x="45" y="9"/>
                </a:lnTo>
                <a:lnTo>
                  <a:pt x="45" y="0"/>
                </a:lnTo>
                <a:lnTo>
                  <a:pt x="45" y="9"/>
                </a:lnTo>
                <a:lnTo>
                  <a:pt x="45" y="18"/>
                </a:lnTo>
                <a:lnTo>
                  <a:pt x="45" y="27"/>
                </a:lnTo>
                <a:lnTo>
                  <a:pt x="36" y="27"/>
                </a:lnTo>
                <a:lnTo>
                  <a:pt x="36" y="36"/>
                </a:lnTo>
                <a:lnTo>
                  <a:pt x="36" y="45"/>
                </a:lnTo>
                <a:lnTo>
                  <a:pt x="27" y="45"/>
                </a:lnTo>
                <a:lnTo>
                  <a:pt x="27" y="54"/>
                </a:lnTo>
                <a:lnTo>
                  <a:pt x="27" y="63"/>
                </a:lnTo>
                <a:lnTo>
                  <a:pt x="18" y="63"/>
                </a:lnTo>
                <a:lnTo>
                  <a:pt x="18" y="72"/>
                </a:lnTo>
                <a:lnTo>
                  <a:pt x="9" y="72"/>
                </a:lnTo>
                <a:lnTo>
                  <a:pt x="9" y="81"/>
                </a:lnTo>
                <a:lnTo>
                  <a:pt x="0" y="81"/>
                </a:lnTo>
                <a:lnTo>
                  <a:pt x="0" y="90"/>
                </a:lnTo>
                <a:lnTo>
                  <a:pt x="9" y="99"/>
                </a:lnTo>
                <a:lnTo>
                  <a:pt x="9" y="108"/>
                </a:lnTo>
                <a:lnTo>
                  <a:pt x="9" y="99"/>
                </a:lnTo>
                <a:lnTo>
                  <a:pt x="0" y="99"/>
                </a:lnTo>
                <a:lnTo>
                  <a:pt x="0" y="90"/>
                </a:lnTo>
                <a:lnTo>
                  <a:pt x="0" y="81"/>
                </a:lnTo>
                <a:lnTo>
                  <a:pt x="9" y="81"/>
                </a:lnTo>
                <a:lnTo>
                  <a:pt x="9" y="72"/>
                </a:lnTo>
                <a:lnTo>
                  <a:pt x="18" y="72"/>
                </a:lnTo>
                <a:lnTo>
                  <a:pt x="18" y="63"/>
                </a:lnTo>
                <a:lnTo>
                  <a:pt x="27" y="63"/>
                </a:lnTo>
                <a:lnTo>
                  <a:pt x="27" y="54"/>
                </a:lnTo>
                <a:lnTo>
                  <a:pt x="27" y="45"/>
                </a:lnTo>
                <a:lnTo>
                  <a:pt x="36" y="36"/>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68" name="Freeform 484"/>
          <p:cNvSpPr>
            <a:spLocks/>
          </p:cNvSpPr>
          <p:nvPr/>
        </p:nvSpPr>
        <p:spPr bwMode="auto">
          <a:xfrm>
            <a:off x="6842125" y="2854325"/>
            <a:ext cx="25400" cy="23813"/>
          </a:xfrm>
          <a:custGeom>
            <a:avLst/>
            <a:gdLst>
              <a:gd name="T0" fmla="*/ 2147483647 w 18"/>
              <a:gd name="T1" fmla="*/ 0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2147483647 h 18"/>
              <a:gd name="T14" fmla="*/ 2147483647 w 18"/>
              <a:gd name="T15" fmla="*/ 2147483647 h 18"/>
              <a:gd name="T16" fmla="*/ 2147483647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8" y="0"/>
                </a:moveTo>
                <a:lnTo>
                  <a:pt x="18" y="9"/>
                </a:lnTo>
                <a:lnTo>
                  <a:pt x="9" y="9"/>
                </a:lnTo>
                <a:lnTo>
                  <a:pt x="9" y="18"/>
                </a:lnTo>
                <a:lnTo>
                  <a:pt x="0" y="18"/>
                </a:lnTo>
                <a:lnTo>
                  <a:pt x="9" y="18"/>
                </a:lnTo>
                <a:lnTo>
                  <a:pt x="9" y="9"/>
                </a:lnTo>
                <a:lnTo>
                  <a:pt x="18" y="9"/>
                </a:lnTo>
                <a:lnTo>
                  <a:pt x="18" y="0"/>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69" name="Freeform 485"/>
          <p:cNvSpPr>
            <a:spLocks noEditPoints="1"/>
          </p:cNvSpPr>
          <p:nvPr/>
        </p:nvSpPr>
        <p:spPr bwMode="auto">
          <a:xfrm>
            <a:off x="6583363" y="2754313"/>
            <a:ext cx="320675" cy="458787"/>
          </a:xfrm>
          <a:custGeom>
            <a:avLst/>
            <a:gdLst>
              <a:gd name="T0" fmla="*/ 2147483647 w 233"/>
              <a:gd name="T1" fmla="*/ 2147483647 h 332"/>
              <a:gd name="T2" fmla="*/ 2147483647 w 233"/>
              <a:gd name="T3" fmla="*/ 2147483647 h 332"/>
              <a:gd name="T4" fmla="*/ 2147483647 w 233"/>
              <a:gd name="T5" fmla="*/ 2147483647 h 332"/>
              <a:gd name="T6" fmla="*/ 2147483647 w 233"/>
              <a:gd name="T7" fmla="*/ 2147483647 h 332"/>
              <a:gd name="T8" fmla="*/ 2147483647 w 233"/>
              <a:gd name="T9" fmla="*/ 2147483647 h 332"/>
              <a:gd name="T10" fmla="*/ 2147483647 w 233"/>
              <a:gd name="T11" fmla="*/ 2147483647 h 332"/>
              <a:gd name="T12" fmla="*/ 2147483647 w 233"/>
              <a:gd name="T13" fmla="*/ 2147483647 h 332"/>
              <a:gd name="T14" fmla="*/ 2147483647 w 233"/>
              <a:gd name="T15" fmla="*/ 2147483647 h 332"/>
              <a:gd name="T16" fmla="*/ 2147483647 w 233"/>
              <a:gd name="T17" fmla="*/ 2147483647 h 332"/>
              <a:gd name="T18" fmla="*/ 2147483647 w 233"/>
              <a:gd name="T19" fmla="*/ 2147483647 h 332"/>
              <a:gd name="T20" fmla="*/ 2147483647 w 233"/>
              <a:gd name="T21" fmla="*/ 2147483647 h 332"/>
              <a:gd name="T22" fmla="*/ 2147483647 w 233"/>
              <a:gd name="T23" fmla="*/ 2147483647 h 332"/>
              <a:gd name="T24" fmla="*/ 2147483647 w 233"/>
              <a:gd name="T25" fmla="*/ 2147483647 h 332"/>
              <a:gd name="T26" fmla="*/ 2147483647 w 233"/>
              <a:gd name="T27" fmla="*/ 2147483647 h 332"/>
              <a:gd name="T28" fmla="*/ 2147483647 w 233"/>
              <a:gd name="T29" fmla="*/ 2147483647 h 332"/>
              <a:gd name="T30" fmla="*/ 2147483647 w 233"/>
              <a:gd name="T31" fmla="*/ 0 h 332"/>
              <a:gd name="T32" fmla="*/ 2147483647 w 233"/>
              <a:gd name="T33" fmla="*/ 2147483647 h 332"/>
              <a:gd name="T34" fmla="*/ 2147483647 w 233"/>
              <a:gd name="T35" fmla="*/ 2147483647 h 332"/>
              <a:gd name="T36" fmla="*/ 2147483647 w 233"/>
              <a:gd name="T37" fmla="*/ 2147483647 h 332"/>
              <a:gd name="T38" fmla="*/ 2147483647 w 233"/>
              <a:gd name="T39" fmla="*/ 2147483647 h 332"/>
              <a:gd name="T40" fmla="*/ 2147483647 w 233"/>
              <a:gd name="T41" fmla="*/ 2147483647 h 332"/>
              <a:gd name="T42" fmla="*/ 2147483647 w 233"/>
              <a:gd name="T43" fmla="*/ 2147483647 h 332"/>
              <a:gd name="T44" fmla="*/ 2147483647 w 233"/>
              <a:gd name="T45" fmla="*/ 2147483647 h 332"/>
              <a:gd name="T46" fmla="*/ 2147483647 w 233"/>
              <a:gd name="T47" fmla="*/ 2147483647 h 332"/>
              <a:gd name="T48" fmla="*/ 2147483647 w 233"/>
              <a:gd name="T49" fmla="*/ 2147483647 h 332"/>
              <a:gd name="T50" fmla="*/ 2147483647 w 233"/>
              <a:gd name="T51" fmla="*/ 2147483647 h 332"/>
              <a:gd name="T52" fmla="*/ 2147483647 w 233"/>
              <a:gd name="T53" fmla="*/ 2147483647 h 332"/>
              <a:gd name="T54" fmla="*/ 0 w 233"/>
              <a:gd name="T55" fmla="*/ 2147483647 h 332"/>
              <a:gd name="T56" fmla="*/ 2147483647 w 233"/>
              <a:gd name="T57" fmla="*/ 2147483647 h 332"/>
              <a:gd name="T58" fmla="*/ 2147483647 w 233"/>
              <a:gd name="T59" fmla="*/ 2147483647 h 332"/>
              <a:gd name="T60" fmla="*/ 2147483647 w 233"/>
              <a:gd name="T61" fmla="*/ 2147483647 h 332"/>
              <a:gd name="T62" fmla="*/ 2147483647 w 233"/>
              <a:gd name="T63" fmla="*/ 2147483647 h 332"/>
              <a:gd name="T64" fmla="*/ 2147483647 w 233"/>
              <a:gd name="T65" fmla="*/ 2147483647 h 332"/>
              <a:gd name="T66" fmla="*/ 2147483647 w 233"/>
              <a:gd name="T67" fmla="*/ 2147483647 h 332"/>
              <a:gd name="T68" fmla="*/ 2147483647 w 233"/>
              <a:gd name="T69" fmla="*/ 2147483647 h 332"/>
              <a:gd name="T70" fmla="*/ 2147483647 w 233"/>
              <a:gd name="T71" fmla="*/ 2147483647 h 332"/>
              <a:gd name="T72" fmla="*/ 2147483647 w 233"/>
              <a:gd name="T73" fmla="*/ 2147483647 h 332"/>
              <a:gd name="T74" fmla="*/ 2147483647 w 233"/>
              <a:gd name="T75" fmla="*/ 2147483647 h 332"/>
              <a:gd name="T76" fmla="*/ 2147483647 w 233"/>
              <a:gd name="T77" fmla="*/ 2147483647 h 332"/>
              <a:gd name="T78" fmla="*/ 2147483647 w 233"/>
              <a:gd name="T79" fmla="*/ 2147483647 h 332"/>
              <a:gd name="T80" fmla="*/ 2147483647 w 233"/>
              <a:gd name="T81" fmla="*/ 2147483647 h 332"/>
              <a:gd name="T82" fmla="*/ 2147483647 w 233"/>
              <a:gd name="T83" fmla="*/ 2147483647 h 332"/>
              <a:gd name="T84" fmla="*/ 2147483647 w 233"/>
              <a:gd name="T85" fmla="*/ 2147483647 h 332"/>
              <a:gd name="T86" fmla="*/ 2147483647 w 233"/>
              <a:gd name="T87" fmla="*/ 2147483647 h 332"/>
              <a:gd name="T88" fmla="*/ 2147483647 w 233"/>
              <a:gd name="T89" fmla="*/ 2147483647 h 332"/>
              <a:gd name="T90" fmla="*/ 2147483647 w 233"/>
              <a:gd name="T91" fmla="*/ 2147483647 h 332"/>
              <a:gd name="T92" fmla="*/ 2147483647 w 233"/>
              <a:gd name="T93" fmla="*/ 2147483647 h 332"/>
              <a:gd name="T94" fmla="*/ 2147483647 w 233"/>
              <a:gd name="T95" fmla="*/ 2147483647 h 332"/>
              <a:gd name="T96" fmla="*/ 2147483647 w 233"/>
              <a:gd name="T97" fmla="*/ 2147483647 h 332"/>
              <a:gd name="T98" fmla="*/ 2147483647 w 233"/>
              <a:gd name="T99" fmla="*/ 2147483647 h 332"/>
              <a:gd name="T100" fmla="*/ 2147483647 w 233"/>
              <a:gd name="T101" fmla="*/ 2147483647 h 332"/>
              <a:gd name="T102" fmla="*/ 2147483647 w 233"/>
              <a:gd name="T103" fmla="*/ 2147483647 h 332"/>
              <a:gd name="T104" fmla="*/ 2147483647 w 233"/>
              <a:gd name="T105" fmla="*/ 2147483647 h 332"/>
              <a:gd name="T106" fmla="*/ 2147483647 w 233"/>
              <a:gd name="T107" fmla="*/ 2147483647 h 332"/>
              <a:gd name="T108" fmla="*/ 2147483647 w 233"/>
              <a:gd name="T109" fmla="*/ 2147483647 h 332"/>
              <a:gd name="T110" fmla="*/ 2147483647 w 233"/>
              <a:gd name="T111" fmla="*/ 2147483647 h 332"/>
              <a:gd name="T112" fmla="*/ 2147483647 w 233"/>
              <a:gd name="T113" fmla="*/ 2147483647 h 332"/>
              <a:gd name="T114" fmla="*/ 2147483647 w 233"/>
              <a:gd name="T115" fmla="*/ 2147483647 h 332"/>
              <a:gd name="T116" fmla="*/ 2147483647 w 233"/>
              <a:gd name="T117" fmla="*/ 2147483647 h 332"/>
              <a:gd name="T118" fmla="*/ 2147483647 w 233"/>
              <a:gd name="T119" fmla="*/ 2147483647 h 3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3"/>
              <a:gd name="T181" fmla="*/ 0 h 332"/>
              <a:gd name="T182" fmla="*/ 233 w 233"/>
              <a:gd name="T183" fmla="*/ 332 h 3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3" h="332">
                <a:moveTo>
                  <a:pt x="18" y="323"/>
                </a:moveTo>
                <a:lnTo>
                  <a:pt x="27" y="323"/>
                </a:lnTo>
                <a:lnTo>
                  <a:pt x="27" y="314"/>
                </a:lnTo>
                <a:lnTo>
                  <a:pt x="27" y="323"/>
                </a:lnTo>
                <a:lnTo>
                  <a:pt x="18" y="323"/>
                </a:lnTo>
                <a:close/>
                <a:moveTo>
                  <a:pt x="215" y="36"/>
                </a:moveTo>
                <a:lnTo>
                  <a:pt x="224" y="36"/>
                </a:lnTo>
                <a:lnTo>
                  <a:pt x="224" y="27"/>
                </a:lnTo>
                <a:lnTo>
                  <a:pt x="233" y="27"/>
                </a:lnTo>
                <a:lnTo>
                  <a:pt x="224" y="27"/>
                </a:lnTo>
                <a:lnTo>
                  <a:pt x="224" y="36"/>
                </a:lnTo>
                <a:lnTo>
                  <a:pt x="224" y="27"/>
                </a:lnTo>
                <a:lnTo>
                  <a:pt x="233" y="27"/>
                </a:lnTo>
                <a:lnTo>
                  <a:pt x="233" y="18"/>
                </a:lnTo>
                <a:lnTo>
                  <a:pt x="233" y="9"/>
                </a:lnTo>
                <a:lnTo>
                  <a:pt x="233" y="0"/>
                </a:lnTo>
                <a:lnTo>
                  <a:pt x="233" y="9"/>
                </a:lnTo>
                <a:lnTo>
                  <a:pt x="233" y="18"/>
                </a:lnTo>
                <a:lnTo>
                  <a:pt x="233" y="27"/>
                </a:lnTo>
                <a:lnTo>
                  <a:pt x="233" y="36"/>
                </a:lnTo>
                <a:lnTo>
                  <a:pt x="224" y="36"/>
                </a:lnTo>
                <a:lnTo>
                  <a:pt x="224" y="45"/>
                </a:lnTo>
                <a:lnTo>
                  <a:pt x="215" y="45"/>
                </a:lnTo>
                <a:lnTo>
                  <a:pt x="215" y="54"/>
                </a:lnTo>
                <a:lnTo>
                  <a:pt x="215" y="45"/>
                </a:lnTo>
                <a:lnTo>
                  <a:pt x="215" y="36"/>
                </a:lnTo>
                <a:close/>
                <a:moveTo>
                  <a:pt x="9" y="332"/>
                </a:moveTo>
                <a:lnTo>
                  <a:pt x="0" y="332"/>
                </a:lnTo>
                <a:lnTo>
                  <a:pt x="9" y="332"/>
                </a:lnTo>
                <a:lnTo>
                  <a:pt x="9" y="323"/>
                </a:lnTo>
                <a:lnTo>
                  <a:pt x="18" y="323"/>
                </a:lnTo>
                <a:lnTo>
                  <a:pt x="27" y="314"/>
                </a:lnTo>
                <a:lnTo>
                  <a:pt x="36" y="314"/>
                </a:lnTo>
                <a:lnTo>
                  <a:pt x="45" y="314"/>
                </a:lnTo>
                <a:lnTo>
                  <a:pt x="45" y="305"/>
                </a:lnTo>
                <a:lnTo>
                  <a:pt x="54" y="305"/>
                </a:lnTo>
                <a:lnTo>
                  <a:pt x="63" y="305"/>
                </a:lnTo>
                <a:lnTo>
                  <a:pt x="72" y="305"/>
                </a:lnTo>
                <a:lnTo>
                  <a:pt x="81" y="305"/>
                </a:lnTo>
                <a:lnTo>
                  <a:pt x="90" y="305"/>
                </a:lnTo>
                <a:lnTo>
                  <a:pt x="90" y="296"/>
                </a:lnTo>
                <a:lnTo>
                  <a:pt x="99" y="296"/>
                </a:lnTo>
                <a:lnTo>
                  <a:pt x="107" y="296"/>
                </a:lnTo>
                <a:lnTo>
                  <a:pt x="107" y="305"/>
                </a:lnTo>
                <a:lnTo>
                  <a:pt x="107" y="296"/>
                </a:lnTo>
                <a:lnTo>
                  <a:pt x="99" y="296"/>
                </a:lnTo>
                <a:lnTo>
                  <a:pt x="90" y="296"/>
                </a:lnTo>
                <a:lnTo>
                  <a:pt x="90" y="305"/>
                </a:lnTo>
                <a:lnTo>
                  <a:pt x="81" y="305"/>
                </a:lnTo>
                <a:lnTo>
                  <a:pt x="72" y="305"/>
                </a:lnTo>
                <a:lnTo>
                  <a:pt x="63" y="305"/>
                </a:lnTo>
                <a:lnTo>
                  <a:pt x="54" y="305"/>
                </a:lnTo>
                <a:lnTo>
                  <a:pt x="45" y="305"/>
                </a:lnTo>
                <a:lnTo>
                  <a:pt x="45" y="314"/>
                </a:lnTo>
                <a:lnTo>
                  <a:pt x="36" y="314"/>
                </a:lnTo>
                <a:lnTo>
                  <a:pt x="27" y="314"/>
                </a:lnTo>
                <a:lnTo>
                  <a:pt x="27" y="323"/>
                </a:lnTo>
                <a:lnTo>
                  <a:pt x="18" y="323"/>
                </a:lnTo>
                <a:lnTo>
                  <a:pt x="9" y="323"/>
                </a:lnTo>
                <a:lnTo>
                  <a:pt x="9" y="332"/>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70" name="Freeform 486"/>
          <p:cNvSpPr>
            <a:spLocks/>
          </p:cNvSpPr>
          <p:nvPr/>
        </p:nvSpPr>
        <p:spPr bwMode="auto">
          <a:xfrm>
            <a:off x="6880225" y="2816225"/>
            <a:ext cx="12700" cy="12700"/>
          </a:xfrm>
          <a:custGeom>
            <a:avLst/>
            <a:gdLst>
              <a:gd name="T0" fmla="*/ 0 w 9"/>
              <a:gd name="T1" fmla="*/ 2147483647 h 9"/>
              <a:gd name="T2" fmla="*/ 0 w 9"/>
              <a:gd name="T3" fmla="*/ 0 h 9"/>
              <a:gd name="T4" fmla="*/ 2147483647 w 9"/>
              <a:gd name="T5" fmla="*/ 0 h 9"/>
              <a:gd name="T6" fmla="*/ 0 w 9"/>
              <a:gd name="T7" fmla="*/ 0 h 9"/>
              <a:gd name="T8" fmla="*/ 0 w 9"/>
              <a:gd name="T9" fmla="*/ 2147483647 h 9"/>
              <a:gd name="T10" fmla="*/ 0 w 9"/>
              <a:gd name="T11" fmla="*/ 0 h 9"/>
              <a:gd name="T12" fmla="*/ 0 w 9"/>
              <a:gd name="T13" fmla="*/ 2147483647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0"/>
                </a:lnTo>
                <a:lnTo>
                  <a:pt x="9" y="0"/>
                </a:lnTo>
                <a:lnTo>
                  <a:pt x="0" y="0"/>
                </a:lnTo>
                <a:lnTo>
                  <a:pt x="0" y="9"/>
                </a:lnTo>
                <a:lnTo>
                  <a:pt x="0" y="0"/>
                </a:lnTo>
                <a:lnTo>
                  <a:pt x="0" y="9"/>
                </a:lnTo>
                <a:close/>
              </a:path>
            </a:pathLst>
          </a:custGeom>
          <a:solidFill>
            <a:srgbClr val="0082FF"/>
          </a:solidFill>
          <a:ln w="28575">
            <a:solidFill>
              <a:srgbClr val="0082FF"/>
            </a:solidFill>
            <a:prstDash val="solid"/>
            <a:round/>
            <a:headEnd/>
            <a:tailEnd/>
          </a:ln>
        </p:spPr>
        <p:txBody>
          <a:bodyPr/>
          <a:lstStyle/>
          <a:p>
            <a:endParaRPr lang="en-US" dirty="0"/>
          </a:p>
        </p:txBody>
      </p:sp>
      <p:sp>
        <p:nvSpPr>
          <p:cNvPr id="12371" name="Freeform 487"/>
          <p:cNvSpPr>
            <a:spLocks/>
          </p:cNvSpPr>
          <p:nvPr/>
        </p:nvSpPr>
        <p:spPr bwMode="auto">
          <a:xfrm>
            <a:off x="6694488" y="3175000"/>
            <a:ext cx="234950" cy="123825"/>
          </a:xfrm>
          <a:custGeom>
            <a:avLst/>
            <a:gdLst>
              <a:gd name="T0" fmla="*/ 0 w 170"/>
              <a:gd name="T1" fmla="*/ 0 h 90"/>
              <a:gd name="T2" fmla="*/ 0 w 170"/>
              <a:gd name="T3" fmla="*/ 2147483647 h 90"/>
              <a:gd name="T4" fmla="*/ 0 w 170"/>
              <a:gd name="T5" fmla="*/ 2147483647 h 90"/>
              <a:gd name="T6" fmla="*/ 0 w 170"/>
              <a:gd name="T7" fmla="*/ 2147483647 h 90"/>
              <a:gd name="T8" fmla="*/ 0 w 170"/>
              <a:gd name="T9" fmla="*/ 2147483647 h 90"/>
              <a:gd name="T10" fmla="*/ 0 w 170"/>
              <a:gd name="T11" fmla="*/ 2147483647 h 90"/>
              <a:gd name="T12" fmla="*/ 0 w 170"/>
              <a:gd name="T13" fmla="*/ 2147483647 h 90"/>
              <a:gd name="T14" fmla="*/ 0 w 170"/>
              <a:gd name="T15" fmla="*/ 2147483647 h 90"/>
              <a:gd name="T16" fmla="*/ 0 w 170"/>
              <a:gd name="T17" fmla="*/ 2147483647 h 90"/>
              <a:gd name="T18" fmla="*/ 2147483647 w 170"/>
              <a:gd name="T19" fmla="*/ 2147483647 h 90"/>
              <a:gd name="T20" fmla="*/ 2147483647 w 170"/>
              <a:gd name="T21" fmla="*/ 2147483647 h 90"/>
              <a:gd name="T22" fmla="*/ 2147483647 w 170"/>
              <a:gd name="T23" fmla="*/ 2147483647 h 90"/>
              <a:gd name="T24" fmla="*/ 2147483647 w 170"/>
              <a:gd name="T25" fmla="*/ 2147483647 h 90"/>
              <a:gd name="T26" fmla="*/ 2147483647 w 170"/>
              <a:gd name="T27" fmla="*/ 2147483647 h 90"/>
              <a:gd name="T28" fmla="*/ 2147483647 w 170"/>
              <a:gd name="T29" fmla="*/ 2147483647 h 90"/>
              <a:gd name="T30" fmla="*/ 2147483647 w 170"/>
              <a:gd name="T31" fmla="*/ 2147483647 h 90"/>
              <a:gd name="T32" fmla="*/ 2147483647 w 170"/>
              <a:gd name="T33" fmla="*/ 2147483647 h 90"/>
              <a:gd name="T34" fmla="*/ 2147483647 w 170"/>
              <a:gd name="T35" fmla="*/ 2147483647 h 90"/>
              <a:gd name="T36" fmla="*/ 2147483647 w 170"/>
              <a:gd name="T37" fmla="*/ 2147483647 h 90"/>
              <a:gd name="T38" fmla="*/ 2147483647 w 170"/>
              <a:gd name="T39" fmla="*/ 2147483647 h 90"/>
              <a:gd name="T40" fmla="*/ 2147483647 w 170"/>
              <a:gd name="T41" fmla="*/ 2147483647 h 90"/>
              <a:gd name="T42" fmla="*/ 2147483647 w 170"/>
              <a:gd name="T43" fmla="*/ 2147483647 h 90"/>
              <a:gd name="T44" fmla="*/ 2147483647 w 170"/>
              <a:gd name="T45" fmla="*/ 2147483647 h 90"/>
              <a:gd name="T46" fmla="*/ 2147483647 w 170"/>
              <a:gd name="T47" fmla="*/ 2147483647 h 90"/>
              <a:gd name="T48" fmla="*/ 2147483647 w 170"/>
              <a:gd name="T49" fmla="*/ 2147483647 h 90"/>
              <a:gd name="T50" fmla="*/ 2147483647 w 170"/>
              <a:gd name="T51" fmla="*/ 2147483647 h 90"/>
              <a:gd name="T52" fmla="*/ 2147483647 w 170"/>
              <a:gd name="T53" fmla="*/ 2147483647 h 90"/>
              <a:gd name="T54" fmla="*/ 2147483647 w 170"/>
              <a:gd name="T55" fmla="*/ 2147483647 h 90"/>
              <a:gd name="T56" fmla="*/ 2147483647 w 170"/>
              <a:gd name="T57" fmla="*/ 2147483647 h 90"/>
              <a:gd name="T58" fmla="*/ 2147483647 w 170"/>
              <a:gd name="T59" fmla="*/ 2147483647 h 90"/>
              <a:gd name="T60" fmla="*/ 2147483647 w 170"/>
              <a:gd name="T61" fmla="*/ 2147483647 h 90"/>
              <a:gd name="T62" fmla="*/ 2147483647 w 170"/>
              <a:gd name="T63" fmla="*/ 2147483647 h 90"/>
              <a:gd name="T64" fmla="*/ 2147483647 w 170"/>
              <a:gd name="T65" fmla="*/ 2147483647 h 90"/>
              <a:gd name="T66" fmla="*/ 2147483647 w 170"/>
              <a:gd name="T67" fmla="*/ 2147483647 h 90"/>
              <a:gd name="T68" fmla="*/ 2147483647 w 170"/>
              <a:gd name="T69" fmla="*/ 2147483647 h 90"/>
              <a:gd name="T70" fmla="*/ 2147483647 w 170"/>
              <a:gd name="T71" fmla="*/ 2147483647 h 90"/>
              <a:gd name="T72" fmla="*/ 2147483647 w 170"/>
              <a:gd name="T73" fmla="*/ 2147483647 h 90"/>
              <a:gd name="T74" fmla="*/ 2147483647 w 170"/>
              <a:gd name="T75" fmla="*/ 2147483647 h 90"/>
              <a:gd name="T76" fmla="*/ 2147483647 w 170"/>
              <a:gd name="T77" fmla="*/ 2147483647 h 90"/>
              <a:gd name="T78" fmla="*/ 2147483647 w 170"/>
              <a:gd name="T79" fmla="*/ 2147483647 h 90"/>
              <a:gd name="T80" fmla="*/ 2147483647 w 170"/>
              <a:gd name="T81" fmla="*/ 2147483647 h 90"/>
              <a:gd name="T82" fmla="*/ 2147483647 w 170"/>
              <a:gd name="T83" fmla="*/ 2147483647 h 90"/>
              <a:gd name="T84" fmla="*/ 2147483647 w 170"/>
              <a:gd name="T85" fmla="*/ 2147483647 h 90"/>
              <a:gd name="T86" fmla="*/ 2147483647 w 170"/>
              <a:gd name="T87" fmla="*/ 2147483647 h 90"/>
              <a:gd name="T88" fmla="*/ 2147483647 w 170"/>
              <a:gd name="T89" fmla="*/ 2147483647 h 90"/>
              <a:gd name="T90" fmla="*/ 2147483647 w 170"/>
              <a:gd name="T91" fmla="*/ 2147483647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0"/>
              <a:gd name="T139" fmla="*/ 0 h 90"/>
              <a:gd name="T140" fmla="*/ 170 w 17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0" h="90">
                <a:moveTo>
                  <a:pt x="0" y="0"/>
                </a:moveTo>
                <a:lnTo>
                  <a:pt x="0" y="9"/>
                </a:lnTo>
                <a:lnTo>
                  <a:pt x="0" y="18"/>
                </a:lnTo>
                <a:lnTo>
                  <a:pt x="0" y="27"/>
                </a:lnTo>
                <a:lnTo>
                  <a:pt x="0" y="36"/>
                </a:lnTo>
                <a:lnTo>
                  <a:pt x="0" y="45"/>
                </a:lnTo>
                <a:lnTo>
                  <a:pt x="0" y="54"/>
                </a:lnTo>
                <a:lnTo>
                  <a:pt x="0" y="63"/>
                </a:lnTo>
                <a:lnTo>
                  <a:pt x="0" y="72"/>
                </a:lnTo>
                <a:lnTo>
                  <a:pt x="9" y="72"/>
                </a:lnTo>
                <a:lnTo>
                  <a:pt x="18" y="72"/>
                </a:lnTo>
                <a:lnTo>
                  <a:pt x="18" y="81"/>
                </a:lnTo>
                <a:lnTo>
                  <a:pt x="26" y="81"/>
                </a:lnTo>
                <a:lnTo>
                  <a:pt x="35" y="81"/>
                </a:lnTo>
                <a:lnTo>
                  <a:pt x="44" y="81"/>
                </a:lnTo>
                <a:lnTo>
                  <a:pt x="53" y="81"/>
                </a:lnTo>
                <a:lnTo>
                  <a:pt x="62" y="81"/>
                </a:lnTo>
                <a:lnTo>
                  <a:pt x="62" y="72"/>
                </a:lnTo>
                <a:lnTo>
                  <a:pt x="71" y="72"/>
                </a:lnTo>
                <a:lnTo>
                  <a:pt x="80" y="72"/>
                </a:lnTo>
                <a:lnTo>
                  <a:pt x="80" y="81"/>
                </a:lnTo>
                <a:lnTo>
                  <a:pt x="80" y="90"/>
                </a:lnTo>
                <a:lnTo>
                  <a:pt x="89" y="90"/>
                </a:lnTo>
                <a:lnTo>
                  <a:pt x="89" y="81"/>
                </a:lnTo>
                <a:lnTo>
                  <a:pt x="98" y="81"/>
                </a:lnTo>
                <a:lnTo>
                  <a:pt x="107" y="81"/>
                </a:lnTo>
                <a:lnTo>
                  <a:pt x="116" y="81"/>
                </a:lnTo>
                <a:lnTo>
                  <a:pt x="125" y="81"/>
                </a:lnTo>
                <a:lnTo>
                  <a:pt x="134" y="81"/>
                </a:lnTo>
                <a:lnTo>
                  <a:pt x="125" y="81"/>
                </a:lnTo>
                <a:lnTo>
                  <a:pt x="134" y="90"/>
                </a:lnTo>
                <a:lnTo>
                  <a:pt x="134" y="81"/>
                </a:lnTo>
                <a:lnTo>
                  <a:pt x="143" y="81"/>
                </a:lnTo>
                <a:lnTo>
                  <a:pt x="152" y="72"/>
                </a:lnTo>
                <a:lnTo>
                  <a:pt x="143" y="72"/>
                </a:lnTo>
                <a:lnTo>
                  <a:pt x="152" y="72"/>
                </a:lnTo>
                <a:lnTo>
                  <a:pt x="152" y="63"/>
                </a:lnTo>
                <a:lnTo>
                  <a:pt x="152" y="72"/>
                </a:lnTo>
                <a:lnTo>
                  <a:pt x="161" y="72"/>
                </a:lnTo>
                <a:lnTo>
                  <a:pt x="161" y="63"/>
                </a:lnTo>
                <a:lnTo>
                  <a:pt x="170" y="63"/>
                </a:lnTo>
                <a:lnTo>
                  <a:pt x="161" y="63"/>
                </a:lnTo>
                <a:lnTo>
                  <a:pt x="161" y="54"/>
                </a:lnTo>
                <a:lnTo>
                  <a:pt x="161" y="45"/>
                </a:lnTo>
                <a:lnTo>
                  <a:pt x="161" y="36"/>
                </a:lnTo>
                <a:lnTo>
                  <a:pt x="170" y="36"/>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72" name="Freeform 488"/>
          <p:cNvSpPr>
            <a:spLocks/>
          </p:cNvSpPr>
          <p:nvPr/>
        </p:nvSpPr>
        <p:spPr bwMode="auto">
          <a:xfrm>
            <a:off x="6929438" y="3101975"/>
            <a:ext cx="136525" cy="122238"/>
          </a:xfrm>
          <a:custGeom>
            <a:avLst/>
            <a:gdLst>
              <a:gd name="T0" fmla="*/ 0 w 99"/>
              <a:gd name="T1" fmla="*/ 2147483647 h 89"/>
              <a:gd name="T2" fmla="*/ 2147483647 w 99"/>
              <a:gd name="T3" fmla="*/ 2147483647 h 89"/>
              <a:gd name="T4" fmla="*/ 2147483647 w 99"/>
              <a:gd name="T5" fmla="*/ 2147483647 h 89"/>
              <a:gd name="T6" fmla="*/ 2147483647 w 99"/>
              <a:gd name="T7" fmla="*/ 2147483647 h 89"/>
              <a:gd name="T8" fmla="*/ 2147483647 w 99"/>
              <a:gd name="T9" fmla="*/ 2147483647 h 89"/>
              <a:gd name="T10" fmla="*/ 2147483647 w 99"/>
              <a:gd name="T11" fmla="*/ 2147483647 h 89"/>
              <a:gd name="T12" fmla="*/ 2147483647 w 99"/>
              <a:gd name="T13" fmla="*/ 2147483647 h 89"/>
              <a:gd name="T14" fmla="*/ 2147483647 w 99"/>
              <a:gd name="T15" fmla="*/ 2147483647 h 89"/>
              <a:gd name="T16" fmla="*/ 2147483647 w 99"/>
              <a:gd name="T17" fmla="*/ 2147483647 h 89"/>
              <a:gd name="T18" fmla="*/ 2147483647 w 99"/>
              <a:gd name="T19" fmla="*/ 2147483647 h 89"/>
              <a:gd name="T20" fmla="*/ 2147483647 w 99"/>
              <a:gd name="T21" fmla="*/ 2147483647 h 89"/>
              <a:gd name="T22" fmla="*/ 2147483647 w 99"/>
              <a:gd name="T23" fmla="*/ 2147483647 h 89"/>
              <a:gd name="T24" fmla="*/ 2147483647 w 99"/>
              <a:gd name="T25" fmla="*/ 2147483647 h 89"/>
              <a:gd name="T26" fmla="*/ 2147483647 w 99"/>
              <a:gd name="T27" fmla="*/ 2147483647 h 89"/>
              <a:gd name="T28" fmla="*/ 2147483647 w 99"/>
              <a:gd name="T29" fmla="*/ 2147483647 h 89"/>
              <a:gd name="T30" fmla="*/ 2147483647 w 99"/>
              <a:gd name="T31" fmla="*/ 2147483647 h 89"/>
              <a:gd name="T32" fmla="*/ 2147483647 w 99"/>
              <a:gd name="T33" fmla="*/ 2147483647 h 89"/>
              <a:gd name="T34" fmla="*/ 2147483647 w 99"/>
              <a:gd name="T35" fmla="*/ 2147483647 h 89"/>
              <a:gd name="T36" fmla="*/ 2147483647 w 99"/>
              <a:gd name="T37" fmla="*/ 2147483647 h 89"/>
              <a:gd name="T38" fmla="*/ 2147483647 w 99"/>
              <a:gd name="T39" fmla="*/ 0 h 89"/>
              <a:gd name="T40" fmla="*/ 2147483647 w 99"/>
              <a:gd name="T41" fmla="*/ 2147483647 h 89"/>
              <a:gd name="T42" fmla="*/ 2147483647 w 99"/>
              <a:gd name="T43" fmla="*/ 0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89"/>
              <a:gd name="T68" fmla="*/ 99 w 99"/>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89">
                <a:moveTo>
                  <a:pt x="0" y="89"/>
                </a:moveTo>
                <a:lnTo>
                  <a:pt x="9" y="89"/>
                </a:lnTo>
                <a:lnTo>
                  <a:pt x="9" y="80"/>
                </a:lnTo>
                <a:lnTo>
                  <a:pt x="18" y="80"/>
                </a:lnTo>
                <a:lnTo>
                  <a:pt x="18" y="71"/>
                </a:lnTo>
                <a:lnTo>
                  <a:pt x="27" y="71"/>
                </a:lnTo>
                <a:lnTo>
                  <a:pt x="27" y="62"/>
                </a:lnTo>
                <a:lnTo>
                  <a:pt x="36" y="62"/>
                </a:lnTo>
                <a:lnTo>
                  <a:pt x="36" y="53"/>
                </a:lnTo>
                <a:lnTo>
                  <a:pt x="45" y="53"/>
                </a:lnTo>
                <a:lnTo>
                  <a:pt x="54" y="44"/>
                </a:lnTo>
                <a:lnTo>
                  <a:pt x="63" y="44"/>
                </a:lnTo>
                <a:lnTo>
                  <a:pt x="72" y="44"/>
                </a:lnTo>
                <a:lnTo>
                  <a:pt x="72" y="35"/>
                </a:lnTo>
                <a:lnTo>
                  <a:pt x="81" y="35"/>
                </a:lnTo>
                <a:lnTo>
                  <a:pt x="81" y="26"/>
                </a:lnTo>
                <a:lnTo>
                  <a:pt x="81" y="17"/>
                </a:lnTo>
                <a:lnTo>
                  <a:pt x="90" y="17"/>
                </a:lnTo>
                <a:lnTo>
                  <a:pt x="90" y="9"/>
                </a:lnTo>
                <a:lnTo>
                  <a:pt x="90" y="0"/>
                </a:lnTo>
                <a:lnTo>
                  <a:pt x="99" y="9"/>
                </a:lnTo>
                <a:lnTo>
                  <a:pt x="99"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73" name="Freeform 489"/>
          <p:cNvSpPr>
            <a:spLocks/>
          </p:cNvSpPr>
          <p:nvPr/>
        </p:nvSpPr>
        <p:spPr bwMode="auto">
          <a:xfrm>
            <a:off x="7065963" y="3065463"/>
            <a:ext cx="36512" cy="49212"/>
          </a:xfrm>
          <a:custGeom>
            <a:avLst/>
            <a:gdLst>
              <a:gd name="T0" fmla="*/ 0 w 27"/>
              <a:gd name="T1" fmla="*/ 2147483647 h 36"/>
              <a:gd name="T2" fmla="*/ 0 w 27"/>
              <a:gd name="T3" fmla="*/ 2147483647 h 36"/>
              <a:gd name="T4" fmla="*/ 0 w 27"/>
              <a:gd name="T5" fmla="*/ 2147483647 h 36"/>
              <a:gd name="T6" fmla="*/ 2147483647 w 27"/>
              <a:gd name="T7" fmla="*/ 2147483647 h 36"/>
              <a:gd name="T8" fmla="*/ 2147483647 w 27"/>
              <a:gd name="T9" fmla="*/ 2147483647 h 36"/>
              <a:gd name="T10" fmla="*/ 2147483647 w 27"/>
              <a:gd name="T11" fmla="*/ 2147483647 h 36"/>
              <a:gd name="T12" fmla="*/ 2147483647 w 27"/>
              <a:gd name="T13" fmla="*/ 2147483647 h 36"/>
              <a:gd name="T14" fmla="*/ 2147483647 w 27"/>
              <a:gd name="T15" fmla="*/ 0 h 36"/>
              <a:gd name="T16" fmla="*/ 2147483647 w 27"/>
              <a:gd name="T17" fmla="*/ 2147483647 h 36"/>
              <a:gd name="T18" fmla="*/ 2147483647 w 27"/>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6"/>
              <a:gd name="T32" fmla="*/ 27 w 27"/>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6">
                <a:moveTo>
                  <a:pt x="0" y="27"/>
                </a:moveTo>
                <a:lnTo>
                  <a:pt x="0" y="36"/>
                </a:lnTo>
                <a:lnTo>
                  <a:pt x="0" y="27"/>
                </a:lnTo>
                <a:lnTo>
                  <a:pt x="9" y="27"/>
                </a:lnTo>
                <a:lnTo>
                  <a:pt x="9" y="18"/>
                </a:lnTo>
                <a:lnTo>
                  <a:pt x="9" y="9"/>
                </a:lnTo>
                <a:lnTo>
                  <a:pt x="18" y="9"/>
                </a:lnTo>
                <a:lnTo>
                  <a:pt x="18" y="0"/>
                </a:lnTo>
                <a:lnTo>
                  <a:pt x="18" y="9"/>
                </a:lnTo>
                <a:lnTo>
                  <a:pt x="27" y="0"/>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74" name="Freeform 490"/>
          <p:cNvSpPr>
            <a:spLocks/>
          </p:cNvSpPr>
          <p:nvPr/>
        </p:nvSpPr>
        <p:spPr bwMode="auto">
          <a:xfrm>
            <a:off x="7102475" y="3052763"/>
            <a:ext cx="595313" cy="122237"/>
          </a:xfrm>
          <a:custGeom>
            <a:avLst/>
            <a:gdLst>
              <a:gd name="T0" fmla="*/ 0 w 431"/>
              <a:gd name="T1" fmla="*/ 2147483647 h 89"/>
              <a:gd name="T2" fmla="*/ 2147483647 w 431"/>
              <a:gd name="T3" fmla="*/ 2147483647 h 89"/>
              <a:gd name="T4" fmla="*/ 2147483647 w 431"/>
              <a:gd name="T5" fmla="*/ 2147483647 h 89"/>
              <a:gd name="T6" fmla="*/ 2147483647 w 431"/>
              <a:gd name="T7" fmla="*/ 2147483647 h 89"/>
              <a:gd name="T8" fmla="*/ 2147483647 w 431"/>
              <a:gd name="T9" fmla="*/ 2147483647 h 89"/>
              <a:gd name="T10" fmla="*/ 2147483647 w 431"/>
              <a:gd name="T11" fmla="*/ 2147483647 h 89"/>
              <a:gd name="T12" fmla="*/ 2147483647 w 431"/>
              <a:gd name="T13" fmla="*/ 2147483647 h 89"/>
              <a:gd name="T14" fmla="*/ 2147483647 w 431"/>
              <a:gd name="T15" fmla="*/ 2147483647 h 89"/>
              <a:gd name="T16" fmla="*/ 2147483647 w 431"/>
              <a:gd name="T17" fmla="*/ 2147483647 h 89"/>
              <a:gd name="T18" fmla="*/ 2147483647 w 431"/>
              <a:gd name="T19" fmla="*/ 2147483647 h 89"/>
              <a:gd name="T20" fmla="*/ 2147483647 w 431"/>
              <a:gd name="T21" fmla="*/ 2147483647 h 89"/>
              <a:gd name="T22" fmla="*/ 2147483647 w 431"/>
              <a:gd name="T23" fmla="*/ 2147483647 h 89"/>
              <a:gd name="T24" fmla="*/ 2147483647 w 431"/>
              <a:gd name="T25" fmla="*/ 2147483647 h 89"/>
              <a:gd name="T26" fmla="*/ 2147483647 w 431"/>
              <a:gd name="T27" fmla="*/ 0 h 89"/>
              <a:gd name="T28" fmla="*/ 2147483647 w 431"/>
              <a:gd name="T29" fmla="*/ 2147483647 h 89"/>
              <a:gd name="T30" fmla="*/ 2147483647 w 431"/>
              <a:gd name="T31" fmla="*/ 2147483647 h 89"/>
              <a:gd name="T32" fmla="*/ 2147483647 w 431"/>
              <a:gd name="T33" fmla="*/ 2147483647 h 89"/>
              <a:gd name="T34" fmla="*/ 2147483647 w 431"/>
              <a:gd name="T35" fmla="*/ 2147483647 h 89"/>
              <a:gd name="T36" fmla="*/ 2147483647 w 431"/>
              <a:gd name="T37" fmla="*/ 2147483647 h 89"/>
              <a:gd name="T38" fmla="*/ 2147483647 w 431"/>
              <a:gd name="T39" fmla="*/ 2147483647 h 89"/>
              <a:gd name="T40" fmla="*/ 2147483647 w 431"/>
              <a:gd name="T41" fmla="*/ 2147483647 h 89"/>
              <a:gd name="T42" fmla="*/ 2147483647 w 431"/>
              <a:gd name="T43" fmla="*/ 2147483647 h 89"/>
              <a:gd name="T44" fmla="*/ 2147483647 w 431"/>
              <a:gd name="T45" fmla="*/ 2147483647 h 89"/>
              <a:gd name="T46" fmla="*/ 2147483647 w 431"/>
              <a:gd name="T47" fmla="*/ 2147483647 h 89"/>
              <a:gd name="T48" fmla="*/ 2147483647 w 431"/>
              <a:gd name="T49" fmla="*/ 2147483647 h 89"/>
              <a:gd name="T50" fmla="*/ 2147483647 w 431"/>
              <a:gd name="T51" fmla="*/ 2147483647 h 89"/>
              <a:gd name="T52" fmla="*/ 2147483647 w 431"/>
              <a:gd name="T53" fmla="*/ 2147483647 h 89"/>
              <a:gd name="T54" fmla="*/ 2147483647 w 431"/>
              <a:gd name="T55" fmla="*/ 2147483647 h 89"/>
              <a:gd name="T56" fmla="*/ 2147483647 w 431"/>
              <a:gd name="T57" fmla="*/ 2147483647 h 89"/>
              <a:gd name="T58" fmla="*/ 2147483647 w 431"/>
              <a:gd name="T59" fmla="*/ 2147483647 h 89"/>
              <a:gd name="T60" fmla="*/ 2147483647 w 431"/>
              <a:gd name="T61" fmla="*/ 2147483647 h 89"/>
              <a:gd name="T62" fmla="*/ 2147483647 w 431"/>
              <a:gd name="T63" fmla="*/ 2147483647 h 89"/>
              <a:gd name="T64" fmla="*/ 2147483647 w 431"/>
              <a:gd name="T65" fmla="*/ 2147483647 h 89"/>
              <a:gd name="T66" fmla="*/ 2147483647 w 431"/>
              <a:gd name="T67" fmla="*/ 2147483647 h 89"/>
              <a:gd name="T68" fmla="*/ 2147483647 w 431"/>
              <a:gd name="T69" fmla="*/ 2147483647 h 89"/>
              <a:gd name="T70" fmla="*/ 2147483647 w 431"/>
              <a:gd name="T71" fmla="*/ 2147483647 h 89"/>
              <a:gd name="T72" fmla="*/ 2147483647 w 431"/>
              <a:gd name="T73" fmla="*/ 2147483647 h 89"/>
              <a:gd name="T74" fmla="*/ 2147483647 w 431"/>
              <a:gd name="T75" fmla="*/ 2147483647 h 89"/>
              <a:gd name="T76" fmla="*/ 2147483647 w 431"/>
              <a:gd name="T77" fmla="*/ 2147483647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1"/>
              <a:gd name="T118" fmla="*/ 0 h 89"/>
              <a:gd name="T119" fmla="*/ 431 w 431"/>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1" h="89">
                <a:moveTo>
                  <a:pt x="0" y="9"/>
                </a:moveTo>
                <a:lnTo>
                  <a:pt x="0" y="18"/>
                </a:lnTo>
                <a:lnTo>
                  <a:pt x="9" y="18"/>
                </a:lnTo>
                <a:lnTo>
                  <a:pt x="18" y="27"/>
                </a:lnTo>
                <a:lnTo>
                  <a:pt x="18" y="18"/>
                </a:lnTo>
                <a:lnTo>
                  <a:pt x="27" y="18"/>
                </a:lnTo>
                <a:lnTo>
                  <a:pt x="36" y="18"/>
                </a:lnTo>
                <a:lnTo>
                  <a:pt x="45" y="18"/>
                </a:lnTo>
                <a:lnTo>
                  <a:pt x="45" y="9"/>
                </a:lnTo>
                <a:lnTo>
                  <a:pt x="45" y="18"/>
                </a:lnTo>
                <a:lnTo>
                  <a:pt x="45" y="9"/>
                </a:lnTo>
                <a:lnTo>
                  <a:pt x="45" y="18"/>
                </a:lnTo>
                <a:lnTo>
                  <a:pt x="54" y="9"/>
                </a:lnTo>
                <a:lnTo>
                  <a:pt x="54" y="18"/>
                </a:lnTo>
                <a:lnTo>
                  <a:pt x="63" y="18"/>
                </a:lnTo>
                <a:lnTo>
                  <a:pt x="63" y="9"/>
                </a:lnTo>
                <a:lnTo>
                  <a:pt x="72" y="9"/>
                </a:lnTo>
                <a:lnTo>
                  <a:pt x="72" y="18"/>
                </a:lnTo>
                <a:lnTo>
                  <a:pt x="81" y="18"/>
                </a:lnTo>
                <a:lnTo>
                  <a:pt x="90" y="18"/>
                </a:lnTo>
                <a:lnTo>
                  <a:pt x="99" y="18"/>
                </a:lnTo>
                <a:lnTo>
                  <a:pt x="99" y="9"/>
                </a:lnTo>
                <a:lnTo>
                  <a:pt x="108" y="9"/>
                </a:lnTo>
                <a:lnTo>
                  <a:pt x="117" y="9"/>
                </a:lnTo>
                <a:lnTo>
                  <a:pt x="126" y="9"/>
                </a:lnTo>
                <a:lnTo>
                  <a:pt x="135" y="9"/>
                </a:lnTo>
                <a:lnTo>
                  <a:pt x="135" y="0"/>
                </a:lnTo>
                <a:lnTo>
                  <a:pt x="144" y="0"/>
                </a:lnTo>
                <a:lnTo>
                  <a:pt x="144" y="9"/>
                </a:lnTo>
                <a:lnTo>
                  <a:pt x="153" y="9"/>
                </a:lnTo>
                <a:lnTo>
                  <a:pt x="162" y="9"/>
                </a:lnTo>
                <a:lnTo>
                  <a:pt x="162" y="18"/>
                </a:lnTo>
                <a:lnTo>
                  <a:pt x="170" y="18"/>
                </a:lnTo>
                <a:lnTo>
                  <a:pt x="179" y="18"/>
                </a:lnTo>
                <a:lnTo>
                  <a:pt x="179" y="27"/>
                </a:lnTo>
                <a:lnTo>
                  <a:pt x="188" y="27"/>
                </a:lnTo>
                <a:lnTo>
                  <a:pt x="197" y="27"/>
                </a:lnTo>
                <a:lnTo>
                  <a:pt x="197" y="36"/>
                </a:lnTo>
                <a:lnTo>
                  <a:pt x="206" y="36"/>
                </a:lnTo>
                <a:lnTo>
                  <a:pt x="215" y="36"/>
                </a:lnTo>
                <a:lnTo>
                  <a:pt x="215" y="45"/>
                </a:lnTo>
                <a:lnTo>
                  <a:pt x="224" y="45"/>
                </a:lnTo>
                <a:lnTo>
                  <a:pt x="233" y="45"/>
                </a:lnTo>
                <a:lnTo>
                  <a:pt x="233" y="53"/>
                </a:lnTo>
                <a:lnTo>
                  <a:pt x="242" y="53"/>
                </a:lnTo>
                <a:lnTo>
                  <a:pt x="242" y="62"/>
                </a:lnTo>
                <a:lnTo>
                  <a:pt x="251" y="62"/>
                </a:lnTo>
                <a:lnTo>
                  <a:pt x="260" y="62"/>
                </a:lnTo>
                <a:lnTo>
                  <a:pt x="260" y="71"/>
                </a:lnTo>
                <a:lnTo>
                  <a:pt x="269" y="62"/>
                </a:lnTo>
                <a:lnTo>
                  <a:pt x="269" y="71"/>
                </a:lnTo>
                <a:lnTo>
                  <a:pt x="278" y="71"/>
                </a:lnTo>
                <a:lnTo>
                  <a:pt x="269" y="71"/>
                </a:lnTo>
                <a:lnTo>
                  <a:pt x="278" y="71"/>
                </a:lnTo>
                <a:lnTo>
                  <a:pt x="278" y="80"/>
                </a:lnTo>
                <a:lnTo>
                  <a:pt x="287" y="80"/>
                </a:lnTo>
                <a:lnTo>
                  <a:pt x="287" y="71"/>
                </a:lnTo>
                <a:lnTo>
                  <a:pt x="287" y="80"/>
                </a:lnTo>
                <a:lnTo>
                  <a:pt x="296" y="80"/>
                </a:lnTo>
                <a:lnTo>
                  <a:pt x="305" y="80"/>
                </a:lnTo>
                <a:lnTo>
                  <a:pt x="314" y="80"/>
                </a:lnTo>
                <a:lnTo>
                  <a:pt x="314" y="89"/>
                </a:lnTo>
                <a:lnTo>
                  <a:pt x="323" y="89"/>
                </a:lnTo>
                <a:lnTo>
                  <a:pt x="332" y="89"/>
                </a:lnTo>
                <a:lnTo>
                  <a:pt x="341" y="89"/>
                </a:lnTo>
                <a:lnTo>
                  <a:pt x="341" y="80"/>
                </a:lnTo>
                <a:lnTo>
                  <a:pt x="341" y="89"/>
                </a:lnTo>
                <a:lnTo>
                  <a:pt x="350" y="89"/>
                </a:lnTo>
                <a:lnTo>
                  <a:pt x="359" y="89"/>
                </a:lnTo>
                <a:lnTo>
                  <a:pt x="359" y="80"/>
                </a:lnTo>
                <a:lnTo>
                  <a:pt x="368" y="80"/>
                </a:lnTo>
                <a:lnTo>
                  <a:pt x="377" y="80"/>
                </a:lnTo>
                <a:lnTo>
                  <a:pt x="386" y="80"/>
                </a:lnTo>
                <a:lnTo>
                  <a:pt x="395" y="80"/>
                </a:lnTo>
                <a:lnTo>
                  <a:pt x="404" y="80"/>
                </a:lnTo>
                <a:lnTo>
                  <a:pt x="413" y="80"/>
                </a:lnTo>
                <a:lnTo>
                  <a:pt x="422" y="80"/>
                </a:lnTo>
                <a:lnTo>
                  <a:pt x="422" y="71"/>
                </a:lnTo>
                <a:lnTo>
                  <a:pt x="431" y="71"/>
                </a:lnTo>
              </a:path>
            </a:pathLst>
          </a:custGeom>
          <a:noFill/>
          <a:ln w="28575">
            <a:solidFill>
              <a:srgbClr val="0082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75" name="Freeform 491"/>
          <p:cNvSpPr>
            <a:spLocks/>
          </p:cNvSpPr>
          <p:nvPr/>
        </p:nvSpPr>
        <p:spPr bwMode="auto">
          <a:xfrm>
            <a:off x="6026150" y="1244600"/>
            <a:ext cx="2389188" cy="5459413"/>
          </a:xfrm>
          <a:custGeom>
            <a:avLst/>
            <a:gdLst>
              <a:gd name="T0" fmla="*/ 2147483647 w 1733"/>
              <a:gd name="T1" fmla="*/ 0 h 3959"/>
              <a:gd name="T2" fmla="*/ 2147483647 w 1733"/>
              <a:gd name="T3" fmla="*/ 0 h 3959"/>
              <a:gd name="T4" fmla="*/ 2147483647 w 1733"/>
              <a:gd name="T5" fmla="*/ 0 h 3959"/>
              <a:gd name="T6" fmla="*/ 2147483647 w 1733"/>
              <a:gd name="T7" fmla="*/ 0 h 3959"/>
              <a:gd name="T8" fmla="*/ 2147483647 w 1733"/>
              <a:gd name="T9" fmla="*/ 2147483647 h 3959"/>
              <a:gd name="T10" fmla="*/ 2147483647 w 1733"/>
              <a:gd name="T11" fmla="*/ 2147483647 h 3959"/>
              <a:gd name="T12" fmla="*/ 2147483647 w 1733"/>
              <a:gd name="T13" fmla="*/ 2147483647 h 3959"/>
              <a:gd name="T14" fmla="*/ 2147483647 w 1733"/>
              <a:gd name="T15" fmla="*/ 2147483647 h 3959"/>
              <a:gd name="T16" fmla="*/ 2147483647 w 1733"/>
              <a:gd name="T17" fmla="*/ 0 h 3959"/>
              <a:gd name="T18" fmla="*/ 2147483647 w 1733"/>
              <a:gd name="T19" fmla="*/ 2147483647 h 3959"/>
              <a:gd name="T20" fmla="*/ 2147483647 w 1733"/>
              <a:gd name="T21" fmla="*/ 2147483647 h 3959"/>
              <a:gd name="T22" fmla="*/ 2147483647 w 1733"/>
              <a:gd name="T23" fmla="*/ 2147483647 h 3959"/>
              <a:gd name="T24" fmla="*/ 2147483647 w 1733"/>
              <a:gd name="T25" fmla="*/ 2147483647 h 3959"/>
              <a:gd name="T26" fmla="*/ 2147483647 w 1733"/>
              <a:gd name="T27" fmla="*/ 2147483647 h 3959"/>
              <a:gd name="T28" fmla="*/ 2147483647 w 1733"/>
              <a:gd name="T29" fmla="*/ 2147483647 h 3959"/>
              <a:gd name="T30" fmla="*/ 2147483647 w 1733"/>
              <a:gd name="T31" fmla="*/ 2147483647 h 3959"/>
              <a:gd name="T32" fmla="*/ 2147483647 w 1733"/>
              <a:gd name="T33" fmla="*/ 2147483647 h 3959"/>
              <a:gd name="T34" fmla="*/ 2147483647 w 1733"/>
              <a:gd name="T35" fmla="*/ 2147483647 h 3959"/>
              <a:gd name="T36" fmla="*/ 2147483647 w 1733"/>
              <a:gd name="T37" fmla="*/ 2147483647 h 3959"/>
              <a:gd name="T38" fmla="*/ 2147483647 w 1733"/>
              <a:gd name="T39" fmla="*/ 2147483647 h 3959"/>
              <a:gd name="T40" fmla="*/ 2147483647 w 1733"/>
              <a:gd name="T41" fmla="*/ 2147483647 h 3959"/>
              <a:gd name="T42" fmla="*/ 2147483647 w 1733"/>
              <a:gd name="T43" fmla="*/ 2147483647 h 3959"/>
              <a:gd name="T44" fmla="*/ 2147483647 w 1733"/>
              <a:gd name="T45" fmla="*/ 2147483647 h 3959"/>
              <a:gd name="T46" fmla="*/ 2147483647 w 1733"/>
              <a:gd name="T47" fmla="*/ 2147483647 h 3959"/>
              <a:gd name="T48" fmla="*/ 2147483647 w 1733"/>
              <a:gd name="T49" fmla="*/ 2147483647 h 3959"/>
              <a:gd name="T50" fmla="*/ 2147483647 w 1733"/>
              <a:gd name="T51" fmla="*/ 2147483647 h 3959"/>
              <a:gd name="T52" fmla="*/ 2147483647 w 1733"/>
              <a:gd name="T53" fmla="*/ 2147483647 h 3959"/>
              <a:gd name="T54" fmla="*/ 2147483647 w 1733"/>
              <a:gd name="T55" fmla="*/ 2147483647 h 3959"/>
              <a:gd name="T56" fmla="*/ 2147483647 w 1733"/>
              <a:gd name="T57" fmla="*/ 2147483647 h 3959"/>
              <a:gd name="T58" fmla="*/ 2147483647 w 1733"/>
              <a:gd name="T59" fmla="*/ 2147483647 h 3959"/>
              <a:gd name="T60" fmla="*/ 2147483647 w 1733"/>
              <a:gd name="T61" fmla="*/ 2147483647 h 3959"/>
              <a:gd name="T62" fmla="*/ 2147483647 w 1733"/>
              <a:gd name="T63" fmla="*/ 2147483647 h 3959"/>
              <a:gd name="T64" fmla="*/ 2147483647 w 1733"/>
              <a:gd name="T65" fmla="*/ 2147483647 h 3959"/>
              <a:gd name="T66" fmla="*/ 2147483647 w 1733"/>
              <a:gd name="T67" fmla="*/ 2147483647 h 3959"/>
              <a:gd name="T68" fmla="*/ 2147483647 w 1733"/>
              <a:gd name="T69" fmla="*/ 2147483647 h 3959"/>
              <a:gd name="T70" fmla="*/ 2147483647 w 1733"/>
              <a:gd name="T71" fmla="*/ 2147483647 h 3959"/>
              <a:gd name="T72" fmla="*/ 2147483647 w 1733"/>
              <a:gd name="T73" fmla="*/ 2147483647 h 3959"/>
              <a:gd name="T74" fmla="*/ 2147483647 w 1733"/>
              <a:gd name="T75" fmla="*/ 2147483647 h 3959"/>
              <a:gd name="T76" fmla="*/ 2147483647 w 1733"/>
              <a:gd name="T77" fmla="*/ 2147483647 h 3959"/>
              <a:gd name="T78" fmla="*/ 2147483647 w 1733"/>
              <a:gd name="T79" fmla="*/ 2147483647 h 3959"/>
              <a:gd name="T80" fmla="*/ 2147483647 w 1733"/>
              <a:gd name="T81" fmla="*/ 2147483647 h 3959"/>
              <a:gd name="T82" fmla="*/ 2147483647 w 1733"/>
              <a:gd name="T83" fmla="*/ 2147483647 h 3959"/>
              <a:gd name="T84" fmla="*/ 2147483647 w 1733"/>
              <a:gd name="T85" fmla="*/ 2147483647 h 3959"/>
              <a:gd name="T86" fmla="*/ 2147483647 w 1733"/>
              <a:gd name="T87" fmla="*/ 2147483647 h 3959"/>
              <a:gd name="T88" fmla="*/ 2147483647 w 1733"/>
              <a:gd name="T89" fmla="*/ 2147483647 h 3959"/>
              <a:gd name="T90" fmla="*/ 2147483647 w 1733"/>
              <a:gd name="T91" fmla="*/ 2147483647 h 3959"/>
              <a:gd name="T92" fmla="*/ 2147483647 w 1733"/>
              <a:gd name="T93" fmla="*/ 2147483647 h 3959"/>
              <a:gd name="T94" fmla="*/ 2147483647 w 1733"/>
              <a:gd name="T95" fmla="*/ 2147483647 h 3959"/>
              <a:gd name="T96" fmla="*/ 2147483647 w 1733"/>
              <a:gd name="T97" fmla="*/ 2147483647 h 3959"/>
              <a:gd name="T98" fmla="*/ 2147483647 w 1733"/>
              <a:gd name="T99" fmla="*/ 2147483647 h 3959"/>
              <a:gd name="T100" fmla="*/ 2147483647 w 1733"/>
              <a:gd name="T101" fmla="*/ 2147483647 h 3959"/>
              <a:gd name="T102" fmla="*/ 2147483647 w 1733"/>
              <a:gd name="T103" fmla="*/ 2147483647 h 3959"/>
              <a:gd name="T104" fmla="*/ 2147483647 w 1733"/>
              <a:gd name="T105" fmla="*/ 2147483647 h 3959"/>
              <a:gd name="T106" fmla="*/ 2147483647 w 1733"/>
              <a:gd name="T107" fmla="*/ 2147483647 h 3959"/>
              <a:gd name="T108" fmla="*/ 2147483647 w 1733"/>
              <a:gd name="T109" fmla="*/ 2147483647 h 3959"/>
              <a:gd name="T110" fmla="*/ 2147483647 w 1733"/>
              <a:gd name="T111" fmla="*/ 2147483647 h 3959"/>
              <a:gd name="T112" fmla="*/ 2147483647 w 1733"/>
              <a:gd name="T113" fmla="*/ 2147483647 h 3959"/>
              <a:gd name="T114" fmla="*/ 2147483647 w 1733"/>
              <a:gd name="T115" fmla="*/ 2147483647 h 3959"/>
              <a:gd name="T116" fmla="*/ 2147483647 w 1733"/>
              <a:gd name="T117" fmla="*/ 2147483647 h 3959"/>
              <a:gd name="T118" fmla="*/ 2147483647 w 1733"/>
              <a:gd name="T119" fmla="*/ 2147483647 h 39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33"/>
              <a:gd name="T181" fmla="*/ 0 h 3959"/>
              <a:gd name="T182" fmla="*/ 1733 w 1733"/>
              <a:gd name="T183" fmla="*/ 3959 h 39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33" h="3959">
                <a:moveTo>
                  <a:pt x="36" y="36"/>
                </a:moveTo>
                <a:lnTo>
                  <a:pt x="27" y="36"/>
                </a:lnTo>
                <a:lnTo>
                  <a:pt x="18" y="36"/>
                </a:lnTo>
                <a:lnTo>
                  <a:pt x="18" y="27"/>
                </a:lnTo>
                <a:lnTo>
                  <a:pt x="9" y="27"/>
                </a:lnTo>
                <a:lnTo>
                  <a:pt x="0" y="27"/>
                </a:lnTo>
                <a:lnTo>
                  <a:pt x="0" y="18"/>
                </a:lnTo>
                <a:lnTo>
                  <a:pt x="0" y="9"/>
                </a:lnTo>
                <a:lnTo>
                  <a:pt x="0" y="0"/>
                </a:lnTo>
                <a:lnTo>
                  <a:pt x="9" y="0"/>
                </a:lnTo>
                <a:lnTo>
                  <a:pt x="18" y="0"/>
                </a:lnTo>
                <a:lnTo>
                  <a:pt x="27" y="0"/>
                </a:lnTo>
                <a:lnTo>
                  <a:pt x="36" y="0"/>
                </a:lnTo>
                <a:lnTo>
                  <a:pt x="45" y="0"/>
                </a:lnTo>
                <a:lnTo>
                  <a:pt x="54" y="0"/>
                </a:lnTo>
                <a:lnTo>
                  <a:pt x="63" y="0"/>
                </a:lnTo>
                <a:lnTo>
                  <a:pt x="80" y="0"/>
                </a:lnTo>
                <a:lnTo>
                  <a:pt x="89" y="0"/>
                </a:lnTo>
                <a:lnTo>
                  <a:pt x="98" y="0"/>
                </a:lnTo>
                <a:lnTo>
                  <a:pt x="107" y="0"/>
                </a:lnTo>
                <a:lnTo>
                  <a:pt x="116" y="0"/>
                </a:lnTo>
                <a:lnTo>
                  <a:pt x="125" y="0"/>
                </a:lnTo>
                <a:lnTo>
                  <a:pt x="134" y="0"/>
                </a:lnTo>
                <a:lnTo>
                  <a:pt x="143" y="0"/>
                </a:lnTo>
                <a:lnTo>
                  <a:pt x="152" y="0"/>
                </a:lnTo>
                <a:lnTo>
                  <a:pt x="161" y="0"/>
                </a:lnTo>
                <a:lnTo>
                  <a:pt x="170" y="0"/>
                </a:lnTo>
                <a:lnTo>
                  <a:pt x="188" y="0"/>
                </a:lnTo>
                <a:lnTo>
                  <a:pt x="197" y="0"/>
                </a:lnTo>
                <a:lnTo>
                  <a:pt x="206" y="0"/>
                </a:lnTo>
                <a:lnTo>
                  <a:pt x="215" y="0"/>
                </a:lnTo>
                <a:lnTo>
                  <a:pt x="224" y="0"/>
                </a:lnTo>
                <a:lnTo>
                  <a:pt x="242" y="0"/>
                </a:lnTo>
                <a:lnTo>
                  <a:pt x="251" y="0"/>
                </a:lnTo>
                <a:lnTo>
                  <a:pt x="260" y="0"/>
                </a:lnTo>
                <a:lnTo>
                  <a:pt x="269" y="0"/>
                </a:lnTo>
                <a:lnTo>
                  <a:pt x="278" y="0"/>
                </a:lnTo>
                <a:lnTo>
                  <a:pt x="287" y="0"/>
                </a:lnTo>
                <a:lnTo>
                  <a:pt x="296" y="0"/>
                </a:lnTo>
                <a:lnTo>
                  <a:pt x="305" y="0"/>
                </a:lnTo>
                <a:lnTo>
                  <a:pt x="314" y="0"/>
                </a:lnTo>
                <a:lnTo>
                  <a:pt x="323" y="0"/>
                </a:lnTo>
                <a:lnTo>
                  <a:pt x="332" y="0"/>
                </a:lnTo>
                <a:lnTo>
                  <a:pt x="341" y="0"/>
                </a:lnTo>
                <a:lnTo>
                  <a:pt x="350" y="0"/>
                </a:lnTo>
                <a:lnTo>
                  <a:pt x="359" y="0"/>
                </a:lnTo>
                <a:lnTo>
                  <a:pt x="368" y="0"/>
                </a:lnTo>
                <a:lnTo>
                  <a:pt x="377" y="0"/>
                </a:lnTo>
                <a:lnTo>
                  <a:pt x="386" y="0"/>
                </a:lnTo>
                <a:lnTo>
                  <a:pt x="395" y="0"/>
                </a:lnTo>
                <a:lnTo>
                  <a:pt x="404" y="0"/>
                </a:lnTo>
                <a:lnTo>
                  <a:pt x="413" y="0"/>
                </a:lnTo>
                <a:lnTo>
                  <a:pt x="422" y="0"/>
                </a:lnTo>
                <a:lnTo>
                  <a:pt x="440" y="0"/>
                </a:lnTo>
                <a:lnTo>
                  <a:pt x="449" y="0"/>
                </a:lnTo>
                <a:lnTo>
                  <a:pt x="458" y="0"/>
                </a:lnTo>
                <a:lnTo>
                  <a:pt x="467" y="0"/>
                </a:lnTo>
                <a:lnTo>
                  <a:pt x="476" y="0"/>
                </a:lnTo>
                <a:lnTo>
                  <a:pt x="485" y="0"/>
                </a:lnTo>
                <a:lnTo>
                  <a:pt x="494" y="0"/>
                </a:lnTo>
                <a:lnTo>
                  <a:pt x="503" y="0"/>
                </a:lnTo>
                <a:lnTo>
                  <a:pt x="511" y="0"/>
                </a:lnTo>
                <a:lnTo>
                  <a:pt x="520" y="0"/>
                </a:lnTo>
                <a:lnTo>
                  <a:pt x="529" y="0"/>
                </a:lnTo>
                <a:lnTo>
                  <a:pt x="538" y="0"/>
                </a:lnTo>
                <a:lnTo>
                  <a:pt x="547" y="0"/>
                </a:lnTo>
                <a:lnTo>
                  <a:pt x="556" y="0"/>
                </a:lnTo>
                <a:lnTo>
                  <a:pt x="574" y="0"/>
                </a:lnTo>
                <a:lnTo>
                  <a:pt x="583" y="0"/>
                </a:lnTo>
                <a:lnTo>
                  <a:pt x="592" y="9"/>
                </a:lnTo>
                <a:lnTo>
                  <a:pt x="601" y="9"/>
                </a:lnTo>
                <a:lnTo>
                  <a:pt x="610" y="9"/>
                </a:lnTo>
                <a:lnTo>
                  <a:pt x="619" y="9"/>
                </a:lnTo>
                <a:lnTo>
                  <a:pt x="628" y="9"/>
                </a:lnTo>
                <a:lnTo>
                  <a:pt x="646" y="9"/>
                </a:lnTo>
                <a:lnTo>
                  <a:pt x="655" y="9"/>
                </a:lnTo>
                <a:lnTo>
                  <a:pt x="664" y="9"/>
                </a:lnTo>
                <a:lnTo>
                  <a:pt x="673" y="9"/>
                </a:lnTo>
                <a:lnTo>
                  <a:pt x="682" y="9"/>
                </a:lnTo>
                <a:lnTo>
                  <a:pt x="691" y="9"/>
                </a:lnTo>
                <a:lnTo>
                  <a:pt x="700" y="9"/>
                </a:lnTo>
                <a:lnTo>
                  <a:pt x="709" y="9"/>
                </a:lnTo>
                <a:lnTo>
                  <a:pt x="718" y="9"/>
                </a:lnTo>
                <a:lnTo>
                  <a:pt x="727" y="9"/>
                </a:lnTo>
                <a:lnTo>
                  <a:pt x="736" y="9"/>
                </a:lnTo>
                <a:lnTo>
                  <a:pt x="745" y="9"/>
                </a:lnTo>
                <a:lnTo>
                  <a:pt x="754" y="9"/>
                </a:lnTo>
                <a:lnTo>
                  <a:pt x="763" y="9"/>
                </a:lnTo>
                <a:lnTo>
                  <a:pt x="781" y="9"/>
                </a:lnTo>
                <a:lnTo>
                  <a:pt x="790" y="9"/>
                </a:lnTo>
                <a:lnTo>
                  <a:pt x="799" y="9"/>
                </a:lnTo>
                <a:lnTo>
                  <a:pt x="817" y="9"/>
                </a:lnTo>
                <a:lnTo>
                  <a:pt x="826" y="9"/>
                </a:lnTo>
                <a:lnTo>
                  <a:pt x="835" y="9"/>
                </a:lnTo>
                <a:lnTo>
                  <a:pt x="844" y="9"/>
                </a:lnTo>
                <a:lnTo>
                  <a:pt x="853" y="9"/>
                </a:lnTo>
                <a:lnTo>
                  <a:pt x="862" y="9"/>
                </a:lnTo>
                <a:lnTo>
                  <a:pt x="880" y="9"/>
                </a:lnTo>
                <a:lnTo>
                  <a:pt x="889" y="9"/>
                </a:lnTo>
                <a:lnTo>
                  <a:pt x="898" y="9"/>
                </a:lnTo>
                <a:lnTo>
                  <a:pt x="907" y="9"/>
                </a:lnTo>
                <a:lnTo>
                  <a:pt x="916" y="9"/>
                </a:lnTo>
                <a:lnTo>
                  <a:pt x="925" y="9"/>
                </a:lnTo>
                <a:lnTo>
                  <a:pt x="934" y="9"/>
                </a:lnTo>
                <a:lnTo>
                  <a:pt x="943" y="9"/>
                </a:lnTo>
                <a:lnTo>
                  <a:pt x="951" y="9"/>
                </a:lnTo>
                <a:lnTo>
                  <a:pt x="960" y="9"/>
                </a:lnTo>
                <a:lnTo>
                  <a:pt x="969" y="9"/>
                </a:lnTo>
                <a:lnTo>
                  <a:pt x="978" y="9"/>
                </a:lnTo>
                <a:lnTo>
                  <a:pt x="987" y="9"/>
                </a:lnTo>
                <a:lnTo>
                  <a:pt x="996" y="9"/>
                </a:lnTo>
                <a:lnTo>
                  <a:pt x="1005" y="9"/>
                </a:lnTo>
                <a:lnTo>
                  <a:pt x="1014" y="9"/>
                </a:lnTo>
                <a:lnTo>
                  <a:pt x="1023" y="9"/>
                </a:lnTo>
                <a:lnTo>
                  <a:pt x="1032" y="9"/>
                </a:lnTo>
                <a:lnTo>
                  <a:pt x="1041" y="9"/>
                </a:lnTo>
                <a:lnTo>
                  <a:pt x="1050" y="9"/>
                </a:lnTo>
                <a:lnTo>
                  <a:pt x="1059" y="9"/>
                </a:lnTo>
                <a:lnTo>
                  <a:pt x="1068" y="9"/>
                </a:lnTo>
                <a:lnTo>
                  <a:pt x="1077" y="9"/>
                </a:lnTo>
                <a:lnTo>
                  <a:pt x="1086" y="9"/>
                </a:lnTo>
                <a:lnTo>
                  <a:pt x="1095" y="9"/>
                </a:lnTo>
                <a:lnTo>
                  <a:pt x="1104" y="9"/>
                </a:lnTo>
                <a:lnTo>
                  <a:pt x="1113" y="9"/>
                </a:lnTo>
                <a:lnTo>
                  <a:pt x="1122" y="9"/>
                </a:lnTo>
                <a:lnTo>
                  <a:pt x="1131" y="9"/>
                </a:lnTo>
                <a:lnTo>
                  <a:pt x="1149" y="9"/>
                </a:lnTo>
                <a:lnTo>
                  <a:pt x="1158" y="9"/>
                </a:lnTo>
                <a:lnTo>
                  <a:pt x="1167" y="9"/>
                </a:lnTo>
                <a:lnTo>
                  <a:pt x="1176" y="9"/>
                </a:lnTo>
                <a:lnTo>
                  <a:pt x="1185" y="9"/>
                </a:lnTo>
                <a:lnTo>
                  <a:pt x="1194" y="9"/>
                </a:lnTo>
                <a:lnTo>
                  <a:pt x="1203" y="9"/>
                </a:lnTo>
                <a:lnTo>
                  <a:pt x="1221" y="9"/>
                </a:lnTo>
                <a:lnTo>
                  <a:pt x="1230" y="9"/>
                </a:lnTo>
                <a:lnTo>
                  <a:pt x="1239" y="9"/>
                </a:lnTo>
                <a:lnTo>
                  <a:pt x="1248" y="9"/>
                </a:lnTo>
                <a:lnTo>
                  <a:pt x="1257" y="9"/>
                </a:lnTo>
                <a:lnTo>
                  <a:pt x="1266" y="9"/>
                </a:lnTo>
                <a:lnTo>
                  <a:pt x="1284" y="9"/>
                </a:lnTo>
                <a:lnTo>
                  <a:pt x="1293" y="9"/>
                </a:lnTo>
                <a:lnTo>
                  <a:pt x="1302" y="9"/>
                </a:lnTo>
                <a:lnTo>
                  <a:pt x="1311" y="0"/>
                </a:lnTo>
                <a:lnTo>
                  <a:pt x="1320" y="0"/>
                </a:lnTo>
                <a:lnTo>
                  <a:pt x="1329" y="0"/>
                </a:lnTo>
                <a:lnTo>
                  <a:pt x="1338" y="0"/>
                </a:lnTo>
                <a:lnTo>
                  <a:pt x="1356" y="0"/>
                </a:lnTo>
                <a:lnTo>
                  <a:pt x="1365" y="0"/>
                </a:lnTo>
                <a:lnTo>
                  <a:pt x="1374" y="0"/>
                </a:lnTo>
                <a:lnTo>
                  <a:pt x="1383" y="0"/>
                </a:lnTo>
                <a:lnTo>
                  <a:pt x="1391" y="0"/>
                </a:lnTo>
                <a:lnTo>
                  <a:pt x="1400" y="0"/>
                </a:lnTo>
                <a:lnTo>
                  <a:pt x="1418" y="0"/>
                </a:lnTo>
                <a:lnTo>
                  <a:pt x="1427" y="0"/>
                </a:lnTo>
                <a:lnTo>
                  <a:pt x="1436" y="0"/>
                </a:lnTo>
                <a:lnTo>
                  <a:pt x="1445" y="0"/>
                </a:lnTo>
                <a:lnTo>
                  <a:pt x="1454" y="0"/>
                </a:lnTo>
                <a:lnTo>
                  <a:pt x="1463" y="0"/>
                </a:lnTo>
                <a:lnTo>
                  <a:pt x="1481" y="0"/>
                </a:lnTo>
                <a:lnTo>
                  <a:pt x="1490" y="0"/>
                </a:lnTo>
                <a:lnTo>
                  <a:pt x="1499" y="0"/>
                </a:lnTo>
                <a:lnTo>
                  <a:pt x="1508" y="0"/>
                </a:lnTo>
                <a:lnTo>
                  <a:pt x="1508" y="9"/>
                </a:lnTo>
                <a:lnTo>
                  <a:pt x="1508" y="18"/>
                </a:lnTo>
                <a:lnTo>
                  <a:pt x="1517" y="18"/>
                </a:lnTo>
                <a:lnTo>
                  <a:pt x="1517" y="27"/>
                </a:lnTo>
                <a:lnTo>
                  <a:pt x="1517" y="36"/>
                </a:lnTo>
                <a:lnTo>
                  <a:pt x="1508" y="36"/>
                </a:lnTo>
                <a:lnTo>
                  <a:pt x="1508" y="45"/>
                </a:lnTo>
                <a:lnTo>
                  <a:pt x="1508" y="54"/>
                </a:lnTo>
                <a:lnTo>
                  <a:pt x="1508" y="63"/>
                </a:lnTo>
                <a:lnTo>
                  <a:pt x="1508" y="72"/>
                </a:lnTo>
                <a:lnTo>
                  <a:pt x="1508" y="81"/>
                </a:lnTo>
                <a:lnTo>
                  <a:pt x="1508" y="90"/>
                </a:lnTo>
                <a:lnTo>
                  <a:pt x="1508" y="99"/>
                </a:lnTo>
                <a:lnTo>
                  <a:pt x="1499" y="99"/>
                </a:lnTo>
                <a:lnTo>
                  <a:pt x="1499" y="90"/>
                </a:lnTo>
                <a:lnTo>
                  <a:pt x="1499" y="99"/>
                </a:lnTo>
                <a:lnTo>
                  <a:pt x="1499" y="108"/>
                </a:lnTo>
                <a:lnTo>
                  <a:pt x="1499" y="117"/>
                </a:lnTo>
                <a:lnTo>
                  <a:pt x="1499" y="126"/>
                </a:lnTo>
                <a:lnTo>
                  <a:pt x="1499" y="135"/>
                </a:lnTo>
                <a:lnTo>
                  <a:pt x="1499" y="144"/>
                </a:lnTo>
                <a:lnTo>
                  <a:pt x="1499" y="153"/>
                </a:lnTo>
                <a:lnTo>
                  <a:pt x="1499" y="162"/>
                </a:lnTo>
                <a:lnTo>
                  <a:pt x="1499" y="170"/>
                </a:lnTo>
                <a:lnTo>
                  <a:pt x="1508" y="170"/>
                </a:lnTo>
                <a:lnTo>
                  <a:pt x="1508" y="179"/>
                </a:lnTo>
                <a:lnTo>
                  <a:pt x="1508" y="188"/>
                </a:lnTo>
                <a:lnTo>
                  <a:pt x="1508" y="197"/>
                </a:lnTo>
                <a:lnTo>
                  <a:pt x="1517" y="197"/>
                </a:lnTo>
                <a:lnTo>
                  <a:pt x="1517" y="206"/>
                </a:lnTo>
                <a:lnTo>
                  <a:pt x="1517" y="215"/>
                </a:lnTo>
                <a:lnTo>
                  <a:pt x="1526" y="215"/>
                </a:lnTo>
                <a:lnTo>
                  <a:pt x="1526" y="224"/>
                </a:lnTo>
                <a:lnTo>
                  <a:pt x="1526" y="233"/>
                </a:lnTo>
                <a:lnTo>
                  <a:pt x="1535" y="233"/>
                </a:lnTo>
                <a:lnTo>
                  <a:pt x="1535" y="242"/>
                </a:lnTo>
                <a:lnTo>
                  <a:pt x="1535" y="251"/>
                </a:lnTo>
                <a:lnTo>
                  <a:pt x="1544" y="251"/>
                </a:lnTo>
                <a:lnTo>
                  <a:pt x="1544" y="260"/>
                </a:lnTo>
                <a:lnTo>
                  <a:pt x="1544" y="269"/>
                </a:lnTo>
                <a:lnTo>
                  <a:pt x="1553" y="269"/>
                </a:lnTo>
                <a:lnTo>
                  <a:pt x="1553" y="278"/>
                </a:lnTo>
                <a:lnTo>
                  <a:pt x="1562" y="278"/>
                </a:lnTo>
                <a:lnTo>
                  <a:pt x="1562" y="287"/>
                </a:lnTo>
                <a:lnTo>
                  <a:pt x="1571" y="287"/>
                </a:lnTo>
                <a:lnTo>
                  <a:pt x="1571" y="296"/>
                </a:lnTo>
                <a:lnTo>
                  <a:pt x="1580" y="296"/>
                </a:lnTo>
                <a:lnTo>
                  <a:pt x="1580" y="305"/>
                </a:lnTo>
                <a:lnTo>
                  <a:pt x="1580" y="296"/>
                </a:lnTo>
                <a:lnTo>
                  <a:pt x="1580" y="305"/>
                </a:lnTo>
                <a:lnTo>
                  <a:pt x="1580" y="314"/>
                </a:lnTo>
                <a:lnTo>
                  <a:pt x="1589" y="314"/>
                </a:lnTo>
                <a:lnTo>
                  <a:pt x="1580" y="314"/>
                </a:lnTo>
                <a:lnTo>
                  <a:pt x="1589" y="314"/>
                </a:lnTo>
                <a:lnTo>
                  <a:pt x="1580" y="314"/>
                </a:lnTo>
                <a:lnTo>
                  <a:pt x="1589" y="314"/>
                </a:lnTo>
                <a:lnTo>
                  <a:pt x="1589" y="323"/>
                </a:lnTo>
                <a:lnTo>
                  <a:pt x="1589" y="332"/>
                </a:lnTo>
                <a:lnTo>
                  <a:pt x="1589" y="341"/>
                </a:lnTo>
                <a:lnTo>
                  <a:pt x="1589" y="350"/>
                </a:lnTo>
                <a:lnTo>
                  <a:pt x="1598" y="350"/>
                </a:lnTo>
                <a:lnTo>
                  <a:pt x="1589" y="350"/>
                </a:lnTo>
                <a:lnTo>
                  <a:pt x="1598" y="350"/>
                </a:lnTo>
                <a:lnTo>
                  <a:pt x="1598" y="359"/>
                </a:lnTo>
                <a:lnTo>
                  <a:pt x="1598" y="368"/>
                </a:lnTo>
                <a:lnTo>
                  <a:pt x="1598" y="377"/>
                </a:lnTo>
                <a:lnTo>
                  <a:pt x="1607" y="377"/>
                </a:lnTo>
                <a:lnTo>
                  <a:pt x="1607" y="386"/>
                </a:lnTo>
                <a:lnTo>
                  <a:pt x="1607" y="377"/>
                </a:lnTo>
                <a:lnTo>
                  <a:pt x="1607" y="386"/>
                </a:lnTo>
                <a:lnTo>
                  <a:pt x="1607" y="395"/>
                </a:lnTo>
                <a:lnTo>
                  <a:pt x="1607" y="404"/>
                </a:lnTo>
                <a:lnTo>
                  <a:pt x="1607" y="413"/>
                </a:lnTo>
                <a:lnTo>
                  <a:pt x="1616" y="413"/>
                </a:lnTo>
                <a:lnTo>
                  <a:pt x="1607" y="413"/>
                </a:lnTo>
                <a:lnTo>
                  <a:pt x="1616" y="413"/>
                </a:lnTo>
                <a:lnTo>
                  <a:pt x="1616" y="422"/>
                </a:lnTo>
                <a:lnTo>
                  <a:pt x="1616" y="431"/>
                </a:lnTo>
                <a:lnTo>
                  <a:pt x="1625" y="431"/>
                </a:lnTo>
                <a:lnTo>
                  <a:pt x="1616" y="431"/>
                </a:lnTo>
                <a:lnTo>
                  <a:pt x="1616" y="440"/>
                </a:lnTo>
                <a:lnTo>
                  <a:pt x="1616" y="449"/>
                </a:lnTo>
                <a:lnTo>
                  <a:pt x="1625" y="449"/>
                </a:lnTo>
                <a:lnTo>
                  <a:pt x="1625" y="458"/>
                </a:lnTo>
                <a:lnTo>
                  <a:pt x="1625" y="449"/>
                </a:lnTo>
                <a:lnTo>
                  <a:pt x="1616" y="449"/>
                </a:lnTo>
                <a:lnTo>
                  <a:pt x="1625" y="458"/>
                </a:lnTo>
                <a:lnTo>
                  <a:pt x="1616" y="458"/>
                </a:lnTo>
                <a:lnTo>
                  <a:pt x="1625" y="458"/>
                </a:lnTo>
                <a:lnTo>
                  <a:pt x="1625" y="467"/>
                </a:lnTo>
                <a:lnTo>
                  <a:pt x="1625" y="476"/>
                </a:lnTo>
                <a:lnTo>
                  <a:pt x="1625" y="485"/>
                </a:lnTo>
                <a:lnTo>
                  <a:pt x="1634" y="485"/>
                </a:lnTo>
                <a:lnTo>
                  <a:pt x="1634" y="494"/>
                </a:lnTo>
                <a:lnTo>
                  <a:pt x="1643" y="494"/>
                </a:lnTo>
                <a:lnTo>
                  <a:pt x="1634" y="494"/>
                </a:lnTo>
                <a:lnTo>
                  <a:pt x="1643" y="494"/>
                </a:lnTo>
                <a:lnTo>
                  <a:pt x="1643" y="503"/>
                </a:lnTo>
                <a:lnTo>
                  <a:pt x="1634" y="503"/>
                </a:lnTo>
                <a:lnTo>
                  <a:pt x="1634" y="512"/>
                </a:lnTo>
                <a:lnTo>
                  <a:pt x="1643" y="512"/>
                </a:lnTo>
                <a:lnTo>
                  <a:pt x="1643" y="503"/>
                </a:lnTo>
                <a:lnTo>
                  <a:pt x="1643" y="512"/>
                </a:lnTo>
                <a:lnTo>
                  <a:pt x="1652" y="512"/>
                </a:lnTo>
                <a:lnTo>
                  <a:pt x="1652" y="521"/>
                </a:lnTo>
                <a:lnTo>
                  <a:pt x="1652" y="530"/>
                </a:lnTo>
                <a:lnTo>
                  <a:pt x="1661" y="530"/>
                </a:lnTo>
                <a:lnTo>
                  <a:pt x="1661" y="521"/>
                </a:lnTo>
                <a:lnTo>
                  <a:pt x="1661" y="530"/>
                </a:lnTo>
                <a:lnTo>
                  <a:pt x="1670" y="530"/>
                </a:lnTo>
                <a:lnTo>
                  <a:pt x="1670" y="539"/>
                </a:lnTo>
                <a:lnTo>
                  <a:pt x="1661" y="539"/>
                </a:lnTo>
                <a:lnTo>
                  <a:pt x="1670" y="539"/>
                </a:lnTo>
                <a:lnTo>
                  <a:pt x="1670" y="548"/>
                </a:lnTo>
                <a:lnTo>
                  <a:pt x="1661" y="548"/>
                </a:lnTo>
                <a:lnTo>
                  <a:pt x="1670" y="548"/>
                </a:lnTo>
                <a:lnTo>
                  <a:pt x="1670" y="557"/>
                </a:lnTo>
                <a:lnTo>
                  <a:pt x="1670" y="565"/>
                </a:lnTo>
                <a:lnTo>
                  <a:pt x="1670" y="574"/>
                </a:lnTo>
                <a:lnTo>
                  <a:pt x="1670" y="583"/>
                </a:lnTo>
                <a:lnTo>
                  <a:pt x="1670" y="592"/>
                </a:lnTo>
                <a:lnTo>
                  <a:pt x="1670" y="610"/>
                </a:lnTo>
                <a:lnTo>
                  <a:pt x="1670" y="619"/>
                </a:lnTo>
                <a:lnTo>
                  <a:pt x="1670" y="628"/>
                </a:lnTo>
                <a:lnTo>
                  <a:pt x="1670" y="637"/>
                </a:lnTo>
                <a:lnTo>
                  <a:pt x="1670" y="646"/>
                </a:lnTo>
                <a:lnTo>
                  <a:pt x="1670" y="655"/>
                </a:lnTo>
                <a:lnTo>
                  <a:pt x="1670" y="673"/>
                </a:lnTo>
                <a:lnTo>
                  <a:pt x="1670" y="682"/>
                </a:lnTo>
                <a:lnTo>
                  <a:pt x="1670" y="691"/>
                </a:lnTo>
                <a:lnTo>
                  <a:pt x="1670" y="700"/>
                </a:lnTo>
                <a:lnTo>
                  <a:pt x="1670" y="709"/>
                </a:lnTo>
                <a:lnTo>
                  <a:pt x="1670" y="718"/>
                </a:lnTo>
                <a:lnTo>
                  <a:pt x="1670" y="727"/>
                </a:lnTo>
                <a:lnTo>
                  <a:pt x="1670" y="736"/>
                </a:lnTo>
                <a:lnTo>
                  <a:pt x="1670" y="754"/>
                </a:lnTo>
                <a:lnTo>
                  <a:pt x="1670" y="763"/>
                </a:lnTo>
                <a:lnTo>
                  <a:pt x="1670" y="772"/>
                </a:lnTo>
                <a:lnTo>
                  <a:pt x="1670" y="781"/>
                </a:lnTo>
                <a:lnTo>
                  <a:pt x="1670" y="790"/>
                </a:lnTo>
                <a:lnTo>
                  <a:pt x="1670" y="799"/>
                </a:lnTo>
                <a:lnTo>
                  <a:pt x="1679" y="817"/>
                </a:lnTo>
                <a:lnTo>
                  <a:pt x="1679" y="826"/>
                </a:lnTo>
                <a:lnTo>
                  <a:pt x="1679" y="835"/>
                </a:lnTo>
                <a:lnTo>
                  <a:pt x="1679" y="844"/>
                </a:lnTo>
                <a:lnTo>
                  <a:pt x="1679" y="853"/>
                </a:lnTo>
                <a:lnTo>
                  <a:pt x="1679" y="862"/>
                </a:lnTo>
                <a:lnTo>
                  <a:pt x="1679" y="880"/>
                </a:lnTo>
                <a:lnTo>
                  <a:pt x="1679" y="889"/>
                </a:lnTo>
                <a:lnTo>
                  <a:pt x="1679" y="898"/>
                </a:lnTo>
                <a:lnTo>
                  <a:pt x="1679" y="907"/>
                </a:lnTo>
                <a:lnTo>
                  <a:pt x="1679" y="916"/>
                </a:lnTo>
                <a:lnTo>
                  <a:pt x="1679" y="925"/>
                </a:lnTo>
                <a:lnTo>
                  <a:pt x="1679" y="943"/>
                </a:lnTo>
                <a:lnTo>
                  <a:pt x="1679" y="952"/>
                </a:lnTo>
                <a:lnTo>
                  <a:pt x="1679" y="961"/>
                </a:lnTo>
                <a:lnTo>
                  <a:pt x="1679" y="969"/>
                </a:lnTo>
                <a:lnTo>
                  <a:pt x="1679" y="978"/>
                </a:lnTo>
                <a:lnTo>
                  <a:pt x="1679" y="987"/>
                </a:lnTo>
                <a:lnTo>
                  <a:pt x="1679" y="996"/>
                </a:lnTo>
                <a:lnTo>
                  <a:pt x="1679" y="1005"/>
                </a:lnTo>
                <a:lnTo>
                  <a:pt x="1679" y="1014"/>
                </a:lnTo>
                <a:lnTo>
                  <a:pt x="1679" y="1032"/>
                </a:lnTo>
                <a:lnTo>
                  <a:pt x="1679" y="1041"/>
                </a:lnTo>
                <a:lnTo>
                  <a:pt x="1679" y="1050"/>
                </a:lnTo>
                <a:lnTo>
                  <a:pt x="1679" y="1059"/>
                </a:lnTo>
                <a:lnTo>
                  <a:pt x="1679" y="1068"/>
                </a:lnTo>
                <a:lnTo>
                  <a:pt x="1679" y="1077"/>
                </a:lnTo>
                <a:lnTo>
                  <a:pt x="1679" y="1095"/>
                </a:lnTo>
                <a:lnTo>
                  <a:pt x="1679" y="1104"/>
                </a:lnTo>
                <a:lnTo>
                  <a:pt x="1679" y="1113"/>
                </a:lnTo>
                <a:lnTo>
                  <a:pt x="1679" y="1122"/>
                </a:lnTo>
                <a:lnTo>
                  <a:pt x="1679" y="1131"/>
                </a:lnTo>
                <a:lnTo>
                  <a:pt x="1679" y="1140"/>
                </a:lnTo>
                <a:lnTo>
                  <a:pt x="1679" y="1158"/>
                </a:lnTo>
                <a:lnTo>
                  <a:pt x="1679" y="1167"/>
                </a:lnTo>
                <a:lnTo>
                  <a:pt x="1679" y="1176"/>
                </a:lnTo>
                <a:lnTo>
                  <a:pt x="1679" y="1185"/>
                </a:lnTo>
                <a:lnTo>
                  <a:pt x="1679" y="1194"/>
                </a:lnTo>
                <a:lnTo>
                  <a:pt x="1679" y="1203"/>
                </a:lnTo>
                <a:lnTo>
                  <a:pt x="1688" y="1212"/>
                </a:lnTo>
                <a:lnTo>
                  <a:pt x="1688" y="1230"/>
                </a:lnTo>
                <a:lnTo>
                  <a:pt x="1688" y="1239"/>
                </a:lnTo>
                <a:lnTo>
                  <a:pt x="1688" y="1248"/>
                </a:lnTo>
                <a:lnTo>
                  <a:pt x="1688" y="1257"/>
                </a:lnTo>
                <a:lnTo>
                  <a:pt x="1688" y="1266"/>
                </a:lnTo>
                <a:lnTo>
                  <a:pt x="1688" y="1284"/>
                </a:lnTo>
                <a:lnTo>
                  <a:pt x="1688" y="1293"/>
                </a:lnTo>
                <a:lnTo>
                  <a:pt x="1688" y="1302"/>
                </a:lnTo>
                <a:lnTo>
                  <a:pt x="1688" y="1311"/>
                </a:lnTo>
                <a:lnTo>
                  <a:pt x="1688" y="1320"/>
                </a:lnTo>
                <a:lnTo>
                  <a:pt x="1688" y="1329"/>
                </a:lnTo>
                <a:lnTo>
                  <a:pt x="1688" y="1338"/>
                </a:lnTo>
                <a:lnTo>
                  <a:pt x="1688" y="1347"/>
                </a:lnTo>
                <a:lnTo>
                  <a:pt x="1688" y="1356"/>
                </a:lnTo>
                <a:lnTo>
                  <a:pt x="1688" y="1373"/>
                </a:lnTo>
                <a:lnTo>
                  <a:pt x="1688" y="1382"/>
                </a:lnTo>
                <a:lnTo>
                  <a:pt x="1688" y="1391"/>
                </a:lnTo>
                <a:lnTo>
                  <a:pt x="1688" y="1400"/>
                </a:lnTo>
                <a:lnTo>
                  <a:pt x="1688" y="1409"/>
                </a:lnTo>
                <a:lnTo>
                  <a:pt x="1688" y="1418"/>
                </a:lnTo>
                <a:lnTo>
                  <a:pt x="1688" y="1427"/>
                </a:lnTo>
                <a:lnTo>
                  <a:pt x="1688" y="1445"/>
                </a:lnTo>
                <a:lnTo>
                  <a:pt x="1688" y="1454"/>
                </a:lnTo>
                <a:lnTo>
                  <a:pt x="1688" y="1463"/>
                </a:lnTo>
                <a:lnTo>
                  <a:pt x="1688" y="1472"/>
                </a:lnTo>
                <a:lnTo>
                  <a:pt x="1688" y="1481"/>
                </a:lnTo>
                <a:lnTo>
                  <a:pt x="1688" y="1490"/>
                </a:lnTo>
                <a:lnTo>
                  <a:pt x="1688" y="1508"/>
                </a:lnTo>
                <a:lnTo>
                  <a:pt x="1688" y="1517"/>
                </a:lnTo>
                <a:lnTo>
                  <a:pt x="1688" y="1526"/>
                </a:lnTo>
                <a:lnTo>
                  <a:pt x="1688" y="1535"/>
                </a:lnTo>
                <a:lnTo>
                  <a:pt x="1688" y="1544"/>
                </a:lnTo>
                <a:lnTo>
                  <a:pt x="1688" y="1553"/>
                </a:lnTo>
                <a:lnTo>
                  <a:pt x="1688" y="1571"/>
                </a:lnTo>
                <a:lnTo>
                  <a:pt x="1688" y="1580"/>
                </a:lnTo>
                <a:lnTo>
                  <a:pt x="1688" y="1589"/>
                </a:lnTo>
                <a:lnTo>
                  <a:pt x="1688" y="1598"/>
                </a:lnTo>
                <a:lnTo>
                  <a:pt x="1688" y="1607"/>
                </a:lnTo>
                <a:lnTo>
                  <a:pt x="1688" y="1616"/>
                </a:lnTo>
                <a:lnTo>
                  <a:pt x="1688" y="1625"/>
                </a:lnTo>
                <a:lnTo>
                  <a:pt x="1688" y="1634"/>
                </a:lnTo>
                <a:lnTo>
                  <a:pt x="1688" y="1643"/>
                </a:lnTo>
                <a:lnTo>
                  <a:pt x="1688" y="1652"/>
                </a:lnTo>
                <a:lnTo>
                  <a:pt x="1688" y="1670"/>
                </a:lnTo>
                <a:lnTo>
                  <a:pt x="1688" y="1679"/>
                </a:lnTo>
                <a:lnTo>
                  <a:pt x="1688" y="1688"/>
                </a:lnTo>
                <a:lnTo>
                  <a:pt x="1688" y="1697"/>
                </a:lnTo>
                <a:lnTo>
                  <a:pt x="1688" y="1706"/>
                </a:lnTo>
                <a:lnTo>
                  <a:pt x="1688" y="1724"/>
                </a:lnTo>
                <a:lnTo>
                  <a:pt x="1688" y="1733"/>
                </a:lnTo>
                <a:lnTo>
                  <a:pt x="1688" y="1742"/>
                </a:lnTo>
                <a:lnTo>
                  <a:pt x="1688" y="1751"/>
                </a:lnTo>
                <a:lnTo>
                  <a:pt x="1688" y="1760"/>
                </a:lnTo>
                <a:lnTo>
                  <a:pt x="1688" y="1768"/>
                </a:lnTo>
                <a:lnTo>
                  <a:pt x="1688" y="1786"/>
                </a:lnTo>
                <a:lnTo>
                  <a:pt x="1688" y="1795"/>
                </a:lnTo>
                <a:lnTo>
                  <a:pt x="1697" y="1804"/>
                </a:lnTo>
                <a:lnTo>
                  <a:pt x="1697" y="1813"/>
                </a:lnTo>
                <a:lnTo>
                  <a:pt x="1697" y="1822"/>
                </a:lnTo>
                <a:lnTo>
                  <a:pt x="1697" y="1831"/>
                </a:lnTo>
                <a:lnTo>
                  <a:pt x="1697" y="1849"/>
                </a:lnTo>
                <a:lnTo>
                  <a:pt x="1697" y="1858"/>
                </a:lnTo>
                <a:lnTo>
                  <a:pt x="1697" y="1867"/>
                </a:lnTo>
                <a:lnTo>
                  <a:pt x="1697" y="1876"/>
                </a:lnTo>
                <a:lnTo>
                  <a:pt x="1697" y="1885"/>
                </a:lnTo>
                <a:lnTo>
                  <a:pt x="1697" y="1894"/>
                </a:lnTo>
                <a:lnTo>
                  <a:pt x="1697" y="1903"/>
                </a:lnTo>
                <a:lnTo>
                  <a:pt x="1697" y="1921"/>
                </a:lnTo>
                <a:lnTo>
                  <a:pt x="1697" y="1930"/>
                </a:lnTo>
                <a:lnTo>
                  <a:pt x="1697" y="1939"/>
                </a:lnTo>
                <a:lnTo>
                  <a:pt x="1697" y="1948"/>
                </a:lnTo>
                <a:lnTo>
                  <a:pt x="1697" y="1957"/>
                </a:lnTo>
                <a:lnTo>
                  <a:pt x="1697" y="1966"/>
                </a:lnTo>
                <a:lnTo>
                  <a:pt x="1697" y="1984"/>
                </a:lnTo>
                <a:lnTo>
                  <a:pt x="1697" y="1993"/>
                </a:lnTo>
                <a:lnTo>
                  <a:pt x="1697" y="2002"/>
                </a:lnTo>
                <a:lnTo>
                  <a:pt x="1697" y="2011"/>
                </a:lnTo>
                <a:lnTo>
                  <a:pt x="1697" y="2020"/>
                </a:lnTo>
                <a:lnTo>
                  <a:pt x="1697" y="2029"/>
                </a:lnTo>
                <a:lnTo>
                  <a:pt x="1697" y="2047"/>
                </a:lnTo>
                <a:lnTo>
                  <a:pt x="1697" y="2056"/>
                </a:lnTo>
                <a:lnTo>
                  <a:pt x="1697" y="2065"/>
                </a:lnTo>
                <a:lnTo>
                  <a:pt x="1697" y="2074"/>
                </a:lnTo>
                <a:lnTo>
                  <a:pt x="1697" y="2083"/>
                </a:lnTo>
                <a:lnTo>
                  <a:pt x="1697" y="2092"/>
                </a:lnTo>
                <a:lnTo>
                  <a:pt x="1697" y="2101"/>
                </a:lnTo>
                <a:lnTo>
                  <a:pt x="1697" y="2119"/>
                </a:lnTo>
                <a:lnTo>
                  <a:pt x="1697" y="2128"/>
                </a:lnTo>
                <a:lnTo>
                  <a:pt x="1697" y="2137"/>
                </a:lnTo>
                <a:lnTo>
                  <a:pt x="1697" y="2146"/>
                </a:lnTo>
                <a:lnTo>
                  <a:pt x="1697" y="2155"/>
                </a:lnTo>
                <a:lnTo>
                  <a:pt x="1697" y="2163"/>
                </a:lnTo>
                <a:lnTo>
                  <a:pt x="1697" y="2181"/>
                </a:lnTo>
                <a:lnTo>
                  <a:pt x="1697" y="2190"/>
                </a:lnTo>
                <a:lnTo>
                  <a:pt x="1706" y="2199"/>
                </a:lnTo>
                <a:lnTo>
                  <a:pt x="1706" y="2208"/>
                </a:lnTo>
                <a:lnTo>
                  <a:pt x="1706" y="2217"/>
                </a:lnTo>
                <a:lnTo>
                  <a:pt x="1706" y="2226"/>
                </a:lnTo>
                <a:lnTo>
                  <a:pt x="1706" y="2235"/>
                </a:lnTo>
                <a:lnTo>
                  <a:pt x="1706" y="2244"/>
                </a:lnTo>
                <a:lnTo>
                  <a:pt x="1697" y="2244"/>
                </a:lnTo>
                <a:lnTo>
                  <a:pt x="1697" y="2253"/>
                </a:lnTo>
                <a:lnTo>
                  <a:pt x="1688" y="2253"/>
                </a:lnTo>
                <a:lnTo>
                  <a:pt x="1679" y="2253"/>
                </a:lnTo>
                <a:lnTo>
                  <a:pt x="1670" y="2253"/>
                </a:lnTo>
                <a:lnTo>
                  <a:pt x="1670" y="2262"/>
                </a:lnTo>
                <a:lnTo>
                  <a:pt x="1670" y="2271"/>
                </a:lnTo>
                <a:lnTo>
                  <a:pt x="1661" y="2271"/>
                </a:lnTo>
                <a:lnTo>
                  <a:pt x="1661" y="2280"/>
                </a:lnTo>
                <a:lnTo>
                  <a:pt x="1652" y="2280"/>
                </a:lnTo>
                <a:lnTo>
                  <a:pt x="1661" y="2280"/>
                </a:lnTo>
                <a:lnTo>
                  <a:pt x="1670" y="2280"/>
                </a:lnTo>
                <a:lnTo>
                  <a:pt x="1670" y="2289"/>
                </a:lnTo>
                <a:lnTo>
                  <a:pt x="1661" y="2289"/>
                </a:lnTo>
                <a:lnTo>
                  <a:pt x="1661" y="2298"/>
                </a:lnTo>
                <a:lnTo>
                  <a:pt x="1661" y="2307"/>
                </a:lnTo>
                <a:lnTo>
                  <a:pt x="1661" y="2316"/>
                </a:lnTo>
                <a:lnTo>
                  <a:pt x="1670" y="2316"/>
                </a:lnTo>
                <a:lnTo>
                  <a:pt x="1670" y="2325"/>
                </a:lnTo>
                <a:lnTo>
                  <a:pt x="1670" y="2316"/>
                </a:lnTo>
                <a:lnTo>
                  <a:pt x="1679" y="2316"/>
                </a:lnTo>
                <a:lnTo>
                  <a:pt x="1679" y="2325"/>
                </a:lnTo>
                <a:lnTo>
                  <a:pt x="1679" y="2334"/>
                </a:lnTo>
                <a:lnTo>
                  <a:pt x="1679" y="2343"/>
                </a:lnTo>
                <a:lnTo>
                  <a:pt x="1679" y="2352"/>
                </a:lnTo>
                <a:lnTo>
                  <a:pt x="1670" y="2352"/>
                </a:lnTo>
                <a:lnTo>
                  <a:pt x="1670" y="2361"/>
                </a:lnTo>
                <a:lnTo>
                  <a:pt x="1661" y="2361"/>
                </a:lnTo>
                <a:lnTo>
                  <a:pt x="1661" y="2370"/>
                </a:lnTo>
                <a:lnTo>
                  <a:pt x="1661" y="2361"/>
                </a:lnTo>
                <a:lnTo>
                  <a:pt x="1652" y="2361"/>
                </a:lnTo>
                <a:lnTo>
                  <a:pt x="1652" y="2370"/>
                </a:lnTo>
                <a:lnTo>
                  <a:pt x="1661" y="2379"/>
                </a:lnTo>
                <a:lnTo>
                  <a:pt x="1652" y="2379"/>
                </a:lnTo>
                <a:lnTo>
                  <a:pt x="1643" y="2379"/>
                </a:lnTo>
                <a:lnTo>
                  <a:pt x="1643" y="2388"/>
                </a:lnTo>
                <a:lnTo>
                  <a:pt x="1652" y="2388"/>
                </a:lnTo>
                <a:lnTo>
                  <a:pt x="1643" y="2388"/>
                </a:lnTo>
                <a:lnTo>
                  <a:pt x="1634" y="2397"/>
                </a:lnTo>
                <a:lnTo>
                  <a:pt x="1634" y="2406"/>
                </a:lnTo>
                <a:lnTo>
                  <a:pt x="1643" y="2406"/>
                </a:lnTo>
                <a:lnTo>
                  <a:pt x="1652" y="2415"/>
                </a:lnTo>
                <a:lnTo>
                  <a:pt x="1643" y="2415"/>
                </a:lnTo>
                <a:lnTo>
                  <a:pt x="1634" y="2415"/>
                </a:lnTo>
                <a:lnTo>
                  <a:pt x="1634" y="2424"/>
                </a:lnTo>
                <a:lnTo>
                  <a:pt x="1643" y="2424"/>
                </a:lnTo>
                <a:lnTo>
                  <a:pt x="1652" y="2424"/>
                </a:lnTo>
                <a:lnTo>
                  <a:pt x="1661" y="2424"/>
                </a:lnTo>
                <a:lnTo>
                  <a:pt x="1661" y="2433"/>
                </a:lnTo>
                <a:lnTo>
                  <a:pt x="1661" y="2442"/>
                </a:lnTo>
                <a:lnTo>
                  <a:pt x="1670" y="2442"/>
                </a:lnTo>
                <a:lnTo>
                  <a:pt x="1679" y="2442"/>
                </a:lnTo>
                <a:lnTo>
                  <a:pt x="1679" y="2451"/>
                </a:lnTo>
                <a:lnTo>
                  <a:pt x="1679" y="2460"/>
                </a:lnTo>
                <a:lnTo>
                  <a:pt x="1688" y="2460"/>
                </a:lnTo>
                <a:lnTo>
                  <a:pt x="1679" y="2460"/>
                </a:lnTo>
                <a:lnTo>
                  <a:pt x="1679" y="2469"/>
                </a:lnTo>
                <a:lnTo>
                  <a:pt x="1688" y="2478"/>
                </a:lnTo>
                <a:lnTo>
                  <a:pt x="1688" y="2487"/>
                </a:lnTo>
                <a:lnTo>
                  <a:pt x="1688" y="2496"/>
                </a:lnTo>
                <a:lnTo>
                  <a:pt x="1679" y="2496"/>
                </a:lnTo>
                <a:lnTo>
                  <a:pt x="1688" y="2496"/>
                </a:lnTo>
                <a:lnTo>
                  <a:pt x="1688" y="2505"/>
                </a:lnTo>
                <a:lnTo>
                  <a:pt x="1679" y="2505"/>
                </a:lnTo>
                <a:lnTo>
                  <a:pt x="1688" y="2505"/>
                </a:lnTo>
                <a:lnTo>
                  <a:pt x="1688" y="2514"/>
                </a:lnTo>
                <a:lnTo>
                  <a:pt x="1697" y="2514"/>
                </a:lnTo>
                <a:lnTo>
                  <a:pt x="1706" y="2514"/>
                </a:lnTo>
                <a:lnTo>
                  <a:pt x="1715" y="2523"/>
                </a:lnTo>
                <a:lnTo>
                  <a:pt x="1715" y="2532"/>
                </a:lnTo>
                <a:lnTo>
                  <a:pt x="1724" y="2532"/>
                </a:lnTo>
                <a:lnTo>
                  <a:pt x="1715" y="2532"/>
                </a:lnTo>
                <a:lnTo>
                  <a:pt x="1715" y="2541"/>
                </a:lnTo>
                <a:lnTo>
                  <a:pt x="1715" y="2550"/>
                </a:lnTo>
                <a:lnTo>
                  <a:pt x="1715" y="2559"/>
                </a:lnTo>
                <a:lnTo>
                  <a:pt x="1715" y="2567"/>
                </a:lnTo>
                <a:lnTo>
                  <a:pt x="1706" y="2567"/>
                </a:lnTo>
                <a:lnTo>
                  <a:pt x="1706" y="2576"/>
                </a:lnTo>
                <a:lnTo>
                  <a:pt x="1706" y="2567"/>
                </a:lnTo>
                <a:lnTo>
                  <a:pt x="1706" y="2576"/>
                </a:lnTo>
                <a:lnTo>
                  <a:pt x="1706" y="2585"/>
                </a:lnTo>
                <a:lnTo>
                  <a:pt x="1697" y="2585"/>
                </a:lnTo>
                <a:lnTo>
                  <a:pt x="1706" y="2585"/>
                </a:lnTo>
                <a:lnTo>
                  <a:pt x="1706" y="2594"/>
                </a:lnTo>
                <a:lnTo>
                  <a:pt x="1697" y="2594"/>
                </a:lnTo>
                <a:lnTo>
                  <a:pt x="1706" y="2594"/>
                </a:lnTo>
                <a:lnTo>
                  <a:pt x="1706" y="2603"/>
                </a:lnTo>
                <a:lnTo>
                  <a:pt x="1715" y="2603"/>
                </a:lnTo>
                <a:lnTo>
                  <a:pt x="1715" y="2612"/>
                </a:lnTo>
                <a:lnTo>
                  <a:pt x="1715" y="2621"/>
                </a:lnTo>
                <a:lnTo>
                  <a:pt x="1715" y="2630"/>
                </a:lnTo>
                <a:lnTo>
                  <a:pt x="1715" y="2639"/>
                </a:lnTo>
                <a:lnTo>
                  <a:pt x="1724" y="2639"/>
                </a:lnTo>
                <a:lnTo>
                  <a:pt x="1724" y="2648"/>
                </a:lnTo>
                <a:lnTo>
                  <a:pt x="1733" y="2648"/>
                </a:lnTo>
                <a:lnTo>
                  <a:pt x="1733" y="2657"/>
                </a:lnTo>
                <a:lnTo>
                  <a:pt x="1724" y="2657"/>
                </a:lnTo>
                <a:lnTo>
                  <a:pt x="1724" y="2666"/>
                </a:lnTo>
                <a:lnTo>
                  <a:pt x="1724" y="2657"/>
                </a:lnTo>
                <a:lnTo>
                  <a:pt x="1733" y="2657"/>
                </a:lnTo>
                <a:lnTo>
                  <a:pt x="1733" y="2666"/>
                </a:lnTo>
                <a:lnTo>
                  <a:pt x="1733" y="2675"/>
                </a:lnTo>
                <a:lnTo>
                  <a:pt x="1724" y="2675"/>
                </a:lnTo>
                <a:lnTo>
                  <a:pt x="1733" y="2675"/>
                </a:lnTo>
                <a:lnTo>
                  <a:pt x="1733" y="2684"/>
                </a:lnTo>
                <a:lnTo>
                  <a:pt x="1724" y="2684"/>
                </a:lnTo>
                <a:lnTo>
                  <a:pt x="1724" y="2693"/>
                </a:lnTo>
                <a:lnTo>
                  <a:pt x="1724" y="2702"/>
                </a:lnTo>
                <a:lnTo>
                  <a:pt x="1715" y="2702"/>
                </a:lnTo>
                <a:lnTo>
                  <a:pt x="1724" y="2702"/>
                </a:lnTo>
                <a:lnTo>
                  <a:pt x="1724" y="2711"/>
                </a:lnTo>
                <a:lnTo>
                  <a:pt x="1715" y="2711"/>
                </a:lnTo>
                <a:lnTo>
                  <a:pt x="1715" y="2720"/>
                </a:lnTo>
                <a:lnTo>
                  <a:pt x="1715" y="2729"/>
                </a:lnTo>
                <a:lnTo>
                  <a:pt x="1706" y="2729"/>
                </a:lnTo>
                <a:lnTo>
                  <a:pt x="1697" y="2729"/>
                </a:lnTo>
                <a:lnTo>
                  <a:pt x="1688" y="2729"/>
                </a:lnTo>
                <a:lnTo>
                  <a:pt x="1679" y="2729"/>
                </a:lnTo>
                <a:lnTo>
                  <a:pt x="1679" y="2738"/>
                </a:lnTo>
                <a:lnTo>
                  <a:pt x="1670" y="2738"/>
                </a:lnTo>
                <a:lnTo>
                  <a:pt x="1670" y="2747"/>
                </a:lnTo>
                <a:lnTo>
                  <a:pt x="1670" y="2756"/>
                </a:lnTo>
                <a:lnTo>
                  <a:pt x="1661" y="2756"/>
                </a:lnTo>
                <a:lnTo>
                  <a:pt x="1661" y="2765"/>
                </a:lnTo>
                <a:lnTo>
                  <a:pt x="1670" y="2765"/>
                </a:lnTo>
                <a:lnTo>
                  <a:pt x="1661" y="2765"/>
                </a:lnTo>
                <a:lnTo>
                  <a:pt x="1661" y="2774"/>
                </a:lnTo>
                <a:lnTo>
                  <a:pt x="1661" y="2783"/>
                </a:lnTo>
                <a:lnTo>
                  <a:pt x="1670" y="2783"/>
                </a:lnTo>
                <a:lnTo>
                  <a:pt x="1670" y="2792"/>
                </a:lnTo>
                <a:lnTo>
                  <a:pt x="1661" y="2792"/>
                </a:lnTo>
                <a:lnTo>
                  <a:pt x="1652" y="2792"/>
                </a:lnTo>
                <a:lnTo>
                  <a:pt x="1652" y="2801"/>
                </a:lnTo>
                <a:lnTo>
                  <a:pt x="1652" y="2810"/>
                </a:lnTo>
                <a:lnTo>
                  <a:pt x="1643" y="2810"/>
                </a:lnTo>
                <a:lnTo>
                  <a:pt x="1652" y="2810"/>
                </a:lnTo>
                <a:lnTo>
                  <a:pt x="1652" y="2819"/>
                </a:lnTo>
                <a:lnTo>
                  <a:pt x="1643" y="2819"/>
                </a:lnTo>
                <a:lnTo>
                  <a:pt x="1634" y="2819"/>
                </a:lnTo>
                <a:lnTo>
                  <a:pt x="1634" y="2828"/>
                </a:lnTo>
                <a:lnTo>
                  <a:pt x="1643" y="2828"/>
                </a:lnTo>
                <a:lnTo>
                  <a:pt x="1643" y="2837"/>
                </a:lnTo>
                <a:lnTo>
                  <a:pt x="1643" y="2846"/>
                </a:lnTo>
                <a:lnTo>
                  <a:pt x="1652" y="2846"/>
                </a:lnTo>
                <a:lnTo>
                  <a:pt x="1652" y="2855"/>
                </a:lnTo>
                <a:lnTo>
                  <a:pt x="1643" y="2855"/>
                </a:lnTo>
                <a:lnTo>
                  <a:pt x="1634" y="2855"/>
                </a:lnTo>
                <a:lnTo>
                  <a:pt x="1634" y="2864"/>
                </a:lnTo>
                <a:lnTo>
                  <a:pt x="1625" y="2864"/>
                </a:lnTo>
                <a:lnTo>
                  <a:pt x="1616" y="2864"/>
                </a:lnTo>
                <a:lnTo>
                  <a:pt x="1616" y="2873"/>
                </a:lnTo>
                <a:lnTo>
                  <a:pt x="1607" y="2873"/>
                </a:lnTo>
                <a:lnTo>
                  <a:pt x="1598" y="2873"/>
                </a:lnTo>
                <a:lnTo>
                  <a:pt x="1589" y="2873"/>
                </a:lnTo>
                <a:lnTo>
                  <a:pt x="1589" y="2882"/>
                </a:lnTo>
                <a:lnTo>
                  <a:pt x="1589" y="2891"/>
                </a:lnTo>
                <a:lnTo>
                  <a:pt x="1598" y="2891"/>
                </a:lnTo>
                <a:lnTo>
                  <a:pt x="1607" y="2891"/>
                </a:lnTo>
                <a:lnTo>
                  <a:pt x="1607" y="2900"/>
                </a:lnTo>
                <a:lnTo>
                  <a:pt x="1598" y="2900"/>
                </a:lnTo>
                <a:lnTo>
                  <a:pt x="1598" y="2909"/>
                </a:lnTo>
                <a:lnTo>
                  <a:pt x="1598" y="2918"/>
                </a:lnTo>
                <a:lnTo>
                  <a:pt x="1598" y="2927"/>
                </a:lnTo>
                <a:lnTo>
                  <a:pt x="1589" y="2927"/>
                </a:lnTo>
                <a:lnTo>
                  <a:pt x="1589" y="2936"/>
                </a:lnTo>
                <a:lnTo>
                  <a:pt x="1580" y="2945"/>
                </a:lnTo>
                <a:lnTo>
                  <a:pt x="1580" y="2954"/>
                </a:lnTo>
                <a:lnTo>
                  <a:pt x="1571" y="2954"/>
                </a:lnTo>
                <a:lnTo>
                  <a:pt x="1562" y="2954"/>
                </a:lnTo>
                <a:lnTo>
                  <a:pt x="1562" y="2962"/>
                </a:lnTo>
                <a:lnTo>
                  <a:pt x="1553" y="2962"/>
                </a:lnTo>
                <a:lnTo>
                  <a:pt x="1553" y="2971"/>
                </a:lnTo>
                <a:lnTo>
                  <a:pt x="1553" y="2980"/>
                </a:lnTo>
                <a:lnTo>
                  <a:pt x="1553" y="2989"/>
                </a:lnTo>
                <a:lnTo>
                  <a:pt x="1544" y="2989"/>
                </a:lnTo>
                <a:lnTo>
                  <a:pt x="1553" y="2989"/>
                </a:lnTo>
                <a:lnTo>
                  <a:pt x="1553" y="2998"/>
                </a:lnTo>
                <a:lnTo>
                  <a:pt x="1553" y="3007"/>
                </a:lnTo>
                <a:lnTo>
                  <a:pt x="1544" y="3007"/>
                </a:lnTo>
                <a:lnTo>
                  <a:pt x="1544" y="3016"/>
                </a:lnTo>
                <a:lnTo>
                  <a:pt x="1535" y="3016"/>
                </a:lnTo>
                <a:lnTo>
                  <a:pt x="1535" y="3007"/>
                </a:lnTo>
                <a:lnTo>
                  <a:pt x="1526" y="3007"/>
                </a:lnTo>
                <a:lnTo>
                  <a:pt x="1535" y="3007"/>
                </a:lnTo>
                <a:lnTo>
                  <a:pt x="1535" y="2998"/>
                </a:lnTo>
                <a:lnTo>
                  <a:pt x="1535" y="2989"/>
                </a:lnTo>
                <a:lnTo>
                  <a:pt x="1526" y="2989"/>
                </a:lnTo>
                <a:lnTo>
                  <a:pt x="1526" y="2998"/>
                </a:lnTo>
                <a:lnTo>
                  <a:pt x="1517" y="2998"/>
                </a:lnTo>
                <a:lnTo>
                  <a:pt x="1517" y="3007"/>
                </a:lnTo>
                <a:lnTo>
                  <a:pt x="1517" y="3016"/>
                </a:lnTo>
                <a:lnTo>
                  <a:pt x="1508" y="3016"/>
                </a:lnTo>
                <a:lnTo>
                  <a:pt x="1508" y="3025"/>
                </a:lnTo>
                <a:lnTo>
                  <a:pt x="1499" y="3025"/>
                </a:lnTo>
                <a:lnTo>
                  <a:pt x="1499" y="3016"/>
                </a:lnTo>
                <a:lnTo>
                  <a:pt x="1508" y="3007"/>
                </a:lnTo>
                <a:lnTo>
                  <a:pt x="1508" y="2998"/>
                </a:lnTo>
                <a:lnTo>
                  <a:pt x="1499" y="2998"/>
                </a:lnTo>
                <a:lnTo>
                  <a:pt x="1499" y="3007"/>
                </a:lnTo>
                <a:lnTo>
                  <a:pt x="1490" y="3007"/>
                </a:lnTo>
                <a:lnTo>
                  <a:pt x="1490" y="3016"/>
                </a:lnTo>
                <a:lnTo>
                  <a:pt x="1481" y="3016"/>
                </a:lnTo>
                <a:lnTo>
                  <a:pt x="1481" y="3025"/>
                </a:lnTo>
                <a:lnTo>
                  <a:pt x="1490" y="3025"/>
                </a:lnTo>
                <a:lnTo>
                  <a:pt x="1490" y="3034"/>
                </a:lnTo>
                <a:lnTo>
                  <a:pt x="1481" y="3034"/>
                </a:lnTo>
                <a:lnTo>
                  <a:pt x="1481" y="3043"/>
                </a:lnTo>
                <a:lnTo>
                  <a:pt x="1472" y="3043"/>
                </a:lnTo>
                <a:lnTo>
                  <a:pt x="1472" y="3034"/>
                </a:lnTo>
                <a:lnTo>
                  <a:pt x="1463" y="3034"/>
                </a:lnTo>
                <a:lnTo>
                  <a:pt x="1463" y="3043"/>
                </a:lnTo>
                <a:lnTo>
                  <a:pt x="1463" y="3052"/>
                </a:lnTo>
                <a:lnTo>
                  <a:pt x="1463" y="3061"/>
                </a:lnTo>
                <a:lnTo>
                  <a:pt x="1463" y="3070"/>
                </a:lnTo>
                <a:lnTo>
                  <a:pt x="1472" y="3070"/>
                </a:lnTo>
                <a:lnTo>
                  <a:pt x="1472" y="3079"/>
                </a:lnTo>
                <a:lnTo>
                  <a:pt x="1481" y="3079"/>
                </a:lnTo>
                <a:lnTo>
                  <a:pt x="1481" y="3088"/>
                </a:lnTo>
                <a:lnTo>
                  <a:pt x="1490" y="3088"/>
                </a:lnTo>
                <a:lnTo>
                  <a:pt x="1490" y="3097"/>
                </a:lnTo>
                <a:lnTo>
                  <a:pt x="1490" y="3106"/>
                </a:lnTo>
                <a:lnTo>
                  <a:pt x="1499" y="3106"/>
                </a:lnTo>
                <a:lnTo>
                  <a:pt x="1499" y="3097"/>
                </a:lnTo>
                <a:lnTo>
                  <a:pt x="1499" y="3088"/>
                </a:lnTo>
                <a:lnTo>
                  <a:pt x="1508" y="3088"/>
                </a:lnTo>
                <a:lnTo>
                  <a:pt x="1508" y="3097"/>
                </a:lnTo>
                <a:lnTo>
                  <a:pt x="1508" y="3106"/>
                </a:lnTo>
                <a:lnTo>
                  <a:pt x="1499" y="3106"/>
                </a:lnTo>
                <a:lnTo>
                  <a:pt x="1499" y="3115"/>
                </a:lnTo>
                <a:lnTo>
                  <a:pt x="1490" y="3115"/>
                </a:lnTo>
                <a:lnTo>
                  <a:pt x="1490" y="3124"/>
                </a:lnTo>
                <a:lnTo>
                  <a:pt x="1481" y="3124"/>
                </a:lnTo>
                <a:lnTo>
                  <a:pt x="1472" y="3124"/>
                </a:lnTo>
                <a:lnTo>
                  <a:pt x="1472" y="3133"/>
                </a:lnTo>
                <a:lnTo>
                  <a:pt x="1472" y="3142"/>
                </a:lnTo>
                <a:lnTo>
                  <a:pt x="1463" y="3142"/>
                </a:lnTo>
                <a:lnTo>
                  <a:pt x="1454" y="3142"/>
                </a:lnTo>
                <a:lnTo>
                  <a:pt x="1445" y="3142"/>
                </a:lnTo>
                <a:lnTo>
                  <a:pt x="1445" y="3151"/>
                </a:lnTo>
                <a:lnTo>
                  <a:pt x="1454" y="3151"/>
                </a:lnTo>
                <a:lnTo>
                  <a:pt x="1454" y="3160"/>
                </a:lnTo>
                <a:lnTo>
                  <a:pt x="1454" y="3151"/>
                </a:lnTo>
                <a:lnTo>
                  <a:pt x="1463" y="3151"/>
                </a:lnTo>
                <a:lnTo>
                  <a:pt x="1472" y="3151"/>
                </a:lnTo>
                <a:lnTo>
                  <a:pt x="1472" y="3142"/>
                </a:lnTo>
                <a:lnTo>
                  <a:pt x="1481" y="3142"/>
                </a:lnTo>
                <a:lnTo>
                  <a:pt x="1481" y="3151"/>
                </a:lnTo>
                <a:lnTo>
                  <a:pt x="1481" y="3160"/>
                </a:lnTo>
                <a:lnTo>
                  <a:pt x="1481" y="3169"/>
                </a:lnTo>
                <a:lnTo>
                  <a:pt x="1472" y="3169"/>
                </a:lnTo>
                <a:lnTo>
                  <a:pt x="1472" y="3178"/>
                </a:lnTo>
                <a:lnTo>
                  <a:pt x="1463" y="3178"/>
                </a:lnTo>
                <a:lnTo>
                  <a:pt x="1454" y="3178"/>
                </a:lnTo>
                <a:lnTo>
                  <a:pt x="1445" y="3178"/>
                </a:lnTo>
                <a:lnTo>
                  <a:pt x="1436" y="3178"/>
                </a:lnTo>
                <a:lnTo>
                  <a:pt x="1436" y="3187"/>
                </a:lnTo>
                <a:lnTo>
                  <a:pt x="1436" y="3196"/>
                </a:lnTo>
                <a:lnTo>
                  <a:pt x="1445" y="3196"/>
                </a:lnTo>
                <a:lnTo>
                  <a:pt x="1454" y="3196"/>
                </a:lnTo>
                <a:lnTo>
                  <a:pt x="1445" y="3196"/>
                </a:lnTo>
                <a:lnTo>
                  <a:pt x="1445" y="3205"/>
                </a:lnTo>
                <a:lnTo>
                  <a:pt x="1445" y="3214"/>
                </a:lnTo>
                <a:lnTo>
                  <a:pt x="1445" y="3223"/>
                </a:lnTo>
                <a:lnTo>
                  <a:pt x="1454" y="3232"/>
                </a:lnTo>
                <a:lnTo>
                  <a:pt x="1454" y="3241"/>
                </a:lnTo>
                <a:lnTo>
                  <a:pt x="1445" y="3241"/>
                </a:lnTo>
                <a:lnTo>
                  <a:pt x="1445" y="3250"/>
                </a:lnTo>
                <a:lnTo>
                  <a:pt x="1436" y="3250"/>
                </a:lnTo>
                <a:lnTo>
                  <a:pt x="1436" y="3259"/>
                </a:lnTo>
                <a:lnTo>
                  <a:pt x="1445" y="3259"/>
                </a:lnTo>
                <a:lnTo>
                  <a:pt x="1445" y="3268"/>
                </a:lnTo>
                <a:lnTo>
                  <a:pt x="1436" y="3268"/>
                </a:lnTo>
                <a:lnTo>
                  <a:pt x="1427" y="3268"/>
                </a:lnTo>
                <a:lnTo>
                  <a:pt x="1418" y="3268"/>
                </a:lnTo>
                <a:lnTo>
                  <a:pt x="1418" y="3277"/>
                </a:lnTo>
                <a:lnTo>
                  <a:pt x="1427" y="3277"/>
                </a:lnTo>
                <a:lnTo>
                  <a:pt x="1436" y="3277"/>
                </a:lnTo>
                <a:lnTo>
                  <a:pt x="1445" y="3277"/>
                </a:lnTo>
                <a:lnTo>
                  <a:pt x="1445" y="3286"/>
                </a:lnTo>
                <a:lnTo>
                  <a:pt x="1454" y="3286"/>
                </a:lnTo>
                <a:lnTo>
                  <a:pt x="1454" y="3295"/>
                </a:lnTo>
                <a:lnTo>
                  <a:pt x="1445" y="3295"/>
                </a:lnTo>
                <a:lnTo>
                  <a:pt x="1436" y="3295"/>
                </a:lnTo>
                <a:lnTo>
                  <a:pt x="1427" y="3295"/>
                </a:lnTo>
                <a:lnTo>
                  <a:pt x="1418" y="3295"/>
                </a:lnTo>
                <a:lnTo>
                  <a:pt x="1418" y="3286"/>
                </a:lnTo>
                <a:lnTo>
                  <a:pt x="1409" y="3286"/>
                </a:lnTo>
                <a:lnTo>
                  <a:pt x="1400" y="3286"/>
                </a:lnTo>
                <a:lnTo>
                  <a:pt x="1409" y="3286"/>
                </a:lnTo>
                <a:lnTo>
                  <a:pt x="1409" y="3295"/>
                </a:lnTo>
                <a:lnTo>
                  <a:pt x="1409" y="3304"/>
                </a:lnTo>
                <a:lnTo>
                  <a:pt x="1418" y="3304"/>
                </a:lnTo>
                <a:lnTo>
                  <a:pt x="1418" y="3313"/>
                </a:lnTo>
                <a:lnTo>
                  <a:pt x="1418" y="3322"/>
                </a:lnTo>
                <a:lnTo>
                  <a:pt x="1427" y="3322"/>
                </a:lnTo>
                <a:lnTo>
                  <a:pt x="1427" y="3331"/>
                </a:lnTo>
                <a:lnTo>
                  <a:pt x="1436" y="3331"/>
                </a:lnTo>
                <a:lnTo>
                  <a:pt x="1445" y="3331"/>
                </a:lnTo>
                <a:lnTo>
                  <a:pt x="1445" y="3340"/>
                </a:lnTo>
                <a:lnTo>
                  <a:pt x="1436" y="3340"/>
                </a:lnTo>
                <a:lnTo>
                  <a:pt x="1436" y="3349"/>
                </a:lnTo>
                <a:lnTo>
                  <a:pt x="1427" y="3340"/>
                </a:lnTo>
                <a:lnTo>
                  <a:pt x="1418" y="3340"/>
                </a:lnTo>
                <a:lnTo>
                  <a:pt x="1409" y="3340"/>
                </a:lnTo>
                <a:lnTo>
                  <a:pt x="1409" y="3349"/>
                </a:lnTo>
                <a:lnTo>
                  <a:pt x="1418" y="3349"/>
                </a:lnTo>
                <a:lnTo>
                  <a:pt x="1418" y="3358"/>
                </a:lnTo>
                <a:lnTo>
                  <a:pt x="1427" y="3358"/>
                </a:lnTo>
                <a:lnTo>
                  <a:pt x="1436" y="3358"/>
                </a:lnTo>
                <a:lnTo>
                  <a:pt x="1436" y="3349"/>
                </a:lnTo>
                <a:lnTo>
                  <a:pt x="1445" y="3358"/>
                </a:lnTo>
                <a:lnTo>
                  <a:pt x="1445" y="3366"/>
                </a:lnTo>
                <a:lnTo>
                  <a:pt x="1436" y="3366"/>
                </a:lnTo>
                <a:lnTo>
                  <a:pt x="1436" y="3375"/>
                </a:lnTo>
                <a:lnTo>
                  <a:pt x="1436" y="3384"/>
                </a:lnTo>
                <a:lnTo>
                  <a:pt x="1436" y="3393"/>
                </a:lnTo>
                <a:lnTo>
                  <a:pt x="1427" y="3393"/>
                </a:lnTo>
                <a:lnTo>
                  <a:pt x="1427" y="3402"/>
                </a:lnTo>
                <a:lnTo>
                  <a:pt x="1418" y="3402"/>
                </a:lnTo>
                <a:lnTo>
                  <a:pt x="1418" y="3411"/>
                </a:lnTo>
                <a:lnTo>
                  <a:pt x="1409" y="3411"/>
                </a:lnTo>
                <a:lnTo>
                  <a:pt x="1409" y="3420"/>
                </a:lnTo>
                <a:lnTo>
                  <a:pt x="1400" y="3420"/>
                </a:lnTo>
                <a:lnTo>
                  <a:pt x="1391" y="3420"/>
                </a:lnTo>
                <a:lnTo>
                  <a:pt x="1391" y="3429"/>
                </a:lnTo>
                <a:lnTo>
                  <a:pt x="1383" y="3438"/>
                </a:lnTo>
                <a:lnTo>
                  <a:pt x="1383" y="3447"/>
                </a:lnTo>
                <a:lnTo>
                  <a:pt x="1374" y="3447"/>
                </a:lnTo>
                <a:lnTo>
                  <a:pt x="1374" y="3456"/>
                </a:lnTo>
                <a:lnTo>
                  <a:pt x="1374" y="3465"/>
                </a:lnTo>
                <a:lnTo>
                  <a:pt x="1374" y="3474"/>
                </a:lnTo>
                <a:lnTo>
                  <a:pt x="1374" y="3483"/>
                </a:lnTo>
                <a:lnTo>
                  <a:pt x="1374" y="3492"/>
                </a:lnTo>
                <a:lnTo>
                  <a:pt x="1383" y="3492"/>
                </a:lnTo>
                <a:lnTo>
                  <a:pt x="1383" y="3501"/>
                </a:lnTo>
                <a:lnTo>
                  <a:pt x="1383" y="3510"/>
                </a:lnTo>
                <a:lnTo>
                  <a:pt x="1383" y="3519"/>
                </a:lnTo>
                <a:lnTo>
                  <a:pt x="1391" y="3519"/>
                </a:lnTo>
                <a:lnTo>
                  <a:pt x="1391" y="3528"/>
                </a:lnTo>
                <a:lnTo>
                  <a:pt x="1400" y="3528"/>
                </a:lnTo>
                <a:lnTo>
                  <a:pt x="1400" y="3537"/>
                </a:lnTo>
                <a:lnTo>
                  <a:pt x="1409" y="3537"/>
                </a:lnTo>
                <a:lnTo>
                  <a:pt x="1409" y="3546"/>
                </a:lnTo>
                <a:lnTo>
                  <a:pt x="1418" y="3546"/>
                </a:lnTo>
                <a:lnTo>
                  <a:pt x="1418" y="3555"/>
                </a:lnTo>
                <a:lnTo>
                  <a:pt x="1427" y="3555"/>
                </a:lnTo>
                <a:lnTo>
                  <a:pt x="1427" y="3564"/>
                </a:lnTo>
                <a:lnTo>
                  <a:pt x="1427" y="3573"/>
                </a:lnTo>
                <a:lnTo>
                  <a:pt x="1427" y="3582"/>
                </a:lnTo>
                <a:lnTo>
                  <a:pt x="1418" y="3582"/>
                </a:lnTo>
                <a:lnTo>
                  <a:pt x="1418" y="3591"/>
                </a:lnTo>
                <a:lnTo>
                  <a:pt x="1409" y="3591"/>
                </a:lnTo>
                <a:lnTo>
                  <a:pt x="1400" y="3591"/>
                </a:lnTo>
                <a:lnTo>
                  <a:pt x="1391" y="3591"/>
                </a:lnTo>
                <a:lnTo>
                  <a:pt x="1391" y="3600"/>
                </a:lnTo>
                <a:lnTo>
                  <a:pt x="1391" y="3591"/>
                </a:lnTo>
                <a:lnTo>
                  <a:pt x="1383" y="3600"/>
                </a:lnTo>
                <a:lnTo>
                  <a:pt x="1374" y="3600"/>
                </a:lnTo>
                <a:lnTo>
                  <a:pt x="1365" y="3600"/>
                </a:lnTo>
                <a:lnTo>
                  <a:pt x="1356" y="3600"/>
                </a:lnTo>
                <a:lnTo>
                  <a:pt x="1347" y="3600"/>
                </a:lnTo>
                <a:lnTo>
                  <a:pt x="1347" y="3609"/>
                </a:lnTo>
                <a:lnTo>
                  <a:pt x="1338" y="3609"/>
                </a:lnTo>
                <a:lnTo>
                  <a:pt x="1329" y="3609"/>
                </a:lnTo>
                <a:lnTo>
                  <a:pt x="1320" y="3609"/>
                </a:lnTo>
                <a:lnTo>
                  <a:pt x="1311" y="3609"/>
                </a:lnTo>
                <a:lnTo>
                  <a:pt x="1302" y="3609"/>
                </a:lnTo>
                <a:lnTo>
                  <a:pt x="1293" y="3618"/>
                </a:lnTo>
                <a:lnTo>
                  <a:pt x="1284" y="3618"/>
                </a:lnTo>
                <a:lnTo>
                  <a:pt x="1284" y="3627"/>
                </a:lnTo>
                <a:lnTo>
                  <a:pt x="1275" y="3627"/>
                </a:lnTo>
                <a:lnTo>
                  <a:pt x="1275" y="3636"/>
                </a:lnTo>
                <a:lnTo>
                  <a:pt x="1266" y="3636"/>
                </a:lnTo>
                <a:lnTo>
                  <a:pt x="1266" y="3645"/>
                </a:lnTo>
                <a:lnTo>
                  <a:pt x="1257" y="3645"/>
                </a:lnTo>
                <a:lnTo>
                  <a:pt x="1248" y="3645"/>
                </a:lnTo>
                <a:lnTo>
                  <a:pt x="1248" y="3636"/>
                </a:lnTo>
                <a:lnTo>
                  <a:pt x="1239" y="3636"/>
                </a:lnTo>
                <a:lnTo>
                  <a:pt x="1239" y="3627"/>
                </a:lnTo>
                <a:lnTo>
                  <a:pt x="1230" y="3627"/>
                </a:lnTo>
                <a:lnTo>
                  <a:pt x="1230" y="3636"/>
                </a:lnTo>
                <a:lnTo>
                  <a:pt x="1221" y="3636"/>
                </a:lnTo>
                <a:lnTo>
                  <a:pt x="1212" y="3636"/>
                </a:lnTo>
                <a:lnTo>
                  <a:pt x="1212" y="3645"/>
                </a:lnTo>
                <a:lnTo>
                  <a:pt x="1203" y="3645"/>
                </a:lnTo>
                <a:lnTo>
                  <a:pt x="1203" y="3654"/>
                </a:lnTo>
                <a:lnTo>
                  <a:pt x="1194" y="3654"/>
                </a:lnTo>
                <a:lnTo>
                  <a:pt x="1194" y="3663"/>
                </a:lnTo>
                <a:lnTo>
                  <a:pt x="1194" y="3672"/>
                </a:lnTo>
                <a:lnTo>
                  <a:pt x="1194" y="3681"/>
                </a:lnTo>
                <a:lnTo>
                  <a:pt x="1194" y="3690"/>
                </a:lnTo>
                <a:lnTo>
                  <a:pt x="1185" y="3690"/>
                </a:lnTo>
                <a:lnTo>
                  <a:pt x="1185" y="3699"/>
                </a:lnTo>
                <a:lnTo>
                  <a:pt x="1185" y="3708"/>
                </a:lnTo>
                <a:lnTo>
                  <a:pt x="1176" y="3708"/>
                </a:lnTo>
                <a:lnTo>
                  <a:pt x="1176" y="3717"/>
                </a:lnTo>
                <a:lnTo>
                  <a:pt x="1176" y="3726"/>
                </a:lnTo>
                <a:lnTo>
                  <a:pt x="1176" y="3735"/>
                </a:lnTo>
                <a:lnTo>
                  <a:pt x="1176" y="3744"/>
                </a:lnTo>
                <a:lnTo>
                  <a:pt x="1176" y="3753"/>
                </a:lnTo>
                <a:lnTo>
                  <a:pt x="1185" y="3753"/>
                </a:lnTo>
                <a:lnTo>
                  <a:pt x="1185" y="3761"/>
                </a:lnTo>
                <a:lnTo>
                  <a:pt x="1194" y="3761"/>
                </a:lnTo>
                <a:lnTo>
                  <a:pt x="1194" y="3770"/>
                </a:lnTo>
                <a:lnTo>
                  <a:pt x="1194" y="3779"/>
                </a:lnTo>
                <a:lnTo>
                  <a:pt x="1203" y="3779"/>
                </a:lnTo>
                <a:lnTo>
                  <a:pt x="1212" y="3779"/>
                </a:lnTo>
                <a:lnTo>
                  <a:pt x="1212" y="3788"/>
                </a:lnTo>
                <a:lnTo>
                  <a:pt x="1212" y="3797"/>
                </a:lnTo>
                <a:lnTo>
                  <a:pt x="1212" y="3806"/>
                </a:lnTo>
                <a:lnTo>
                  <a:pt x="1221" y="3806"/>
                </a:lnTo>
                <a:lnTo>
                  <a:pt x="1221" y="3815"/>
                </a:lnTo>
                <a:lnTo>
                  <a:pt x="1221" y="3824"/>
                </a:lnTo>
                <a:lnTo>
                  <a:pt x="1230" y="3824"/>
                </a:lnTo>
                <a:lnTo>
                  <a:pt x="1221" y="3824"/>
                </a:lnTo>
                <a:lnTo>
                  <a:pt x="1221" y="3833"/>
                </a:lnTo>
                <a:lnTo>
                  <a:pt x="1221" y="3842"/>
                </a:lnTo>
                <a:lnTo>
                  <a:pt x="1221" y="3851"/>
                </a:lnTo>
                <a:lnTo>
                  <a:pt x="1212" y="3851"/>
                </a:lnTo>
                <a:lnTo>
                  <a:pt x="1212" y="3860"/>
                </a:lnTo>
                <a:lnTo>
                  <a:pt x="1221" y="3860"/>
                </a:lnTo>
                <a:lnTo>
                  <a:pt x="1212" y="3860"/>
                </a:lnTo>
                <a:lnTo>
                  <a:pt x="1212" y="3869"/>
                </a:lnTo>
                <a:lnTo>
                  <a:pt x="1212" y="3878"/>
                </a:lnTo>
                <a:lnTo>
                  <a:pt x="1203" y="3878"/>
                </a:lnTo>
                <a:lnTo>
                  <a:pt x="1203" y="3887"/>
                </a:lnTo>
                <a:lnTo>
                  <a:pt x="1194" y="3887"/>
                </a:lnTo>
                <a:lnTo>
                  <a:pt x="1185" y="3887"/>
                </a:lnTo>
                <a:lnTo>
                  <a:pt x="1176" y="3887"/>
                </a:lnTo>
                <a:lnTo>
                  <a:pt x="1167" y="3887"/>
                </a:lnTo>
                <a:lnTo>
                  <a:pt x="1158" y="3887"/>
                </a:lnTo>
                <a:lnTo>
                  <a:pt x="1149" y="3878"/>
                </a:lnTo>
                <a:lnTo>
                  <a:pt x="1140" y="3878"/>
                </a:lnTo>
                <a:lnTo>
                  <a:pt x="1140" y="3869"/>
                </a:lnTo>
                <a:lnTo>
                  <a:pt x="1131" y="3869"/>
                </a:lnTo>
                <a:lnTo>
                  <a:pt x="1131" y="3860"/>
                </a:lnTo>
                <a:lnTo>
                  <a:pt x="1122" y="3860"/>
                </a:lnTo>
                <a:lnTo>
                  <a:pt x="1122" y="3851"/>
                </a:lnTo>
                <a:lnTo>
                  <a:pt x="1113" y="3851"/>
                </a:lnTo>
                <a:lnTo>
                  <a:pt x="1104" y="3851"/>
                </a:lnTo>
                <a:lnTo>
                  <a:pt x="1095" y="3842"/>
                </a:lnTo>
                <a:lnTo>
                  <a:pt x="1086" y="3842"/>
                </a:lnTo>
                <a:lnTo>
                  <a:pt x="1077" y="3842"/>
                </a:lnTo>
                <a:lnTo>
                  <a:pt x="1077" y="3833"/>
                </a:lnTo>
                <a:lnTo>
                  <a:pt x="1068" y="3833"/>
                </a:lnTo>
                <a:lnTo>
                  <a:pt x="1059" y="3833"/>
                </a:lnTo>
                <a:lnTo>
                  <a:pt x="1050" y="3833"/>
                </a:lnTo>
                <a:lnTo>
                  <a:pt x="1041" y="3833"/>
                </a:lnTo>
                <a:lnTo>
                  <a:pt x="1041" y="3824"/>
                </a:lnTo>
                <a:lnTo>
                  <a:pt x="1032" y="3824"/>
                </a:lnTo>
                <a:lnTo>
                  <a:pt x="1032" y="3815"/>
                </a:lnTo>
                <a:lnTo>
                  <a:pt x="1023" y="3815"/>
                </a:lnTo>
                <a:lnTo>
                  <a:pt x="1023" y="3806"/>
                </a:lnTo>
                <a:lnTo>
                  <a:pt x="1014" y="3806"/>
                </a:lnTo>
                <a:lnTo>
                  <a:pt x="1005" y="3806"/>
                </a:lnTo>
                <a:lnTo>
                  <a:pt x="1005" y="3797"/>
                </a:lnTo>
                <a:lnTo>
                  <a:pt x="996" y="3797"/>
                </a:lnTo>
                <a:lnTo>
                  <a:pt x="987" y="3797"/>
                </a:lnTo>
                <a:lnTo>
                  <a:pt x="987" y="3788"/>
                </a:lnTo>
                <a:lnTo>
                  <a:pt x="978" y="3788"/>
                </a:lnTo>
                <a:lnTo>
                  <a:pt x="969" y="3788"/>
                </a:lnTo>
                <a:lnTo>
                  <a:pt x="960" y="3779"/>
                </a:lnTo>
                <a:lnTo>
                  <a:pt x="951" y="3779"/>
                </a:lnTo>
                <a:lnTo>
                  <a:pt x="943" y="3779"/>
                </a:lnTo>
                <a:lnTo>
                  <a:pt x="934" y="3779"/>
                </a:lnTo>
                <a:lnTo>
                  <a:pt x="934" y="3770"/>
                </a:lnTo>
                <a:lnTo>
                  <a:pt x="934" y="3779"/>
                </a:lnTo>
                <a:lnTo>
                  <a:pt x="925" y="3779"/>
                </a:lnTo>
                <a:lnTo>
                  <a:pt x="916" y="3779"/>
                </a:lnTo>
                <a:lnTo>
                  <a:pt x="916" y="3770"/>
                </a:lnTo>
                <a:lnTo>
                  <a:pt x="907" y="3770"/>
                </a:lnTo>
                <a:lnTo>
                  <a:pt x="907" y="3779"/>
                </a:lnTo>
                <a:lnTo>
                  <a:pt x="907" y="3770"/>
                </a:lnTo>
                <a:lnTo>
                  <a:pt x="898" y="3770"/>
                </a:lnTo>
                <a:lnTo>
                  <a:pt x="898" y="3779"/>
                </a:lnTo>
                <a:lnTo>
                  <a:pt x="889" y="3779"/>
                </a:lnTo>
                <a:lnTo>
                  <a:pt x="880" y="3788"/>
                </a:lnTo>
                <a:lnTo>
                  <a:pt x="871" y="3788"/>
                </a:lnTo>
                <a:lnTo>
                  <a:pt x="871" y="3797"/>
                </a:lnTo>
                <a:lnTo>
                  <a:pt x="862" y="3797"/>
                </a:lnTo>
                <a:lnTo>
                  <a:pt x="862" y="3806"/>
                </a:lnTo>
                <a:lnTo>
                  <a:pt x="853" y="3806"/>
                </a:lnTo>
                <a:lnTo>
                  <a:pt x="853" y="3815"/>
                </a:lnTo>
                <a:lnTo>
                  <a:pt x="844" y="3815"/>
                </a:lnTo>
                <a:lnTo>
                  <a:pt x="844" y="3824"/>
                </a:lnTo>
                <a:lnTo>
                  <a:pt x="844" y="3833"/>
                </a:lnTo>
                <a:lnTo>
                  <a:pt x="835" y="3842"/>
                </a:lnTo>
                <a:lnTo>
                  <a:pt x="835" y="3851"/>
                </a:lnTo>
                <a:lnTo>
                  <a:pt x="826" y="3851"/>
                </a:lnTo>
                <a:lnTo>
                  <a:pt x="826" y="3860"/>
                </a:lnTo>
                <a:lnTo>
                  <a:pt x="817" y="3860"/>
                </a:lnTo>
                <a:lnTo>
                  <a:pt x="817" y="3869"/>
                </a:lnTo>
                <a:lnTo>
                  <a:pt x="808" y="3869"/>
                </a:lnTo>
                <a:lnTo>
                  <a:pt x="808" y="3878"/>
                </a:lnTo>
                <a:lnTo>
                  <a:pt x="808" y="3869"/>
                </a:lnTo>
                <a:lnTo>
                  <a:pt x="808" y="3878"/>
                </a:lnTo>
                <a:lnTo>
                  <a:pt x="799" y="3878"/>
                </a:lnTo>
                <a:lnTo>
                  <a:pt x="799" y="3887"/>
                </a:lnTo>
                <a:lnTo>
                  <a:pt x="799" y="3896"/>
                </a:lnTo>
                <a:lnTo>
                  <a:pt x="790" y="3896"/>
                </a:lnTo>
                <a:lnTo>
                  <a:pt x="790" y="3905"/>
                </a:lnTo>
                <a:lnTo>
                  <a:pt x="790" y="3914"/>
                </a:lnTo>
                <a:lnTo>
                  <a:pt x="790" y="3923"/>
                </a:lnTo>
                <a:lnTo>
                  <a:pt x="799" y="3923"/>
                </a:lnTo>
                <a:lnTo>
                  <a:pt x="799" y="3932"/>
                </a:lnTo>
                <a:lnTo>
                  <a:pt x="808" y="3941"/>
                </a:lnTo>
                <a:lnTo>
                  <a:pt x="817" y="3941"/>
                </a:lnTo>
                <a:lnTo>
                  <a:pt x="817" y="3950"/>
                </a:lnTo>
                <a:lnTo>
                  <a:pt x="808" y="3950"/>
                </a:lnTo>
                <a:lnTo>
                  <a:pt x="808" y="3959"/>
                </a:lnTo>
                <a:lnTo>
                  <a:pt x="799" y="3959"/>
                </a:lnTo>
                <a:lnTo>
                  <a:pt x="790" y="3959"/>
                </a:lnTo>
                <a:lnTo>
                  <a:pt x="790" y="3950"/>
                </a:lnTo>
                <a:lnTo>
                  <a:pt x="781" y="3950"/>
                </a:lnTo>
                <a:lnTo>
                  <a:pt x="781" y="3941"/>
                </a:lnTo>
                <a:lnTo>
                  <a:pt x="781" y="3932"/>
                </a:lnTo>
                <a:lnTo>
                  <a:pt x="781" y="3923"/>
                </a:lnTo>
                <a:lnTo>
                  <a:pt x="772" y="3923"/>
                </a:lnTo>
                <a:lnTo>
                  <a:pt x="772" y="3914"/>
                </a:lnTo>
                <a:lnTo>
                  <a:pt x="763" y="3914"/>
                </a:lnTo>
                <a:lnTo>
                  <a:pt x="763" y="3905"/>
                </a:lnTo>
                <a:lnTo>
                  <a:pt x="754" y="3905"/>
                </a:lnTo>
                <a:lnTo>
                  <a:pt x="754" y="3896"/>
                </a:lnTo>
                <a:lnTo>
                  <a:pt x="754" y="3887"/>
                </a:lnTo>
                <a:lnTo>
                  <a:pt x="745" y="3887"/>
                </a:lnTo>
                <a:lnTo>
                  <a:pt x="736" y="3887"/>
                </a:lnTo>
                <a:lnTo>
                  <a:pt x="727" y="3887"/>
                </a:lnTo>
                <a:lnTo>
                  <a:pt x="718" y="3887"/>
                </a:lnTo>
                <a:lnTo>
                  <a:pt x="718" y="3896"/>
                </a:lnTo>
                <a:lnTo>
                  <a:pt x="718" y="3905"/>
                </a:lnTo>
                <a:lnTo>
                  <a:pt x="727" y="3905"/>
                </a:lnTo>
                <a:lnTo>
                  <a:pt x="736" y="3914"/>
                </a:lnTo>
                <a:lnTo>
                  <a:pt x="745" y="3914"/>
                </a:lnTo>
                <a:lnTo>
                  <a:pt x="745" y="3923"/>
                </a:lnTo>
                <a:lnTo>
                  <a:pt x="745" y="3932"/>
                </a:lnTo>
                <a:lnTo>
                  <a:pt x="745" y="3941"/>
                </a:lnTo>
                <a:lnTo>
                  <a:pt x="736" y="3941"/>
                </a:lnTo>
                <a:lnTo>
                  <a:pt x="736" y="3950"/>
                </a:lnTo>
                <a:lnTo>
                  <a:pt x="727" y="3950"/>
                </a:lnTo>
                <a:lnTo>
                  <a:pt x="727" y="3941"/>
                </a:lnTo>
                <a:lnTo>
                  <a:pt x="718" y="3932"/>
                </a:lnTo>
                <a:lnTo>
                  <a:pt x="709" y="3923"/>
                </a:lnTo>
                <a:lnTo>
                  <a:pt x="700" y="3923"/>
                </a:lnTo>
                <a:lnTo>
                  <a:pt x="691" y="3914"/>
                </a:lnTo>
                <a:lnTo>
                  <a:pt x="682" y="3914"/>
                </a:lnTo>
                <a:lnTo>
                  <a:pt x="682" y="3905"/>
                </a:lnTo>
                <a:lnTo>
                  <a:pt x="673" y="3905"/>
                </a:lnTo>
                <a:lnTo>
                  <a:pt x="673" y="3896"/>
                </a:lnTo>
                <a:lnTo>
                  <a:pt x="682" y="3896"/>
                </a:lnTo>
                <a:lnTo>
                  <a:pt x="682" y="3887"/>
                </a:lnTo>
                <a:lnTo>
                  <a:pt x="682" y="3878"/>
                </a:lnTo>
                <a:lnTo>
                  <a:pt x="682" y="3869"/>
                </a:lnTo>
                <a:lnTo>
                  <a:pt x="673" y="3869"/>
                </a:lnTo>
                <a:lnTo>
                  <a:pt x="673" y="3860"/>
                </a:lnTo>
                <a:lnTo>
                  <a:pt x="664" y="3851"/>
                </a:lnTo>
                <a:lnTo>
                  <a:pt x="655" y="3851"/>
                </a:lnTo>
                <a:lnTo>
                  <a:pt x="655" y="3842"/>
                </a:lnTo>
                <a:lnTo>
                  <a:pt x="655" y="3833"/>
                </a:lnTo>
                <a:lnTo>
                  <a:pt x="646" y="3833"/>
                </a:lnTo>
                <a:lnTo>
                  <a:pt x="646" y="3824"/>
                </a:lnTo>
                <a:lnTo>
                  <a:pt x="646" y="3815"/>
                </a:lnTo>
                <a:lnTo>
                  <a:pt x="637" y="3815"/>
                </a:lnTo>
                <a:lnTo>
                  <a:pt x="637" y="3806"/>
                </a:lnTo>
                <a:lnTo>
                  <a:pt x="637" y="3797"/>
                </a:lnTo>
                <a:lnTo>
                  <a:pt x="628" y="3797"/>
                </a:lnTo>
                <a:lnTo>
                  <a:pt x="628" y="3788"/>
                </a:lnTo>
                <a:lnTo>
                  <a:pt x="628" y="3779"/>
                </a:lnTo>
                <a:lnTo>
                  <a:pt x="628" y="3770"/>
                </a:lnTo>
                <a:lnTo>
                  <a:pt x="637" y="3770"/>
                </a:lnTo>
                <a:lnTo>
                  <a:pt x="637" y="3761"/>
                </a:lnTo>
                <a:lnTo>
                  <a:pt x="628" y="3761"/>
                </a:lnTo>
                <a:lnTo>
                  <a:pt x="628" y="3753"/>
                </a:lnTo>
                <a:lnTo>
                  <a:pt x="628" y="3761"/>
                </a:lnTo>
                <a:lnTo>
                  <a:pt x="619" y="3761"/>
                </a:lnTo>
                <a:lnTo>
                  <a:pt x="610" y="3761"/>
                </a:lnTo>
                <a:lnTo>
                  <a:pt x="610" y="3753"/>
                </a:lnTo>
                <a:lnTo>
                  <a:pt x="610" y="3744"/>
                </a:lnTo>
                <a:lnTo>
                  <a:pt x="601" y="3744"/>
                </a:lnTo>
                <a:lnTo>
                  <a:pt x="601" y="3735"/>
                </a:lnTo>
                <a:lnTo>
                  <a:pt x="601" y="3726"/>
                </a:lnTo>
                <a:lnTo>
                  <a:pt x="601" y="3717"/>
                </a:lnTo>
              </a:path>
            </a:pathLst>
          </a:custGeom>
          <a:noFill/>
          <a:ln w="285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376" name="Freeform 492"/>
          <p:cNvSpPr>
            <a:spLocks/>
          </p:cNvSpPr>
          <p:nvPr/>
        </p:nvSpPr>
        <p:spPr bwMode="auto">
          <a:xfrm>
            <a:off x="5345113" y="1293813"/>
            <a:ext cx="1584325" cy="5076825"/>
          </a:xfrm>
          <a:custGeom>
            <a:avLst/>
            <a:gdLst>
              <a:gd name="T0" fmla="*/ 2147483647 w 1149"/>
              <a:gd name="T1" fmla="*/ 2147483647 h 3681"/>
              <a:gd name="T2" fmla="*/ 2147483647 w 1149"/>
              <a:gd name="T3" fmla="*/ 2147483647 h 3681"/>
              <a:gd name="T4" fmla="*/ 2147483647 w 1149"/>
              <a:gd name="T5" fmla="*/ 2147483647 h 3681"/>
              <a:gd name="T6" fmla="*/ 2147483647 w 1149"/>
              <a:gd name="T7" fmla="*/ 2147483647 h 3681"/>
              <a:gd name="T8" fmla="*/ 2147483647 w 1149"/>
              <a:gd name="T9" fmla="*/ 2147483647 h 3681"/>
              <a:gd name="T10" fmla="*/ 2147483647 w 1149"/>
              <a:gd name="T11" fmla="*/ 2147483647 h 3681"/>
              <a:gd name="T12" fmla="*/ 2147483647 w 1149"/>
              <a:gd name="T13" fmla="*/ 2147483647 h 3681"/>
              <a:gd name="T14" fmla="*/ 2147483647 w 1149"/>
              <a:gd name="T15" fmla="*/ 2147483647 h 3681"/>
              <a:gd name="T16" fmla="*/ 2147483647 w 1149"/>
              <a:gd name="T17" fmla="*/ 2147483647 h 3681"/>
              <a:gd name="T18" fmla="*/ 2147483647 w 1149"/>
              <a:gd name="T19" fmla="*/ 2147483647 h 3681"/>
              <a:gd name="T20" fmla="*/ 2147483647 w 1149"/>
              <a:gd name="T21" fmla="*/ 2147483647 h 3681"/>
              <a:gd name="T22" fmla="*/ 2147483647 w 1149"/>
              <a:gd name="T23" fmla="*/ 2147483647 h 3681"/>
              <a:gd name="T24" fmla="*/ 2147483647 w 1149"/>
              <a:gd name="T25" fmla="*/ 2147483647 h 3681"/>
              <a:gd name="T26" fmla="*/ 2147483647 w 1149"/>
              <a:gd name="T27" fmla="*/ 2147483647 h 3681"/>
              <a:gd name="T28" fmla="*/ 2147483647 w 1149"/>
              <a:gd name="T29" fmla="*/ 2147483647 h 3681"/>
              <a:gd name="T30" fmla="*/ 2147483647 w 1149"/>
              <a:gd name="T31" fmla="*/ 2147483647 h 3681"/>
              <a:gd name="T32" fmla="*/ 2147483647 w 1149"/>
              <a:gd name="T33" fmla="*/ 2147483647 h 3681"/>
              <a:gd name="T34" fmla="*/ 2147483647 w 1149"/>
              <a:gd name="T35" fmla="*/ 2147483647 h 3681"/>
              <a:gd name="T36" fmla="*/ 2147483647 w 1149"/>
              <a:gd name="T37" fmla="*/ 2147483647 h 3681"/>
              <a:gd name="T38" fmla="*/ 2147483647 w 1149"/>
              <a:gd name="T39" fmla="*/ 2147483647 h 3681"/>
              <a:gd name="T40" fmla="*/ 2147483647 w 1149"/>
              <a:gd name="T41" fmla="*/ 2147483647 h 3681"/>
              <a:gd name="T42" fmla="*/ 2147483647 w 1149"/>
              <a:gd name="T43" fmla="*/ 2147483647 h 3681"/>
              <a:gd name="T44" fmla="*/ 2147483647 w 1149"/>
              <a:gd name="T45" fmla="*/ 2147483647 h 3681"/>
              <a:gd name="T46" fmla="*/ 2147483647 w 1149"/>
              <a:gd name="T47" fmla="*/ 2147483647 h 3681"/>
              <a:gd name="T48" fmla="*/ 2147483647 w 1149"/>
              <a:gd name="T49" fmla="*/ 2147483647 h 3681"/>
              <a:gd name="T50" fmla="*/ 2147483647 w 1149"/>
              <a:gd name="T51" fmla="*/ 2147483647 h 3681"/>
              <a:gd name="T52" fmla="*/ 2147483647 w 1149"/>
              <a:gd name="T53" fmla="*/ 2147483647 h 3681"/>
              <a:gd name="T54" fmla="*/ 2147483647 w 1149"/>
              <a:gd name="T55" fmla="*/ 2147483647 h 3681"/>
              <a:gd name="T56" fmla="*/ 2147483647 w 1149"/>
              <a:gd name="T57" fmla="*/ 2147483647 h 3681"/>
              <a:gd name="T58" fmla="*/ 2147483647 w 1149"/>
              <a:gd name="T59" fmla="*/ 2147483647 h 3681"/>
              <a:gd name="T60" fmla="*/ 2147483647 w 1149"/>
              <a:gd name="T61" fmla="*/ 2147483647 h 3681"/>
              <a:gd name="T62" fmla="*/ 2147483647 w 1149"/>
              <a:gd name="T63" fmla="*/ 2147483647 h 3681"/>
              <a:gd name="T64" fmla="*/ 2147483647 w 1149"/>
              <a:gd name="T65" fmla="*/ 2147483647 h 3681"/>
              <a:gd name="T66" fmla="*/ 2147483647 w 1149"/>
              <a:gd name="T67" fmla="*/ 2147483647 h 3681"/>
              <a:gd name="T68" fmla="*/ 2147483647 w 1149"/>
              <a:gd name="T69" fmla="*/ 2147483647 h 3681"/>
              <a:gd name="T70" fmla="*/ 0 w 1149"/>
              <a:gd name="T71" fmla="*/ 2147483647 h 3681"/>
              <a:gd name="T72" fmla="*/ 2147483647 w 1149"/>
              <a:gd name="T73" fmla="*/ 2147483647 h 3681"/>
              <a:gd name="T74" fmla="*/ 2147483647 w 1149"/>
              <a:gd name="T75" fmla="*/ 2147483647 h 3681"/>
              <a:gd name="T76" fmla="*/ 2147483647 w 1149"/>
              <a:gd name="T77" fmla="*/ 2147483647 h 3681"/>
              <a:gd name="T78" fmla="*/ 2147483647 w 1149"/>
              <a:gd name="T79" fmla="*/ 2147483647 h 3681"/>
              <a:gd name="T80" fmla="*/ 2147483647 w 1149"/>
              <a:gd name="T81" fmla="*/ 2147483647 h 3681"/>
              <a:gd name="T82" fmla="*/ 2147483647 w 1149"/>
              <a:gd name="T83" fmla="*/ 2147483647 h 3681"/>
              <a:gd name="T84" fmla="*/ 2147483647 w 1149"/>
              <a:gd name="T85" fmla="*/ 2147483647 h 3681"/>
              <a:gd name="T86" fmla="*/ 2147483647 w 1149"/>
              <a:gd name="T87" fmla="*/ 2147483647 h 3681"/>
              <a:gd name="T88" fmla="*/ 2147483647 w 1149"/>
              <a:gd name="T89" fmla="*/ 2147483647 h 3681"/>
              <a:gd name="T90" fmla="*/ 2147483647 w 1149"/>
              <a:gd name="T91" fmla="*/ 2147483647 h 3681"/>
              <a:gd name="T92" fmla="*/ 2147483647 w 1149"/>
              <a:gd name="T93" fmla="*/ 2147483647 h 3681"/>
              <a:gd name="T94" fmla="*/ 2147483647 w 1149"/>
              <a:gd name="T95" fmla="*/ 2147483647 h 3681"/>
              <a:gd name="T96" fmla="*/ 2147483647 w 1149"/>
              <a:gd name="T97" fmla="*/ 2147483647 h 3681"/>
              <a:gd name="T98" fmla="*/ 2147483647 w 1149"/>
              <a:gd name="T99" fmla="*/ 2147483647 h 3681"/>
              <a:gd name="T100" fmla="*/ 2147483647 w 1149"/>
              <a:gd name="T101" fmla="*/ 2147483647 h 3681"/>
              <a:gd name="T102" fmla="*/ 2147483647 w 1149"/>
              <a:gd name="T103" fmla="*/ 2147483647 h 3681"/>
              <a:gd name="T104" fmla="*/ 2147483647 w 1149"/>
              <a:gd name="T105" fmla="*/ 2147483647 h 3681"/>
              <a:gd name="T106" fmla="*/ 2147483647 w 1149"/>
              <a:gd name="T107" fmla="*/ 2147483647 h 3681"/>
              <a:gd name="T108" fmla="*/ 2147483647 w 1149"/>
              <a:gd name="T109" fmla="*/ 2147483647 h 3681"/>
              <a:gd name="T110" fmla="*/ 2147483647 w 1149"/>
              <a:gd name="T111" fmla="*/ 2147483647 h 3681"/>
              <a:gd name="T112" fmla="*/ 2147483647 w 1149"/>
              <a:gd name="T113" fmla="*/ 2147483647 h 3681"/>
              <a:gd name="T114" fmla="*/ 2147483647 w 1149"/>
              <a:gd name="T115" fmla="*/ 2147483647 h 3681"/>
              <a:gd name="T116" fmla="*/ 2147483647 w 1149"/>
              <a:gd name="T117" fmla="*/ 2147483647 h 3681"/>
              <a:gd name="T118" fmla="*/ 2147483647 w 1149"/>
              <a:gd name="T119" fmla="*/ 2147483647 h 3681"/>
              <a:gd name="T120" fmla="*/ 2147483647 w 1149"/>
              <a:gd name="T121" fmla="*/ 2147483647 h 3681"/>
              <a:gd name="T122" fmla="*/ 2147483647 w 1149"/>
              <a:gd name="T123" fmla="*/ 2147483647 h 3681"/>
              <a:gd name="T124" fmla="*/ 2147483647 w 1149"/>
              <a:gd name="T125" fmla="*/ 2147483647 h 36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9"/>
              <a:gd name="T190" fmla="*/ 0 h 3681"/>
              <a:gd name="T191" fmla="*/ 1149 w 1149"/>
              <a:gd name="T192" fmla="*/ 3681 h 36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9" h="3681">
                <a:moveTo>
                  <a:pt x="1095" y="3681"/>
                </a:moveTo>
                <a:lnTo>
                  <a:pt x="1104" y="3681"/>
                </a:lnTo>
                <a:lnTo>
                  <a:pt x="1104" y="3672"/>
                </a:lnTo>
                <a:lnTo>
                  <a:pt x="1104" y="3663"/>
                </a:lnTo>
                <a:lnTo>
                  <a:pt x="1113" y="3663"/>
                </a:lnTo>
                <a:lnTo>
                  <a:pt x="1122" y="3663"/>
                </a:lnTo>
                <a:lnTo>
                  <a:pt x="1131" y="3663"/>
                </a:lnTo>
                <a:lnTo>
                  <a:pt x="1131" y="3654"/>
                </a:lnTo>
                <a:lnTo>
                  <a:pt x="1140" y="3654"/>
                </a:lnTo>
                <a:lnTo>
                  <a:pt x="1149" y="3654"/>
                </a:lnTo>
                <a:lnTo>
                  <a:pt x="1149" y="3645"/>
                </a:lnTo>
                <a:lnTo>
                  <a:pt x="1149" y="3636"/>
                </a:lnTo>
                <a:lnTo>
                  <a:pt x="1149" y="3627"/>
                </a:lnTo>
                <a:lnTo>
                  <a:pt x="1149" y="3618"/>
                </a:lnTo>
                <a:lnTo>
                  <a:pt x="1149" y="3609"/>
                </a:lnTo>
                <a:lnTo>
                  <a:pt x="1140" y="3600"/>
                </a:lnTo>
                <a:lnTo>
                  <a:pt x="1140" y="3591"/>
                </a:lnTo>
                <a:lnTo>
                  <a:pt x="1140" y="3582"/>
                </a:lnTo>
                <a:lnTo>
                  <a:pt x="1131" y="3582"/>
                </a:lnTo>
                <a:lnTo>
                  <a:pt x="1131" y="3573"/>
                </a:lnTo>
                <a:lnTo>
                  <a:pt x="1122" y="3573"/>
                </a:lnTo>
                <a:lnTo>
                  <a:pt x="1122" y="3564"/>
                </a:lnTo>
                <a:lnTo>
                  <a:pt x="1113" y="3564"/>
                </a:lnTo>
                <a:lnTo>
                  <a:pt x="1113" y="3555"/>
                </a:lnTo>
                <a:lnTo>
                  <a:pt x="1113" y="3546"/>
                </a:lnTo>
                <a:lnTo>
                  <a:pt x="1104" y="3546"/>
                </a:lnTo>
                <a:lnTo>
                  <a:pt x="1104" y="3537"/>
                </a:lnTo>
                <a:lnTo>
                  <a:pt x="1104" y="3528"/>
                </a:lnTo>
                <a:lnTo>
                  <a:pt x="1095" y="3528"/>
                </a:lnTo>
                <a:lnTo>
                  <a:pt x="1095" y="3519"/>
                </a:lnTo>
                <a:lnTo>
                  <a:pt x="1095" y="3510"/>
                </a:lnTo>
                <a:lnTo>
                  <a:pt x="1095" y="3501"/>
                </a:lnTo>
                <a:lnTo>
                  <a:pt x="1095" y="3492"/>
                </a:lnTo>
                <a:lnTo>
                  <a:pt x="1095" y="3483"/>
                </a:lnTo>
                <a:lnTo>
                  <a:pt x="1104" y="3483"/>
                </a:lnTo>
                <a:lnTo>
                  <a:pt x="1113" y="3483"/>
                </a:lnTo>
                <a:lnTo>
                  <a:pt x="1122" y="3483"/>
                </a:lnTo>
                <a:lnTo>
                  <a:pt x="1122" y="3474"/>
                </a:lnTo>
                <a:lnTo>
                  <a:pt x="1113" y="3474"/>
                </a:lnTo>
                <a:lnTo>
                  <a:pt x="1113" y="3465"/>
                </a:lnTo>
                <a:lnTo>
                  <a:pt x="1104" y="3465"/>
                </a:lnTo>
                <a:lnTo>
                  <a:pt x="1104" y="3456"/>
                </a:lnTo>
                <a:lnTo>
                  <a:pt x="1095" y="3456"/>
                </a:lnTo>
                <a:lnTo>
                  <a:pt x="1095" y="3447"/>
                </a:lnTo>
                <a:lnTo>
                  <a:pt x="1095" y="3438"/>
                </a:lnTo>
                <a:lnTo>
                  <a:pt x="1095" y="3429"/>
                </a:lnTo>
                <a:lnTo>
                  <a:pt x="1095" y="3420"/>
                </a:lnTo>
                <a:lnTo>
                  <a:pt x="1095" y="3411"/>
                </a:lnTo>
                <a:lnTo>
                  <a:pt x="1095" y="3402"/>
                </a:lnTo>
                <a:lnTo>
                  <a:pt x="1086" y="3402"/>
                </a:lnTo>
                <a:lnTo>
                  <a:pt x="1077" y="3402"/>
                </a:lnTo>
                <a:lnTo>
                  <a:pt x="1068" y="3393"/>
                </a:lnTo>
                <a:lnTo>
                  <a:pt x="1059" y="3393"/>
                </a:lnTo>
                <a:lnTo>
                  <a:pt x="1050" y="3393"/>
                </a:lnTo>
                <a:lnTo>
                  <a:pt x="1050" y="3384"/>
                </a:lnTo>
                <a:lnTo>
                  <a:pt x="1041" y="3384"/>
                </a:lnTo>
                <a:lnTo>
                  <a:pt x="1032" y="3384"/>
                </a:lnTo>
                <a:lnTo>
                  <a:pt x="1032" y="3375"/>
                </a:lnTo>
                <a:lnTo>
                  <a:pt x="1023" y="3375"/>
                </a:lnTo>
                <a:lnTo>
                  <a:pt x="1023" y="3366"/>
                </a:lnTo>
                <a:lnTo>
                  <a:pt x="1014" y="3366"/>
                </a:lnTo>
                <a:lnTo>
                  <a:pt x="1005" y="3366"/>
                </a:lnTo>
                <a:lnTo>
                  <a:pt x="1005" y="3357"/>
                </a:lnTo>
                <a:lnTo>
                  <a:pt x="1014" y="3357"/>
                </a:lnTo>
                <a:lnTo>
                  <a:pt x="1014" y="3348"/>
                </a:lnTo>
                <a:lnTo>
                  <a:pt x="1014" y="3339"/>
                </a:lnTo>
                <a:lnTo>
                  <a:pt x="1014" y="3330"/>
                </a:lnTo>
                <a:lnTo>
                  <a:pt x="1005" y="3330"/>
                </a:lnTo>
                <a:lnTo>
                  <a:pt x="1005" y="3322"/>
                </a:lnTo>
                <a:lnTo>
                  <a:pt x="997" y="3322"/>
                </a:lnTo>
                <a:lnTo>
                  <a:pt x="988" y="3322"/>
                </a:lnTo>
                <a:lnTo>
                  <a:pt x="988" y="3313"/>
                </a:lnTo>
                <a:lnTo>
                  <a:pt x="979" y="3313"/>
                </a:lnTo>
                <a:lnTo>
                  <a:pt x="979" y="3304"/>
                </a:lnTo>
                <a:lnTo>
                  <a:pt x="970" y="3304"/>
                </a:lnTo>
                <a:lnTo>
                  <a:pt x="970" y="3295"/>
                </a:lnTo>
                <a:lnTo>
                  <a:pt x="961" y="3295"/>
                </a:lnTo>
                <a:lnTo>
                  <a:pt x="952" y="3295"/>
                </a:lnTo>
                <a:lnTo>
                  <a:pt x="943" y="3295"/>
                </a:lnTo>
                <a:lnTo>
                  <a:pt x="943" y="3286"/>
                </a:lnTo>
                <a:lnTo>
                  <a:pt x="934" y="3286"/>
                </a:lnTo>
                <a:lnTo>
                  <a:pt x="934" y="3277"/>
                </a:lnTo>
                <a:lnTo>
                  <a:pt x="934" y="3268"/>
                </a:lnTo>
                <a:lnTo>
                  <a:pt x="925" y="3268"/>
                </a:lnTo>
                <a:lnTo>
                  <a:pt x="925" y="3259"/>
                </a:lnTo>
                <a:lnTo>
                  <a:pt x="916" y="3259"/>
                </a:lnTo>
                <a:lnTo>
                  <a:pt x="907" y="3259"/>
                </a:lnTo>
                <a:lnTo>
                  <a:pt x="898" y="3259"/>
                </a:lnTo>
                <a:lnTo>
                  <a:pt x="898" y="3268"/>
                </a:lnTo>
                <a:lnTo>
                  <a:pt x="889" y="3268"/>
                </a:lnTo>
                <a:lnTo>
                  <a:pt x="889" y="3277"/>
                </a:lnTo>
                <a:lnTo>
                  <a:pt x="880" y="3277"/>
                </a:lnTo>
                <a:lnTo>
                  <a:pt x="871" y="3277"/>
                </a:lnTo>
                <a:lnTo>
                  <a:pt x="862" y="3277"/>
                </a:lnTo>
                <a:lnTo>
                  <a:pt x="853" y="3277"/>
                </a:lnTo>
                <a:lnTo>
                  <a:pt x="853" y="3268"/>
                </a:lnTo>
                <a:lnTo>
                  <a:pt x="844" y="3268"/>
                </a:lnTo>
                <a:lnTo>
                  <a:pt x="844" y="3259"/>
                </a:lnTo>
                <a:lnTo>
                  <a:pt x="844" y="3250"/>
                </a:lnTo>
                <a:lnTo>
                  <a:pt x="835" y="3250"/>
                </a:lnTo>
                <a:lnTo>
                  <a:pt x="835" y="3241"/>
                </a:lnTo>
                <a:lnTo>
                  <a:pt x="835" y="3232"/>
                </a:lnTo>
                <a:lnTo>
                  <a:pt x="844" y="3232"/>
                </a:lnTo>
                <a:lnTo>
                  <a:pt x="853" y="3232"/>
                </a:lnTo>
                <a:lnTo>
                  <a:pt x="853" y="3223"/>
                </a:lnTo>
                <a:lnTo>
                  <a:pt x="862" y="3223"/>
                </a:lnTo>
                <a:lnTo>
                  <a:pt x="862" y="3214"/>
                </a:lnTo>
                <a:lnTo>
                  <a:pt x="853" y="3214"/>
                </a:lnTo>
                <a:lnTo>
                  <a:pt x="853" y="3205"/>
                </a:lnTo>
                <a:lnTo>
                  <a:pt x="853" y="3214"/>
                </a:lnTo>
                <a:lnTo>
                  <a:pt x="844" y="3214"/>
                </a:lnTo>
                <a:lnTo>
                  <a:pt x="835" y="3214"/>
                </a:lnTo>
                <a:lnTo>
                  <a:pt x="826" y="3214"/>
                </a:lnTo>
                <a:lnTo>
                  <a:pt x="817" y="3214"/>
                </a:lnTo>
                <a:lnTo>
                  <a:pt x="817" y="3205"/>
                </a:lnTo>
                <a:lnTo>
                  <a:pt x="808" y="3196"/>
                </a:lnTo>
                <a:lnTo>
                  <a:pt x="799" y="3187"/>
                </a:lnTo>
                <a:lnTo>
                  <a:pt x="790" y="3187"/>
                </a:lnTo>
                <a:lnTo>
                  <a:pt x="790" y="3178"/>
                </a:lnTo>
                <a:lnTo>
                  <a:pt x="781" y="3178"/>
                </a:lnTo>
                <a:lnTo>
                  <a:pt x="781" y="3169"/>
                </a:lnTo>
                <a:lnTo>
                  <a:pt x="772" y="3169"/>
                </a:lnTo>
                <a:lnTo>
                  <a:pt x="772" y="3160"/>
                </a:lnTo>
                <a:lnTo>
                  <a:pt x="763" y="3160"/>
                </a:lnTo>
                <a:lnTo>
                  <a:pt x="763" y="3151"/>
                </a:lnTo>
                <a:lnTo>
                  <a:pt x="754" y="3151"/>
                </a:lnTo>
                <a:lnTo>
                  <a:pt x="754" y="3142"/>
                </a:lnTo>
                <a:lnTo>
                  <a:pt x="745" y="3142"/>
                </a:lnTo>
                <a:lnTo>
                  <a:pt x="736" y="3142"/>
                </a:lnTo>
                <a:lnTo>
                  <a:pt x="727" y="3133"/>
                </a:lnTo>
                <a:lnTo>
                  <a:pt x="718" y="3133"/>
                </a:lnTo>
                <a:lnTo>
                  <a:pt x="709" y="3133"/>
                </a:lnTo>
                <a:lnTo>
                  <a:pt x="709" y="3124"/>
                </a:lnTo>
                <a:lnTo>
                  <a:pt x="700" y="3124"/>
                </a:lnTo>
                <a:lnTo>
                  <a:pt x="700" y="3115"/>
                </a:lnTo>
                <a:lnTo>
                  <a:pt x="691" y="3115"/>
                </a:lnTo>
                <a:lnTo>
                  <a:pt x="691" y="3106"/>
                </a:lnTo>
                <a:lnTo>
                  <a:pt x="682" y="3106"/>
                </a:lnTo>
                <a:lnTo>
                  <a:pt x="682" y="3097"/>
                </a:lnTo>
                <a:lnTo>
                  <a:pt x="682" y="3088"/>
                </a:lnTo>
                <a:lnTo>
                  <a:pt x="673" y="3088"/>
                </a:lnTo>
                <a:lnTo>
                  <a:pt x="673" y="3079"/>
                </a:lnTo>
                <a:lnTo>
                  <a:pt x="664" y="3079"/>
                </a:lnTo>
                <a:lnTo>
                  <a:pt x="664" y="3070"/>
                </a:lnTo>
                <a:lnTo>
                  <a:pt x="664" y="3061"/>
                </a:lnTo>
                <a:lnTo>
                  <a:pt x="655" y="3061"/>
                </a:lnTo>
                <a:lnTo>
                  <a:pt x="646" y="3061"/>
                </a:lnTo>
                <a:lnTo>
                  <a:pt x="646" y="3052"/>
                </a:lnTo>
                <a:lnTo>
                  <a:pt x="637" y="3052"/>
                </a:lnTo>
                <a:lnTo>
                  <a:pt x="628" y="3043"/>
                </a:lnTo>
                <a:lnTo>
                  <a:pt x="628" y="3034"/>
                </a:lnTo>
                <a:lnTo>
                  <a:pt x="619" y="3034"/>
                </a:lnTo>
                <a:lnTo>
                  <a:pt x="619" y="3025"/>
                </a:lnTo>
                <a:lnTo>
                  <a:pt x="619" y="3016"/>
                </a:lnTo>
                <a:lnTo>
                  <a:pt x="619" y="3007"/>
                </a:lnTo>
                <a:lnTo>
                  <a:pt x="619" y="2998"/>
                </a:lnTo>
                <a:lnTo>
                  <a:pt x="610" y="2998"/>
                </a:lnTo>
                <a:lnTo>
                  <a:pt x="610" y="2989"/>
                </a:lnTo>
                <a:lnTo>
                  <a:pt x="610" y="2980"/>
                </a:lnTo>
                <a:lnTo>
                  <a:pt x="610" y="2971"/>
                </a:lnTo>
                <a:lnTo>
                  <a:pt x="610" y="2962"/>
                </a:lnTo>
                <a:lnTo>
                  <a:pt x="610" y="2953"/>
                </a:lnTo>
                <a:lnTo>
                  <a:pt x="610" y="2944"/>
                </a:lnTo>
                <a:lnTo>
                  <a:pt x="619" y="2944"/>
                </a:lnTo>
                <a:lnTo>
                  <a:pt x="619" y="2935"/>
                </a:lnTo>
                <a:lnTo>
                  <a:pt x="619" y="2926"/>
                </a:lnTo>
                <a:lnTo>
                  <a:pt x="619" y="2918"/>
                </a:lnTo>
                <a:lnTo>
                  <a:pt x="628" y="2918"/>
                </a:lnTo>
                <a:lnTo>
                  <a:pt x="628" y="2909"/>
                </a:lnTo>
                <a:lnTo>
                  <a:pt x="637" y="2909"/>
                </a:lnTo>
                <a:lnTo>
                  <a:pt x="637" y="2900"/>
                </a:lnTo>
                <a:lnTo>
                  <a:pt x="646" y="2900"/>
                </a:lnTo>
                <a:lnTo>
                  <a:pt x="646" y="2891"/>
                </a:lnTo>
                <a:lnTo>
                  <a:pt x="655" y="2891"/>
                </a:lnTo>
                <a:lnTo>
                  <a:pt x="655" y="2882"/>
                </a:lnTo>
                <a:lnTo>
                  <a:pt x="655" y="2873"/>
                </a:lnTo>
                <a:lnTo>
                  <a:pt x="664" y="2873"/>
                </a:lnTo>
                <a:lnTo>
                  <a:pt x="664" y="2864"/>
                </a:lnTo>
                <a:lnTo>
                  <a:pt x="664" y="2855"/>
                </a:lnTo>
                <a:lnTo>
                  <a:pt x="664" y="2846"/>
                </a:lnTo>
                <a:lnTo>
                  <a:pt x="673" y="2846"/>
                </a:lnTo>
                <a:lnTo>
                  <a:pt x="673" y="2837"/>
                </a:lnTo>
                <a:lnTo>
                  <a:pt x="673" y="2828"/>
                </a:lnTo>
                <a:lnTo>
                  <a:pt x="673" y="2819"/>
                </a:lnTo>
                <a:lnTo>
                  <a:pt x="673" y="2810"/>
                </a:lnTo>
                <a:lnTo>
                  <a:pt x="682" y="2810"/>
                </a:lnTo>
                <a:lnTo>
                  <a:pt x="682" y="2801"/>
                </a:lnTo>
                <a:lnTo>
                  <a:pt x="682" y="2792"/>
                </a:lnTo>
                <a:lnTo>
                  <a:pt x="691" y="2792"/>
                </a:lnTo>
                <a:lnTo>
                  <a:pt x="691" y="2783"/>
                </a:lnTo>
                <a:lnTo>
                  <a:pt x="691" y="2774"/>
                </a:lnTo>
                <a:lnTo>
                  <a:pt x="700" y="2774"/>
                </a:lnTo>
                <a:lnTo>
                  <a:pt x="709" y="2774"/>
                </a:lnTo>
                <a:lnTo>
                  <a:pt x="709" y="2765"/>
                </a:lnTo>
                <a:lnTo>
                  <a:pt x="718" y="2765"/>
                </a:lnTo>
                <a:lnTo>
                  <a:pt x="718" y="2756"/>
                </a:lnTo>
                <a:lnTo>
                  <a:pt x="718" y="2747"/>
                </a:lnTo>
                <a:lnTo>
                  <a:pt x="718" y="2738"/>
                </a:lnTo>
                <a:lnTo>
                  <a:pt x="727" y="2738"/>
                </a:lnTo>
                <a:lnTo>
                  <a:pt x="727" y="2729"/>
                </a:lnTo>
                <a:lnTo>
                  <a:pt x="727" y="2720"/>
                </a:lnTo>
                <a:lnTo>
                  <a:pt x="727" y="2711"/>
                </a:lnTo>
                <a:lnTo>
                  <a:pt x="718" y="2711"/>
                </a:lnTo>
                <a:lnTo>
                  <a:pt x="718" y="2702"/>
                </a:lnTo>
                <a:lnTo>
                  <a:pt x="718" y="2693"/>
                </a:lnTo>
                <a:lnTo>
                  <a:pt x="709" y="2693"/>
                </a:lnTo>
                <a:lnTo>
                  <a:pt x="709" y="2684"/>
                </a:lnTo>
                <a:lnTo>
                  <a:pt x="709" y="2675"/>
                </a:lnTo>
                <a:lnTo>
                  <a:pt x="709" y="2666"/>
                </a:lnTo>
                <a:lnTo>
                  <a:pt x="709" y="2657"/>
                </a:lnTo>
                <a:lnTo>
                  <a:pt x="718" y="2657"/>
                </a:lnTo>
                <a:lnTo>
                  <a:pt x="718" y="2648"/>
                </a:lnTo>
                <a:lnTo>
                  <a:pt x="727" y="2648"/>
                </a:lnTo>
                <a:lnTo>
                  <a:pt x="727" y="2639"/>
                </a:lnTo>
                <a:lnTo>
                  <a:pt x="727" y="2630"/>
                </a:lnTo>
                <a:lnTo>
                  <a:pt x="736" y="2630"/>
                </a:lnTo>
                <a:lnTo>
                  <a:pt x="745" y="2630"/>
                </a:lnTo>
                <a:lnTo>
                  <a:pt x="745" y="2621"/>
                </a:lnTo>
                <a:lnTo>
                  <a:pt x="754" y="2621"/>
                </a:lnTo>
                <a:lnTo>
                  <a:pt x="754" y="2612"/>
                </a:lnTo>
                <a:lnTo>
                  <a:pt x="763" y="2612"/>
                </a:lnTo>
                <a:lnTo>
                  <a:pt x="763" y="2603"/>
                </a:lnTo>
                <a:lnTo>
                  <a:pt x="763" y="2594"/>
                </a:lnTo>
                <a:lnTo>
                  <a:pt x="763" y="2585"/>
                </a:lnTo>
                <a:lnTo>
                  <a:pt x="763" y="2576"/>
                </a:lnTo>
                <a:lnTo>
                  <a:pt x="754" y="2576"/>
                </a:lnTo>
                <a:lnTo>
                  <a:pt x="754" y="2567"/>
                </a:lnTo>
                <a:lnTo>
                  <a:pt x="745" y="2567"/>
                </a:lnTo>
                <a:lnTo>
                  <a:pt x="736" y="2567"/>
                </a:lnTo>
                <a:lnTo>
                  <a:pt x="736" y="2558"/>
                </a:lnTo>
                <a:lnTo>
                  <a:pt x="727" y="2558"/>
                </a:lnTo>
                <a:lnTo>
                  <a:pt x="718" y="2558"/>
                </a:lnTo>
                <a:lnTo>
                  <a:pt x="718" y="2549"/>
                </a:lnTo>
                <a:lnTo>
                  <a:pt x="709" y="2549"/>
                </a:lnTo>
                <a:lnTo>
                  <a:pt x="709" y="2540"/>
                </a:lnTo>
                <a:lnTo>
                  <a:pt x="700" y="2540"/>
                </a:lnTo>
                <a:lnTo>
                  <a:pt x="700" y="2531"/>
                </a:lnTo>
                <a:lnTo>
                  <a:pt x="691" y="2531"/>
                </a:lnTo>
                <a:lnTo>
                  <a:pt x="682" y="2531"/>
                </a:lnTo>
                <a:lnTo>
                  <a:pt x="673" y="2531"/>
                </a:lnTo>
                <a:lnTo>
                  <a:pt x="673" y="2523"/>
                </a:lnTo>
                <a:lnTo>
                  <a:pt x="664" y="2523"/>
                </a:lnTo>
                <a:lnTo>
                  <a:pt x="655" y="2523"/>
                </a:lnTo>
                <a:lnTo>
                  <a:pt x="646" y="2523"/>
                </a:lnTo>
                <a:lnTo>
                  <a:pt x="637" y="2523"/>
                </a:lnTo>
                <a:lnTo>
                  <a:pt x="637" y="2514"/>
                </a:lnTo>
                <a:lnTo>
                  <a:pt x="628" y="2514"/>
                </a:lnTo>
                <a:lnTo>
                  <a:pt x="619" y="2505"/>
                </a:lnTo>
                <a:lnTo>
                  <a:pt x="610" y="2505"/>
                </a:lnTo>
                <a:lnTo>
                  <a:pt x="610" y="2496"/>
                </a:lnTo>
                <a:lnTo>
                  <a:pt x="601" y="2496"/>
                </a:lnTo>
                <a:lnTo>
                  <a:pt x="592" y="2496"/>
                </a:lnTo>
                <a:lnTo>
                  <a:pt x="583" y="2496"/>
                </a:lnTo>
                <a:lnTo>
                  <a:pt x="574" y="2496"/>
                </a:lnTo>
                <a:lnTo>
                  <a:pt x="565" y="2496"/>
                </a:lnTo>
                <a:lnTo>
                  <a:pt x="565" y="2505"/>
                </a:lnTo>
                <a:lnTo>
                  <a:pt x="557" y="2505"/>
                </a:lnTo>
                <a:lnTo>
                  <a:pt x="557" y="2514"/>
                </a:lnTo>
                <a:lnTo>
                  <a:pt x="557" y="2523"/>
                </a:lnTo>
                <a:lnTo>
                  <a:pt x="548" y="2523"/>
                </a:lnTo>
                <a:lnTo>
                  <a:pt x="548" y="2531"/>
                </a:lnTo>
                <a:lnTo>
                  <a:pt x="548" y="2540"/>
                </a:lnTo>
                <a:lnTo>
                  <a:pt x="539" y="2540"/>
                </a:lnTo>
                <a:lnTo>
                  <a:pt x="530" y="2549"/>
                </a:lnTo>
                <a:lnTo>
                  <a:pt x="530" y="2558"/>
                </a:lnTo>
                <a:lnTo>
                  <a:pt x="521" y="2558"/>
                </a:lnTo>
                <a:lnTo>
                  <a:pt x="512" y="2558"/>
                </a:lnTo>
                <a:lnTo>
                  <a:pt x="512" y="2567"/>
                </a:lnTo>
                <a:lnTo>
                  <a:pt x="503" y="2567"/>
                </a:lnTo>
                <a:lnTo>
                  <a:pt x="503" y="2558"/>
                </a:lnTo>
                <a:lnTo>
                  <a:pt x="494" y="2558"/>
                </a:lnTo>
                <a:lnTo>
                  <a:pt x="485" y="2558"/>
                </a:lnTo>
                <a:lnTo>
                  <a:pt x="485" y="2549"/>
                </a:lnTo>
                <a:lnTo>
                  <a:pt x="476" y="2549"/>
                </a:lnTo>
                <a:lnTo>
                  <a:pt x="476" y="2540"/>
                </a:lnTo>
                <a:lnTo>
                  <a:pt x="467" y="2540"/>
                </a:lnTo>
                <a:lnTo>
                  <a:pt x="467" y="2531"/>
                </a:lnTo>
                <a:lnTo>
                  <a:pt x="458" y="2531"/>
                </a:lnTo>
                <a:lnTo>
                  <a:pt x="458" y="2523"/>
                </a:lnTo>
                <a:lnTo>
                  <a:pt x="458" y="2514"/>
                </a:lnTo>
                <a:lnTo>
                  <a:pt x="449" y="2514"/>
                </a:lnTo>
                <a:lnTo>
                  <a:pt x="449" y="2505"/>
                </a:lnTo>
                <a:lnTo>
                  <a:pt x="449" y="2496"/>
                </a:lnTo>
                <a:lnTo>
                  <a:pt x="449" y="2487"/>
                </a:lnTo>
                <a:lnTo>
                  <a:pt x="449" y="2478"/>
                </a:lnTo>
                <a:lnTo>
                  <a:pt x="449" y="2469"/>
                </a:lnTo>
                <a:lnTo>
                  <a:pt x="440" y="2469"/>
                </a:lnTo>
                <a:lnTo>
                  <a:pt x="440" y="2460"/>
                </a:lnTo>
                <a:lnTo>
                  <a:pt x="440" y="2451"/>
                </a:lnTo>
                <a:lnTo>
                  <a:pt x="431" y="2451"/>
                </a:lnTo>
                <a:lnTo>
                  <a:pt x="431" y="2442"/>
                </a:lnTo>
                <a:lnTo>
                  <a:pt x="431" y="2433"/>
                </a:lnTo>
                <a:lnTo>
                  <a:pt x="431" y="2424"/>
                </a:lnTo>
                <a:lnTo>
                  <a:pt x="431" y="2415"/>
                </a:lnTo>
                <a:lnTo>
                  <a:pt x="440" y="2415"/>
                </a:lnTo>
                <a:lnTo>
                  <a:pt x="440" y="2406"/>
                </a:lnTo>
                <a:lnTo>
                  <a:pt x="449" y="2406"/>
                </a:lnTo>
                <a:lnTo>
                  <a:pt x="449" y="2397"/>
                </a:lnTo>
                <a:lnTo>
                  <a:pt x="449" y="2388"/>
                </a:lnTo>
                <a:lnTo>
                  <a:pt x="440" y="2388"/>
                </a:lnTo>
                <a:lnTo>
                  <a:pt x="440" y="2379"/>
                </a:lnTo>
                <a:lnTo>
                  <a:pt x="440" y="2370"/>
                </a:lnTo>
                <a:lnTo>
                  <a:pt x="431" y="2370"/>
                </a:lnTo>
                <a:lnTo>
                  <a:pt x="431" y="2361"/>
                </a:lnTo>
                <a:lnTo>
                  <a:pt x="431" y="2352"/>
                </a:lnTo>
                <a:lnTo>
                  <a:pt x="431" y="2343"/>
                </a:lnTo>
                <a:lnTo>
                  <a:pt x="431" y="2334"/>
                </a:lnTo>
                <a:lnTo>
                  <a:pt x="431" y="2325"/>
                </a:lnTo>
                <a:lnTo>
                  <a:pt x="431" y="2316"/>
                </a:lnTo>
                <a:lnTo>
                  <a:pt x="431" y="2307"/>
                </a:lnTo>
                <a:lnTo>
                  <a:pt x="422" y="2307"/>
                </a:lnTo>
                <a:lnTo>
                  <a:pt x="422" y="2298"/>
                </a:lnTo>
                <a:lnTo>
                  <a:pt x="422" y="2289"/>
                </a:lnTo>
                <a:lnTo>
                  <a:pt x="422" y="2280"/>
                </a:lnTo>
                <a:lnTo>
                  <a:pt x="413" y="2280"/>
                </a:lnTo>
                <a:lnTo>
                  <a:pt x="404" y="2280"/>
                </a:lnTo>
                <a:lnTo>
                  <a:pt x="404" y="2271"/>
                </a:lnTo>
                <a:lnTo>
                  <a:pt x="404" y="2262"/>
                </a:lnTo>
                <a:lnTo>
                  <a:pt x="395" y="2262"/>
                </a:lnTo>
                <a:lnTo>
                  <a:pt x="395" y="2253"/>
                </a:lnTo>
                <a:lnTo>
                  <a:pt x="386" y="2253"/>
                </a:lnTo>
                <a:lnTo>
                  <a:pt x="386" y="2244"/>
                </a:lnTo>
                <a:lnTo>
                  <a:pt x="377" y="2244"/>
                </a:lnTo>
                <a:lnTo>
                  <a:pt x="377" y="2235"/>
                </a:lnTo>
                <a:lnTo>
                  <a:pt x="368" y="2235"/>
                </a:lnTo>
                <a:lnTo>
                  <a:pt x="368" y="2226"/>
                </a:lnTo>
                <a:lnTo>
                  <a:pt x="359" y="2226"/>
                </a:lnTo>
                <a:lnTo>
                  <a:pt x="359" y="2217"/>
                </a:lnTo>
                <a:lnTo>
                  <a:pt x="350" y="2217"/>
                </a:lnTo>
                <a:lnTo>
                  <a:pt x="341" y="2217"/>
                </a:lnTo>
                <a:lnTo>
                  <a:pt x="341" y="2208"/>
                </a:lnTo>
                <a:lnTo>
                  <a:pt x="332" y="2208"/>
                </a:lnTo>
                <a:lnTo>
                  <a:pt x="332" y="2199"/>
                </a:lnTo>
                <a:lnTo>
                  <a:pt x="323" y="2199"/>
                </a:lnTo>
                <a:lnTo>
                  <a:pt x="323" y="2190"/>
                </a:lnTo>
                <a:lnTo>
                  <a:pt x="314" y="2190"/>
                </a:lnTo>
                <a:lnTo>
                  <a:pt x="305" y="2190"/>
                </a:lnTo>
                <a:lnTo>
                  <a:pt x="305" y="2181"/>
                </a:lnTo>
                <a:lnTo>
                  <a:pt x="305" y="2172"/>
                </a:lnTo>
                <a:lnTo>
                  <a:pt x="296" y="2172"/>
                </a:lnTo>
                <a:lnTo>
                  <a:pt x="287" y="2172"/>
                </a:lnTo>
                <a:lnTo>
                  <a:pt x="287" y="2163"/>
                </a:lnTo>
                <a:lnTo>
                  <a:pt x="278" y="2163"/>
                </a:lnTo>
                <a:lnTo>
                  <a:pt x="269" y="2163"/>
                </a:lnTo>
                <a:lnTo>
                  <a:pt x="269" y="2154"/>
                </a:lnTo>
                <a:lnTo>
                  <a:pt x="260" y="2154"/>
                </a:lnTo>
                <a:lnTo>
                  <a:pt x="260" y="2145"/>
                </a:lnTo>
                <a:lnTo>
                  <a:pt x="251" y="2145"/>
                </a:lnTo>
                <a:lnTo>
                  <a:pt x="251" y="2136"/>
                </a:lnTo>
                <a:lnTo>
                  <a:pt x="242" y="2136"/>
                </a:lnTo>
                <a:lnTo>
                  <a:pt x="242" y="2127"/>
                </a:lnTo>
                <a:lnTo>
                  <a:pt x="242" y="2119"/>
                </a:lnTo>
                <a:lnTo>
                  <a:pt x="242" y="2110"/>
                </a:lnTo>
                <a:lnTo>
                  <a:pt x="233" y="2110"/>
                </a:lnTo>
                <a:lnTo>
                  <a:pt x="233" y="2101"/>
                </a:lnTo>
                <a:lnTo>
                  <a:pt x="233" y="2092"/>
                </a:lnTo>
                <a:lnTo>
                  <a:pt x="233" y="2083"/>
                </a:lnTo>
                <a:lnTo>
                  <a:pt x="224" y="2083"/>
                </a:lnTo>
                <a:lnTo>
                  <a:pt x="215" y="2083"/>
                </a:lnTo>
                <a:lnTo>
                  <a:pt x="206" y="2074"/>
                </a:lnTo>
                <a:lnTo>
                  <a:pt x="197" y="2074"/>
                </a:lnTo>
                <a:lnTo>
                  <a:pt x="188" y="2074"/>
                </a:lnTo>
                <a:lnTo>
                  <a:pt x="188" y="2065"/>
                </a:lnTo>
                <a:lnTo>
                  <a:pt x="179" y="2065"/>
                </a:lnTo>
                <a:lnTo>
                  <a:pt x="179" y="2056"/>
                </a:lnTo>
                <a:lnTo>
                  <a:pt x="179" y="2047"/>
                </a:lnTo>
                <a:lnTo>
                  <a:pt x="179" y="2038"/>
                </a:lnTo>
                <a:lnTo>
                  <a:pt x="170" y="2038"/>
                </a:lnTo>
                <a:lnTo>
                  <a:pt x="170" y="2029"/>
                </a:lnTo>
                <a:lnTo>
                  <a:pt x="161" y="2029"/>
                </a:lnTo>
                <a:lnTo>
                  <a:pt x="152" y="2020"/>
                </a:lnTo>
                <a:lnTo>
                  <a:pt x="143" y="2020"/>
                </a:lnTo>
                <a:lnTo>
                  <a:pt x="143" y="2011"/>
                </a:lnTo>
                <a:lnTo>
                  <a:pt x="134" y="2011"/>
                </a:lnTo>
                <a:lnTo>
                  <a:pt x="134" y="2002"/>
                </a:lnTo>
                <a:lnTo>
                  <a:pt x="134" y="1993"/>
                </a:lnTo>
                <a:lnTo>
                  <a:pt x="125" y="1993"/>
                </a:lnTo>
                <a:lnTo>
                  <a:pt x="125" y="1984"/>
                </a:lnTo>
                <a:lnTo>
                  <a:pt x="117" y="1984"/>
                </a:lnTo>
                <a:lnTo>
                  <a:pt x="108" y="1975"/>
                </a:lnTo>
                <a:lnTo>
                  <a:pt x="99" y="1966"/>
                </a:lnTo>
                <a:lnTo>
                  <a:pt x="90" y="1966"/>
                </a:lnTo>
                <a:lnTo>
                  <a:pt x="90" y="1957"/>
                </a:lnTo>
                <a:lnTo>
                  <a:pt x="81" y="1957"/>
                </a:lnTo>
                <a:lnTo>
                  <a:pt x="81" y="1948"/>
                </a:lnTo>
                <a:lnTo>
                  <a:pt x="72" y="1948"/>
                </a:lnTo>
                <a:lnTo>
                  <a:pt x="72" y="1939"/>
                </a:lnTo>
                <a:lnTo>
                  <a:pt x="72" y="1930"/>
                </a:lnTo>
                <a:lnTo>
                  <a:pt x="72" y="1921"/>
                </a:lnTo>
                <a:lnTo>
                  <a:pt x="72" y="1912"/>
                </a:lnTo>
                <a:lnTo>
                  <a:pt x="72" y="1903"/>
                </a:lnTo>
                <a:lnTo>
                  <a:pt x="81" y="1903"/>
                </a:lnTo>
                <a:lnTo>
                  <a:pt x="81" y="1894"/>
                </a:lnTo>
                <a:lnTo>
                  <a:pt x="72" y="1894"/>
                </a:lnTo>
                <a:lnTo>
                  <a:pt x="72" y="1885"/>
                </a:lnTo>
                <a:lnTo>
                  <a:pt x="63" y="1876"/>
                </a:lnTo>
                <a:lnTo>
                  <a:pt x="54" y="1876"/>
                </a:lnTo>
                <a:lnTo>
                  <a:pt x="54" y="1867"/>
                </a:lnTo>
                <a:lnTo>
                  <a:pt x="45" y="1867"/>
                </a:lnTo>
                <a:lnTo>
                  <a:pt x="45" y="1858"/>
                </a:lnTo>
                <a:lnTo>
                  <a:pt x="36" y="1858"/>
                </a:lnTo>
                <a:lnTo>
                  <a:pt x="36" y="1849"/>
                </a:lnTo>
                <a:lnTo>
                  <a:pt x="36" y="1840"/>
                </a:lnTo>
                <a:lnTo>
                  <a:pt x="36" y="1831"/>
                </a:lnTo>
                <a:lnTo>
                  <a:pt x="36" y="1822"/>
                </a:lnTo>
                <a:lnTo>
                  <a:pt x="36" y="1813"/>
                </a:lnTo>
                <a:lnTo>
                  <a:pt x="45" y="1813"/>
                </a:lnTo>
                <a:lnTo>
                  <a:pt x="45" y="1804"/>
                </a:lnTo>
                <a:lnTo>
                  <a:pt x="45" y="1795"/>
                </a:lnTo>
                <a:lnTo>
                  <a:pt x="45" y="1786"/>
                </a:lnTo>
                <a:lnTo>
                  <a:pt x="36" y="1786"/>
                </a:lnTo>
                <a:lnTo>
                  <a:pt x="36" y="1777"/>
                </a:lnTo>
                <a:lnTo>
                  <a:pt x="36" y="1768"/>
                </a:lnTo>
                <a:lnTo>
                  <a:pt x="27" y="1768"/>
                </a:lnTo>
                <a:lnTo>
                  <a:pt x="27" y="1759"/>
                </a:lnTo>
                <a:lnTo>
                  <a:pt x="27" y="1750"/>
                </a:lnTo>
                <a:lnTo>
                  <a:pt x="18" y="1750"/>
                </a:lnTo>
                <a:lnTo>
                  <a:pt x="18" y="1741"/>
                </a:lnTo>
                <a:lnTo>
                  <a:pt x="18" y="1732"/>
                </a:lnTo>
                <a:lnTo>
                  <a:pt x="9" y="1732"/>
                </a:lnTo>
                <a:lnTo>
                  <a:pt x="9" y="1724"/>
                </a:lnTo>
                <a:lnTo>
                  <a:pt x="9" y="1715"/>
                </a:lnTo>
                <a:lnTo>
                  <a:pt x="9" y="1706"/>
                </a:lnTo>
                <a:lnTo>
                  <a:pt x="9" y="1697"/>
                </a:lnTo>
                <a:lnTo>
                  <a:pt x="9" y="1688"/>
                </a:lnTo>
                <a:lnTo>
                  <a:pt x="9" y="1679"/>
                </a:lnTo>
                <a:lnTo>
                  <a:pt x="0" y="1670"/>
                </a:lnTo>
                <a:lnTo>
                  <a:pt x="0" y="1661"/>
                </a:lnTo>
                <a:lnTo>
                  <a:pt x="0" y="1652"/>
                </a:lnTo>
                <a:lnTo>
                  <a:pt x="0" y="1643"/>
                </a:lnTo>
                <a:lnTo>
                  <a:pt x="0" y="1634"/>
                </a:lnTo>
                <a:lnTo>
                  <a:pt x="0" y="1625"/>
                </a:lnTo>
                <a:lnTo>
                  <a:pt x="0" y="1616"/>
                </a:lnTo>
                <a:lnTo>
                  <a:pt x="0" y="1607"/>
                </a:lnTo>
                <a:lnTo>
                  <a:pt x="9" y="1607"/>
                </a:lnTo>
                <a:lnTo>
                  <a:pt x="9" y="1598"/>
                </a:lnTo>
                <a:lnTo>
                  <a:pt x="0" y="1598"/>
                </a:lnTo>
                <a:lnTo>
                  <a:pt x="9" y="1598"/>
                </a:lnTo>
                <a:lnTo>
                  <a:pt x="9" y="1589"/>
                </a:lnTo>
                <a:lnTo>
                  <a:pt x="9" y="1580"/>
                </a:lnTo>
                <a:lnTo>
                  <a:pt x="9" y="1571"/>
                </a:lnTo>
                <a:lnTo>
                  <a:pt x="9" y="1562"/>
                </a:lnTo>
                <a:lnTo>
                  <a:pt x="18" y="1562"/>
                </a:lnTo>
                <a:lnTo>
                  <a:pt x="18" y="1553"/>
                </a:lnTo>
                <a:lnTo>
                  <a:pt x="9" y="1553"/>
                </a:lnTo>
                <a:lnTo>
                  <a:pt x="9" y="1544"/>
                </a:lnTo>
                <a:lnTo>
                  <a:pt x="18" y="1544"/>
                </a:lnTo>
                <a:lnTo>
                  <a:pt x="18" y="1535"/>
                </a:lnTo>
                <a:lnTo>
                  <a:pt x="18" y="1526"/>
                </a:lnTo>
                <a:lnTo>
                  <a:pt x="27" y="1526"/>
                </a:lnTo>
                <a:lnTo>
                  <a:pt x="27" y="1517"/>
                </a:lnTo>
                <a:lnTo>
                  <a:pt x="27" y="1508"/>
                </a:lnTo>
                <a:lnTo>
                  <a:pt x="27" y="1499"/>
                </a:lnTo>
                <a:lnTo>
                  <a:pt x="36" y="1499"/>
                </a:lnTo>
                <a:lnTo>
                  <a:pt x="36" y="1490"/>
                </a:lnTo>
                <a:lnTo>
                  <a:pt x="45" y="1490"/>
                </a:lnTo>
                <a:lnTo>
                  <a:pt x="45" y="1481"/>
                </a:lnTo>
                <a:lnTo>
                  <a:pt x="54" y="1481"/>
                </a:lnTo>
                <a:lnTo>
                  <a:pt x="54" y="1472"/>
                </a:lnTo>
                <a:lnTo>
                  <a:pt x="63" y="1472"/>
                </a:lnTo>
                <a:lnTo>
                  <a:pt x="72" y="1472"/>
                </a:lnTo>
                <a:lnTo>
                  <a:pt x="81" y="1472"/>
                </a:lnTo>
                <a:lnTo>
                  <a:pt x="81" y="1463"/>
                </a:lnTo>
                <a:lnTo>
                  <a:pt x="81" y="1454"/>
                </a:lnTo>
                <a:lnTo>
                  <a:pt x="81" y="1445"/>
                </a:lnTo>
                <a:lnTo>
                  <a:pt x="81" y="1436"/>
                </a:lnTo>
                <a:lnTo>
                  <a:pt x="81" y="1427"/>
                </a:lnTo>
                <a:lnTo>
                  <a:pt x="81" y="1418"/>
                </a:lnTo>
                <a:lnTo>
                  <a:pt x="81" y="1409"/>
                </a:lnTo>
                <a:lnTo>
                  <a:pt x="90" y="1400"/>
                </a:lnTo>
                <a:lnTo>
                  <a:pt x="90" y="1391"/>
                </a:lnTo>
                <a:lnTo>
                  <a:pt x="90" y="1382"/>
                </a:lnTo>
                <a:lnTo>
                  <a:pt x="81" y="1382"/>
                </a:lnTo>
                <a:lnTo>
                  <a:pt x="81" y="1373"/>
                </a:lnTo>
                <a:lnTo>
                  <a:pt x="81" y="1364"/>
                </a:lnTo>
                <a:lnTo>
                  <a:pt x="72" y="1364"/>
                </a:lnTo>
                <a:lnTo>
                  <a:pt x="63" y="1364"/>
                </a:lnTo>
                <a:lnTo>
                  <a:pt x="63" y="1355"/>
                </a:lnTo>
                <a:lnTo>
                  <a:pt x="63" y="1346"/>
                </a:lnTo>
                <a:lnTo>
                  <a:pt x="72" y="1346"/>
                </a:lnTo>
                <a:lnTo>
                  <a:pt x="72" y="1337"/>
                </a:lnTo>
                <a:lnTo>
                  <a:pt x="81" y="1337"/>
                </a:lnTo>
                <a:lnTo>
                  <a:pt x="81" y="1328"/>
                </a:lnTo>
                <a:lnTo>
                  <a:pt x="90" y="1328"/>
                </a:lnTo>
                <a:lnTo>
                  <a:pt x="90" y="1320"/>
                </a:lnTo>
                <a:lnTo>
                  <a:pt x="90" y="1311"/>
                </a:lnTo>
                <a:lnTo>
                  <a:pt x="99" y="1311"/>
                </a:lnTo>
                <a:lnTo>
                  <a:pt x="108" y="1311"/>
                </a:lnTo>
                <a:lnTo>
                  <a:pt x="108" y="1302"/>
                </a:lnTo>
                <a:lnTo>
                  <a:pt x="117" y="1302"/>
                </a:lnTo>
                <a:lnTo>
                  <a:pt x="125" y="1302"/>
                </a:lnTo>
                <a:lnTo>
                  <a:pt x="134" y="1302"/>
                </a:lnTo>
                <a:lnTo>
                  <a:pt x="134" y="1293"/>
                </a:lnTo>
                <a:lnTo>
                  <a:pt x="143" y="1293"/>
                </a:lnTo>
                <a:lnTo>
                  <a:pt x="152" y="1293"/>
                </a:lnTo>
                <a:lnTo>
                  <a:pt x="161" y="1293"/>
                </a:lnTo>
                <a:lnTo>
                  <a:pt x="170" y="1293"/>
                </a:lnTo>
                <a:lnTo>
                  <a:pt x="179" y="1293"/>
                </a:lnTo>
                <a:lnTo>
                  <a:pt x="188" y="1293"/>
                </a:lnTo>
                <a:lnTo>
                  <a:pt x="197" y="1293"/>
                </a:lnTo>
                <a:lnTo>
                  <a:pt x="197" y="1284"/>
                </a:lnTo>
                <a:lnTo>
                  <a:pt x="206" y="1284"/>
                </a:lnTo>
                <a:lnTo>
                  <a:pt x="215" y="1275"/>
                </a:lnTo>
                <a:lnTo>
                  <a:pt x="224" y="1275"/>
                </a:lnTo>
                <a:lnTo>
                  <a:pt x="224" y="1266"/>
                </a:lnTo>
                <a:lnTo>
                  <a:pt x="224" y="1257"/>
                </a:lnTo>
                <a:lnTo>
                  <a:pt x="224" y="1248"/>
                </a:lnTo>
                <a:lnTo>
                  <a:pt x="224" y="1239"/>
                </a:lnTo>
                <a:lnTo>
                  <a:pt x="224" y="1230"/>
                </a:lnTo>
                <a:lnTo>
                  <a:pt x="224" y="1221"/>
                </a:lnTo>
                <a:lnTo>
                  <a:pt x="233" y="1221"/>
                </a:lnTo>
                <a:lnTo>
                  <a:pt x="233" y="1212"/>
                </a:lnTo>
                <a:lnTo>
                  <a:pt x="233" y="1203"/>
                </a:lnTo>
                <a:lnTo>
                  <a:pt x="242" y="1194"/>
                </a:lnTo>
                <a:lnTo>
                  <a:pt x="242" y="1185"/>
                </a:lnTo>
                <a:lnTo>
                  <a:pt x="233" y="1176"/>
                </a:lnTo>
                <a:lnTo>
                  <a:pt x="233" y="1167"/>
                </a:lnTo>
                <a:lnTo>
                  <a:pt x="242" y="1167"/>
                </a:lnTo>
                <a:lnTo>
                  <a:pt x="242" y="1158"/>
                </a:lnTo>
                <a:lnTo>
                  <a:pt x="251" y="1158"/>
                </a:lnTo>
                <a:lnTo>
                  <a:pt x="251" y="1149"/>
                </a:lnTo>
                <a:lnTo>
                  <a:pt x="260" y="1149"/>
                </a:lnTo>
                <a:lnTo>
                  <a:pt x="260" y="1140"/>
                </a:lnTo>
                <a:lnTo>
                  <a:pt x="260" y="1131"/>
                </a:lnTo>
                <a:lnTo>
                  <a:pt x="269" y="1131"/>
                </a:lnTo>
                <a:lnTo>
                  <a:pt x="269" y="1122"/>
                </a:lnTo>
                <a:lnTo>
                  <a:pt x="278" y="1122"/>
                </a:lnTo>
                <a:lnTo>
                  <a:pt x="278" y="1113"/>
                </a:lnTo>
                <a:lnTo>
                  <a:pt x="287" y="1113"/>
                </a:lnTo>
                <a:lnTo>
                  <a:pt x="287" y="1104"/>
                </a:lnTo>
                <a:lnTo>
                  <a:pt x="296" y="1104"/>
                </a:lnTo>
                <a:lnTo>
                  <a:pt x="296" y="1095"/>
                </a:lnTo>
                <a:lnTo>
                  <a:pt x="305" y="1095"/>
                </a:lnTo>
                <a:lnTo>
                  <a:pt x="314" y="1095"/>
                </a:lnTo>
                <a:lnTo>
                  <a:pt x="314" y="1086"/>
                </a:lnTo>
                <a:lnTo>
                  <a:pt x="314" y="1077"/>
                </a:lnTo>
                <a:lnTo>
                  <a:pt x="314" y="1068"/>
                </a:lnTo>
                <a:lnTo>
                  <a:pt x="314" y="1059"/>
                </a:lnTo>
                <a:lnTo>
                  <a:pt x="314" y="1050"/>
                </a:lnTo>
                <a:lnTo>
                  <a:pt x="314" y="1041"/>
                </a:lnTo>
                <a:lnTo>
                  <a:pt x="323" y="1041"/>
                </a:lnTo>
                <a:lnTo>
                  <a:pt x="323" y="1032"/>
                </a:lnTo>
                <a:lnTo>
                  <a:pt x="323" y="1023"/>
                </a:lnTo>
                <a:lnTo>
                  <a:pt x="323" y="1014"/>
                </a:lnTo>
                <a:lnTo>
                  <a:pt x="323" y="1005"/>
                </a:lnTo>
                <a:lnTo>
                  <a:pt x="323" y="996"/>
                </a:lnTo>
                <a:lnTo>
                  <a:pt x="323" y="987"/>
                </a:lnTo>
                <a:lnTo>
                  <a:pt x="323" y="978"/>
                </a:lnTo>
                <a:lnTo>
                  <a:pt x="323" y="969"/>
                </a:lnTo>
                <a:lnTo>
                  <a:pt x="323" y="960"/>
                </a:lnTo>
                <a:lnTo>
                  <a:pt x="314" y="960"/>
                </a:lnTo>
                <a:lnTo>
                  <a:pt x="314" y="951"/>
                </a:lnTo>
                <a:lnTo>
                  <a:pt x="314" y="942"/>
                </a:lnTo>
                <a:lnTo>
                  <a:pt x="305" y="942"/>
                </a:lnTo>
                <a:lnTo>
                  <a:pt x="305" y="933"/>
                </a:lnTo>
                <a:lnTo>
                  <a:pt x="305" y="925"/>
                </a:lnTo>
                <a:lnTo>
                  <a:pt x="296" y="925"/>
                </a:lnTo>
                <a:lnTo>
                  <a:pt x="296" y="916"/>
                </a:lnTo>
                <a:lnTo>
                  <a:pt x="287" y="916"/>
                </a:lnTo>
                <a:lnTo>
                  <a:pt x="278" y="916"/>
                </a:lnTo>
                <a:lnTo>
                  <a:pt x="269" y="916"/>
                </a:lnTo>
                <a:lnTo>
                  <a:pt x="269" y="907"/>
                </a:lnTo>
                <a:lnTo>
                  <a:pt x="260" y="907"/>
                </a:lnTo>
                <a:lnTo>
                  <a:pt x="260" y="898"/>
                </a:lnTo>
                <a:lnTo>
                  <a:pt x="260" y="889"/>
                </a:lnTo>
                <a:lnTo>
                  <a:pt x="251" y="889"/>
                </a:lnTo>
                <a:lnTo>
                  <a:pt x="251" y="880"/>
                </a:lnTo>
                <a:lnTo>
                  <a:pt x="242" y="880"/>
                </a:lnTo>
                <a:lnTo>
                  <a:pt x="242" y="871"/>
                </a:lnTo>
                <a:lnTo>
                  <a:pt x="233" y="871"/>
                </a:lnTo>
                <a:lnTo>
                  <a:pt x="233" y="862"/>
                </a:lnTo>
                <a:lnTo>
                  <a:pt x="233" y="853"/>
                </a:lnTo>
                <a:lnTo>
                  <a:pt x="242" y="853"/>
                </a:lnTo>
                <a:lnTo>
                  <a:pt x="242" y="844"/>
                </a:lnTo>
                <a:lnTo>
                  <a:pt x="242" y="835"/>
                </a:lnTo>
                <a:lnTo>
                  <a:pt x="242" y="826"/>
                </a:lnTo>
                <a:lnTo>
                  <a:pt x="251" y="826"/>
                </a:lnTo>
                <a:lnTo>
                  <a:pt x="251" y="817"/>
                </a:lnTo>
                <a:lnTo>
                  <a:pt x="260" y="808"/>
                </a:lnTo>
                <a:lnTo>
                  <a:pt x="260" y="799"/>
                </a:lnTo>
                <a:lnTo>
                  <a:pt x="260" y="790"/>
                </a:lnTo>
                <a:lnTo>
                  <a:pt x="260" y="781"/>
                </a:lnTo>
                <a:lnTo>
                  <a:pt x="260" y="772"/>
                </a:lnTo>
                <a:lnTo>
                  <a:pt x="260" y="763"/>
                </a:lnTo>
                <a:lnTo>
                  <a:pt x="269" y="763"/>
                </a:lnTo>
                <a:lnTo>
                  <a:pt x="269" y="754"/>
                </a:lnTo>
                <a:lnTo>
                  <a:pt x="269" y="745"/>
                </a:lnTo>
                <a:lnTo>
                  <a:pt x="269" y="736"/>
                </a:lnTo>
                <a:lnTo>
                  <a:pt x="278" y="736"/>
                </a:lnTo>
                <a:lnTo>
                  <a:pt x="287" y="736"/>
                </a:lnTo>
                <a:lnTo>
                  <a:pt x="296" y="736"/>
                </a:lnTo>
                <a:lnTo>
                  <a:pt x="296" y="727"/>
                </a:lnTo>
                <a:lnTo>
                  <a:pt x="305" y="727"/>
                </a:lnTo>
                <a:lnTo>
                  <a:pt x="314" y="727"/>
                </a:lnTo>
                <a:lnTo>
                  <a:pt x="323" y="727"/>
                </a:lnTo>
                <a:lnTo>
                  <a:pt x="323" y="736"/>
                </a:lnTo>
                <a:lnTo>
                  <a:pt x="332" y="736"/>
                </a:lnTo>
                <a:lnTo>
                  <a:pt x="341" y="736"/>
                </a:lnTo>
                <a:lnTo>
                  <a:pt x="341" y="727"/>
                </a:lnTo>
                <a:lnTo>
                  <a:pt x="350" y="727"/>
                </a:lnTo>
                <a:lnTo>
                  <a:pt x="359" y="727"/>
                </a:lnTo>
                <a:lnTo>
                  <a:pt x="359" y="718"/>
                </a:lnTo>
                <a:lnTo>
                  <a:pt x="368" y="718"/>
                </a:lnTo>
                <a:lnTo>
                  <a:pt x="377" y="718"/>
                </a:lnTo>
                <a:lnTo>
                  <a:pt x="377" y="709"/>
                </a:lnTo>
                <a:lnTo>
                  <a:pt x="386" y="709"/>
                </a:lnTo>
                <a:lnTo>
                  <a:pt x="395" y="709"/>
                </a:lnTo>
                <a:lnTo>
                  <a:pt x="404" y="709"/>
                </a:lnTo>
                <a:lnTo>
                  <a:pt x="404" y="718"/>
                </a:lnTo>
                <a:lnTo>
                  <a:pt x="413" y="718"/>
                </a:lnTo>
                <a:lnTo>
                  <a:pt x="422" y="718"/>
                </a:lnTo>
                <a:lnTo>
                  <a:pt x="431" y="718"/>
                </a:lnTo>
                <a:lnTo>
                  <a:pt x="440" y="718"/>
                </a:lnTo>
                <a:lnTo>
                  <a:pt x="449" y="718"/>
                </a:lnTo>
                <a:lnTo>
                  <a:pt x="458" y="718"/>
                </a:lnTo>
                <a:lnTo>
                  <a:pt x="458" y="709"/>
                </a:lnTo>
                <a:lnTo>
                  <a:pt x="467" y="709"/>
                </a:lnTo>
                <a:lnTo>
                  <a:pt x="476" y="709"/>
                </a:lnTo>
                <a:lnTo>
                  <a:pt x="485" y="709"/>
                </a:lnTo>
                <a:lnTo>
                  <a:pt x="485" y="700"/>
                </a:lnTo>
                <a:lnTo>
                  <a:pt x="494" y="700"/>
                </a:lnTo>
                <a:lnTo>
                  <a:pt x="494" y="691"/>
                </a:lnTo>
                <a:lnTo>
                  <a:pt x="503" y="691"/>
                </a:lnTo>
                <a:lnTo>
                  <a:pt x="512" y="691"/>
                </a:lnTo>
                <a:lnTo>
                  <a:pt x="512" y="682"/>
                </a:lnTo>
                <a:lnTo>
                  <a:pt x="512" y="673"/>
                </a:lnTo>
                <a:lnTo>
                  <a:pt x="521" y="673"/>
                </a:lnTo>
                <a:lnTo>
                  <a:pt x="530" y="673"/>
                </a:lnTo>
                <a:lnTo>
                  <a:pt x="530" y="664"/>
                </a:lnTo>
                <a:lnTo>
                  <a:pt x="539" y="664"/>
                </a:lnTo>
                <a:lnTo>
                  <a:pt x="548" y="664"/>
                </a:lnTo>
                <a:lnTo>
                  <a:pt x="557" y="664"/>
                </a:lnTo>
                <a:lnTo>
                  <a:pt x="557" y="673"/>
                </a:lnTo>
                <a:lnTo>
                  <a:pt x="565" y="673"/>
                </a:lnTo>
                <a:lnTo>
                  <a:pt x="574" y="673"/>
                </a:lnTo>
                <a:lnTo>
                  <a:pt x="583" y="673"/>
                </a:lnTo>
                <a:lnTo>
                  <a:pt x="583" y="664"/>
                </a:lnTo>
                <a:lnTo>
                  <a:pt x="592" y="664"/>
                </a:lnTo>
                <a:lnTo>
                  <a:pt x="592" y="655"/>
                </a:lnTo>
                <a:lnTo>
                  <a:pt x="601" y="655"/>
                </a:lnTo>
                <a:lnTo>
                  <a:pt x="601" y="646"/>
                </a:lnTo>
                <a:lnTo>
                  <a:pt x="610" y="646"/>
                </a:lnTo>
                <a:lnTo>
                  <a:pt x="610" y="637"/>
                </a:lnTo>
                <a:lnTo>
                  <a:pt x="619" y="637"/>
                </a:lnTo>
                <a:lnTo>
                  <a:pt x="619" y="628"/>
                </a:lnTo>
                <a:lnTo>
                  <a:pt x="628" y="628"/>
                </a:lnTo>
                <a:lnTo>
                  <a:pt x="637" y="628"/>
                </a:lnTo>
                <a:lnTo>
                  <a:pt x="646" y="628"/>
                </a:lnTo>
                <a:lnTo>
                  <a:pt x="646" y="619"/>
                </a:lnTo>
                <a:lnTo>
                  <a:pt x="655" y="619"/>
                </a:lnTo>
                <a:lnTo>
                  <a:pt x="655" y="610"/>
                </a:lnTo>
                <a:lnTo>
                  <a:pt x="655" y="601"/>
                </a:lnTo>
                <a:lnTo>
                  <a:pt x="655" y="592"/>
                </a:lnTo>
                <a:lnTo>
                  <a:pt x="655" y="583"/>
                </a:lnTo>
                <a:lnTo>
                  <a:pt x="655" y="574"/>
                </a:lnTo>
                <a:lnTo>
                  <a:pt x="655" y="565"/>
                </a:lnTo>
                <a:lnTo>
                  <a:pt x="655" y="556"/>
                </a:lnTo>
                <a:lnTo>
                  <a:pt x="655" y="547"/>
                </a:lnTo>
                <a:lnTo>
                  <a:pt x="664" y="547"/>
                </a:lnTo>
                <a:lnTo>
                  <a:pt x="664" y="538"/>
                </a:lnTo>
                <a:lnTo>
                  <a:pt x="664" y="529"/>
                </a:lnTo>
                <a:lnTo>
                  <a:pt x="664" y="521"/>
                </a:lnTo>
                <a:lnTo>
                  <a:pt x="664" y="512"/>
                </a:lnTo>
                <a:lnTo>
                  <a:pt x="673" y="512"/>
                </a:lnTo>
                <a:lnTo>
                  <a:pt x="673" y="503"/>
                </a:lnTo>
                <a:lnTo>
                  <a:pt x="682" y="503"/>
                </a:lnTo>
                <a:lnTo>
                  <a:pt x="682" y="494"/>
                </a:lnTo>
                <a:lnTo>
                  <a:pt x="691" y="494"/>
                </a:lnTo>
                <a:lnTo>
                  <a:pt x="700" y="485"/>
                </a:lnTo>
                <a:lnTo>
                  <a:pt x="709" y="485"/>
                </a:lnTo>
                <a:lnTo>
                  <a:pt x="709" y="476"/>
                </a:lnTo>
                <a:lnTo>
                  <a:pt x="718" y="476"/>
                </a:lnTo>
                <a:lnTo>
                  <a:pt x="727" y="476"/>
                </a:lnTo>
                <a:lnTo>
                  <a:pt x="727" y="467"/>
                </a:lnTo>
                <a:lnTo>
                  <a:pt x="736" y="467"/>
                </a:lnTo>
                <a:lnTo>
                  <a:pt x="736" y="458"/>
                </a:lnTo>
                <a:lnTo>
                  <a:pt x="736" y="449"/>
                </a:lnTo>
                <a:lnTo>
                  <a:pt x="736" y="440"/>
                </a:lnTo>
                <a:lnTo>
                  <a:pt x="745" y="440"/>
                </a:lnTo>
                <a:lnTo>
                  <a:pt x="745" y="431"/>
                </a:lnTo>
                <a:lnTo>
                  <a:pt x="745" y="422"/>
                </a:lnTo>
                <a:lnTo>
                  <a:pt x="745" y="413"/>
                </a:lnTo>
                <a:lnTo>
                  <a:pt x="745" y="404"/>
                </a:lnTo>
                <a:lnTo>
                  <a:pt x="754" y="404"/>
                </a:lnTo>
                <a:lnTo>
                  <a:pt x="754" y="395"/>
                </a:lnTo>
                <a:lnTo>
                  <a:pt x="754" y="386"/>
                </a:lnTo>
                <a:lnTo>
                  <a:pt x="754" y="377"/>
                </a:lnTo>
                <a:lnTo>
                  <a:pt x="754" y="368"/>
                </a:lnTo>
                <a:lnTo>
                  <a:pt x="745" y="368"/>
                </a:lnTo>
                <a:lnTo>
                  <a:pt x="745" y="359"/>
                </a:lnTo>
                <a:lnTo>
                  <a:pt x="754" y="359"/>
                </a:lnTo>
                <a:lnTo>
                  <a:pt x="754" y="350"/>
                </a:lnTo>
                <a:lnTo>
                  <a:pt x="754" y="341"/>
                </a:lnTo>
                <a:lnTo>
                  <a:pt x="763" y="341"/>
                </a:lnTo>
                <a:lnTo>
                  <a:pt x="763" y="332"/>
                </a:lnTo>
                <a:lnTo>
                  <a:pt x="763" y="323"/>
                </a:lnTo>
                <a:lnTo>
                  <a:pt x="763" y="314"/>
                </a:lnTo>
                <a:lnTo>
                  <a:pt x="754" y="305"/>
                </a:lnTo>
                <a:lnTo>
                  <a:pt x="754" y="296"/>
                </a:lnTo>
                <a:lnTo>
                  <a:pt x="745" y="296"/>
                </a:lnTo>
                <a:lnTo>
                  <a:pt x="754" y="287"/>
                </a:lnTo>
                <a:lnTo>
                  <a:pt x="745" y="287"/>
                </a:lnTo>
                <a:lnTo>
                  <a:pt x="754" y="287"/>
                </a:lnTo>
                <a:lnTo>
                  <a:pt x="745" y="278"/>
                </a:lnTo>
                <a:lnTo>
                  <a:pt x="745" y="269"/>
                </a:lnTo>
                <a:lnTo>
                  <a:pt x="754" y="269"/>
                </a:lnTo>
                <a:lnTo>
                  <a:pt x="754" y="260"/>
                </a:lnTo>
                <a:lnTo>
                  <a:pt x="754" y="251"/>
                </a:lnTo>
                <a:lnTo>
                  <a:pt x="754" y="242"/>
                </a:lnTo>
                <a:lnTo>
                  <a:pt x="745" y="242"/>
                </a:lnTo>
                <a:lnTo>
                  <a:pt x="745" y="233"/>
                </a:lnTo>
                <a:lnTo>
                  <a:pt x="736" y="233"/>
                </a:lnTo>
                <a:lnTo>
                  <a:pt x="727" y="233"/>
                </a:lnTo>
                <a:lnTo>
                  <a:pt x="727" y="224"/>
                </a:lnTo>
                <a:lnTo>
                  <a:pt x="727" y="215"/>
                </a:lnTo>
                <a:lnTo>
                  <a:pt x="718" y="215"/>
                </a:lnTo>
                <a:lnTo>
                  <a:pt x="718" y="206"/>
                </a:lnTo>
                <a:lnTo>
                  <a:pt x="709" y="206"/>
                </a:lnTo>
                <a:lnTo>
                  <a:pt x="700" y="206"/>
                </a:lnTo>
                <a:lnTo>
                  <a:pt x="700" y="197"/>
                </a:lnTo>
                <a:lnTo>
                  <a:pt x="691" y="197"/>
                </a:lnTo>
                <a:lnTo>
                  <a:pt x="682" y="197"/>
                </a:lnTo>
                <a:lnTo>
                  <a:pt x="682" y="188"/>
                </a:lnTo>
                <a:lnTo>
                  <a:pt x="673" y="188"/>
                </a:lnTo>
                <a:lnTo>
                  <a:pt x="664" y="188"/>
                </a:lnTo>
                <a:lnTo>
                  <a:pt x="664" y="179"/>
                </a:lnTo>
                <a:lnTo>
                  <a:pt x="655" y="179"/>
                </a:lnTo>
                <a:lnTo>
                  <a:pt x="646" y="179"/>
                </a:lnTo>
                <a:lnTo>
                  <a:pt x="646" y="170"/>
                </a:lnTo>
                <a:lnTo>
                  <a:pt x="637" y="170"/>
                </a:lnTo>
                <a:lnTo>
                  <a:pt x="637" y="161"/>
                </a:lnTo>
                <a:lnTo>
                  <a:pt x="628" y="161"/>
                </a:lnTo>
                <a:lnTo>
                  <a:pt x="628" y="152"/>
                </a:lnTo>
                <a:lnTo>
                  <a:pt x="619" y="152"/>
                </a:lnTo>
                <a:lnTo>
                  <a:pt x="619" y="143"/>
                </a:lnTo>
                <a:lnTo>
                  <a:pt x="610" y="143"/>
                </a:lnTo>
                <a:lnTo>
                  <a:pt x="610" y="134"/>
                </a:lnTo>
                <a:lnTo>
                  <a:pt x="610" y="126"/>
                </a:lnTo>
                <a:lnTo>
                  <a:pt x="610" y="117"/>
                </a:lnTo>
                <a:lnTo>
                  <a:pt x="610" y="108"/>
                </a:lnTo>
                <a:lnTo>
                  <a:pt x="619" y="108"/>
                </a:lnTo>
                <a:lnTo>
                  <a:pt x="619" y="99"/>
                </a:lnTo>
                <a:lnTo>
                  <a:pt x="610" y="99"/>
                </a:lnTo>
                <a:lnTo>
                  <a:pt x="619" y="99"/>
                </a:lnTo>
                <a:lnTo>
                  <a:pt x="619" y="90"/>
                </a:lnTo>
                <a:lnTo>
                  <a:pt x="610" y="90"/>
                </a:lnTo>
                <a:lnTo>
                  <a:pt x="610" y="81"/>
                </a:lnTo>
                <a:lnTo>
                  <a:pt x="601" y="81"/>
                </a:lnTo>
                <a:lnTo>
                  <a:pt x="601" y="72"/>
                </a:lnTo>
                <a:lnTo>
                  <a:pt x="601" y="63"/>
                </a:lnTo>
                <a:lnTo>
                  <a:pt x="592" y="63"/>
                </a:lnTo>
                <a:lnTo>
                  <a:pt x="592" y="54"/>
                </a:lnTo>
                <a:lnTo>
                  <a:pt x="583" y="54"/>
                </a:lnTo>
                <a:lnTo>
                  <a:pt x="583" y="45"/>
                </a:lnTo>
                <a:lnTo>
                  <a:pt x="574" y="45"/>
                </a:lnTo>
                <a:lnTo>
                  <a:pt x="574" y="36"/>
                </a:lnTo>
                <a:lnTo>
                  <a:pt x="565" y="36"/>
                </a:lnTo>
                <a:lnTo>
                  <a:pt x="557" y="36"/>
                </a:lnTo>
                <a:lnTo>
                  <a:pt x="557" y="27"/>
                </a:lnTo>
                <a:lnTo>
                  <a:pt x="548" y="27"/>
                </a:lnTo>
                <a:lnTo>
                  <a:pt x="539" y="27"/>
                </a:lnTo>
                <a:lnTo>
                  <a:pt x="539" y="18"/>
                </a:lnTo>
                <a:lnTo>
                  <a:pt x="539" y="9"/>
                </a:lnTo>
                <a:lnTo>
                  <a:pt x="530" y="9"/>
                </a:lnTo>
                <a:lnTo>
                  <a:pt x="530" y="0"/>
                </a:lnTo>
              </a:path>
            </a:pathLst>
          </a:custGeom>
          <a:noFill/>
          <a:ln w="285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pic>
        <p:nvPicPr>
          <p:cNvPr id="12377" name="Picture 493"/>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81250" r="50000" b="12500"/>
          <a:stretch>
            <a:fillRect/>
          </a:stretch>
        </p:blipFill>
        <p:spPr bwMode="auto">
          <a:xfrm>
            <a:off x="8216900" y="1763713"/>
            <a:ext cx="254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78" name="Picture 494"/>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81250" r="12500" b="12500"/>
          <a:stretch>
            <a:fillRect/>
          </a:stretch>
        </p:blipFill>
        <p:spPr bwMode="auto">
          <a:xfrm>
            <a:off x="8266113" y="1763713"/>
            <a:ext cx="508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79" name="Picture 49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56250" r="75000" b="37500"/>
          <a:stretch>
            <a:fillRect/>
          </a:stretch>
        </p:blipFill>
        <p:spPr bwMode="auto">
          <a:xfrm>
            <a:off x="8180388" y="1814513"/>
            <a:ext cx="127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80" name="Picture 496"/>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 r="87500" b="93750"/>
          <a:stretch>
            <a:fillRect/>
          </a:stretch>
        </p:blipFill>
        <p:spPr bwMode="auto">
          <a:xfrm>
            <a:off x="8154988" y="1925638"/>
            <a:ext cx="127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81" name="Picture 497"/>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87500" r="56250" b="6250"/>
          <a:stretch>
            <a:fillRect/>
          </a:stretch>
        </p:blipFill>
        <p:spPr bwMode="auto">
          <a:xfrm>
            <a:off x="6756400" y="2928938"/>
            <a:ext cx="11113" cy="1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82" name="Picture 498"/>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87500" r="25000" b="6250"/>
          <a:stretch>
            <a:fillRect/>
          </a:stretch>
        </p:blipFill>
        <p:spPr bwMode="auto">
          <a:xfrm>
            <a:off x="6805613" y="2928938"/>
            <a:ext cx="23812" cy="1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83" name="Picture 499"/>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75000" r="50000" b="18750"/>
          <a:stretch>
            <a:fillRect/>
          </a:stretch>
        </p:blipFill>
        <p:spPr bwMode="auto">
          <a:xfrm>
            <a:off x="6756400" y="2952750"/>
            <a:ext cx="23813"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84" name="Picture 500"/>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75000" r="25000" b="18750"/>
          <a:stretch>
            <a:fillRect/>
          </a:stretch>
        </p:blipFill>
        <p:spPr bwMode="auto">
          <a:xfrm>
            <a:off x="6805613" y="2952750"/>
            <a:ext cx="23812"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85" name="Picture 501"/>
          <p:cNvPicPr>
            <a:picLocks noChangeAspect="1" noChangeArrowheads="1"/>
          </p:cNvPicPr>
          <p:nvPr/>
        </p:nvPicPr>
        <p:blipFill>
          <a:blip r:embed="rId3" cstate="print">
            <a:extLst>
              <a:ext uri="{28A0092B-C50C-407E-A947-70E740481C1C}">
                <a14:useLocalDpi xmlns:a14="http://schemas.microsoft.com/office/drawing/2010/main" xmlns="" val="0"/>
              </a:ext>
            </a:extLst>
          </a:blip>
          <a:srcRect l="81250" t="75000" r="6250" b="18750"/>
          <a:stretch>
            <a:fillRect/>
          </a:stretch>
        </p:blipFill>
        <p:spPr bwMode="auto">
          <a:xfrm>
            <a:off x="6842125" y="2952750"/>
            <a:ext cx="254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86" name="Picture 502"/>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68750" r="6250" b="25000"/>
          <a:stretch>
            <a:fillRect/>
          </a:stretch>
        </p:blipFill>
        <p:spPr bwMode="auto">
          <a:xfrm>
            <a:off x="6731000" y="2965450"/>
            <a:ext cx="136525"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87" name="Picture 50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62500" r="12500" b="31250"/>
          <a:stretch>
            <a:fillRect/>
          </a:stretch>
        </p:blipFill>
        <p:spPr bwMode="auto">
          <a:xfrm>
            <a:off x="6731000" y="2978150"/>
            <a:ext cx="123825"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88" name="Picture 504"/>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50000" r="68750" b="43750"/>
          <a:stretch>
            <a:fillRect/>
          </a:stretch>
        </p:blipFill>
        <p:spPr bwMode="auto">
          <a:xfrm>
            <a:off x="6719888" y="3003550"/>
            <a:ext cx="23812" cy="1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89" name="Picture 505"/>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50000" r="43750" b="43750"/>
          <a:stretch>
            <a:fillRect/>
          </a:stretch>
        </p:blipFill>
        <p:spPr bwMode="auto">
          <a:xfrm>
            <a:off x="6756400" y="3003550"/>
            <a:ext cx="36513" cy="1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0" name="Picture 506"/>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50000" b="43750"/>
          <a:stretch>
            <a:fillRect/>
          </a:stretch>
        </p:blipFill>
        <p:spPr bwMode="auto">
          <a:xfrm>
            <a:off x="6805613" y="3003550"/>
            <a:ext cx="74612" cy="1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1" name="Picture 507"/>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43750" r="68750" b="50000"/>
          <a:stretch>
            <a:fillRect/>
          </a:stretch>
        </p:blipFill>
        <p:spPr bwMode="auto">
          <a:xfrm>
            <a:off x="6707188" y="3014663"/>
            <a:ext cx="36512"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2" name="Picture 508"/>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43750" b="50000"/>
          <a:stretch>
            <a:fillRect/>
          </a:stretch>
        </p:blipFill>
        <p:spPr bwMode="auto">
          <a:xfrm>
            <a:off x="6756400" y="3014663"/>
            <a:ext cx="123825"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3" name="Picture 509"/>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37500" r="12500" b="56250"/>
          <a:stretch>
            <a:fillRect/>
          </a:stretch>
        </p:blipFill>
        <p:spPr bwMode="auto">
          <a:xfrm>
            <a:off x="6719888" y="3027363"/>
            <a:ext cx="134937"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4" name="Picture 510"/>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25000" r="18750" b="68750"/>
          <a:stretch>
            <a:fillRect/>
          </a:stretch>
        </p:blipFill>
        <p:spPr bwMode="auto">
          <a:xfrm>
            <a:off x="6707188" y="3052763"/>
            <a:ext cx="134937"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5" name="Picture 51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18750" r="25000" b="75000"/>
          <a:stretch>
            <a:fillRect/>
          </a:stretch>
        </p:blipFill>
        <p:spPr bwMode="auto">
          <a:xfrm>
            <a:off x="6707188" y="3065463"/>
            <a:ext cx="122237" cy="1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6" name="Picture 51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12500" r="81250" b="81250"/>
          <a:stretch>
            <a:fillRect/>
          </a:stretch>
        </p:blipFill>
        <p:spPr bwMode="auto">
          <a:xfrm>
            <a:off x="6707188" y="3076575"/>
            <a:ext cx="127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7" name="Picture 51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12500" r="56250" b="81250"/>
          <a:stretch>
            <a:fillRect/>
          </a:stretch>
        </p:blipFill>
        <p:spPr bwMode="auto">
          <a:xfrm>
            <a:off x="6731000" y="3076575"/>
            <a:ext cx="36513"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8" name="Picture 514"/>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000" t="12500" r="31250" b="81250"/>
          <a:stretch>
            <a:fillRect/>
          </a:stretch>
        </p:blipFill>
        <p:spPr bwMode="auto">
          <a:xfrm>
            <a:off x="6780213" y="3076575"/>
            <a:ext cx="381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9" name="Rectangle 515"/>
          <p:cNvSpPr>
            <a:spLocks noChangeArrowheads="1"/>
          </p:cNvSpPr>
          <p:nvPr/>
        </p:nvSpPr>
        <p:spPr bwMode="auto">
          <a:xfrm>
            <a:off x="6608763" y="3819525"/>
            <a:ext cx="523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500" dirty="0">
                <a:solidFill>
                  <a:srgbClr val="000000"/>
                </a:solidFill>
                <a:latin typeface="ImagoMedium"/>
              </a:rPr>
              <a:t> </a:t>
            </a:r>
            <a:endParaRPr lang="en-US" sz="2000" dirty="0">
              <a:solidFill>
                <a:srgbClr val="FFFFCC"/>
              </a:solidFill>
              <a:latin typeface="Arial Black" pitchFamily="34" charset="0"/>
            </a:endParaRPr>
          </a:p>
        </p:txBody>
      </p:sp>
      <p:sp>
        <p:nvSpPr>
          <p:cNvPr id="12400" name="Text Box 516"/>
          <p:cNvSpPr txBox="1">
            <a:spLocks noChangeArrowheads="1"/>
          </p:cNvSpPr>
          <p:nvPr/>
        </p:nvSpPr>
        <p:spPr bwMode="auto">
          <a:xfrm>
            <a:off x="5257800" y="3048000"/>
            <a:ext cx="1054100" cy="333375"/>
          </a:xfrm>
          <a:prstGeom prst="rect">
            <a:avLst/>
          </a:prstGeom>
          <a:solidFill>
            <a:schemeClr val="bg1"/>
          </a:solidFill>
          <a:ln w="28575">
            <a:solidFill>
              <a:schemeClr val="tx1"/>
            </a:solidFill>
            <a:miter lim="800000"/>
            <a:headEnd/>
            <a:tailEnd/>
          </a:ln>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a:r>
              <a:rPr lang="en-US" sz="1400" dirty="0">
                <a:latin typeface="Arial Black" pitchFamily="34" charset="0"/>
              </a:rPr>
              <a:t>Emiquon</a:t>
            </a:r>
          </a:p>
        </p:txBody>
      </p:sp>
      <p:sp>
        <p:nvSpPr>
          <p:cNvPr id="12401" name="AutoShape 519"/>
          <p:cNvSpPr>
            <a:spLocks noChangeArrowheads="1"/>
          </p:cNvSpPr>
          <p:nvPr/>
        </p:nvSpPr>
        <p:spPr bwMode="auto">
          <a:xfrm>
            <a:off x="5903913" y="3709988"/>
            <a:ext cx="131762" cy="133350"/>
          </a:xfrm>
          <a:prstGeom prst="flowChartConnector">
            <a:avLst/>
          </a:prstGeom>
          <a:solidFill>
            <a:srgbClr val="800000"/>
          </a:solidFill>
          <a:ln w="9525">
            <a:solidFill>
              <a:schemeClr val="tx1"/>
            </a:solidFill>
            <a:round/>
            <a:headEnd/>
            <a:tailEnd/>
          </a:ln>
        </p:spPr>
        <p:txBody>
          <a:bodyPr wrap="none" anchor="ctr"/>
          <a:lstStyle/>
          <a:p>
            <a:pPr eaLnBrk="0" hangingPunct="0"/>
            <a:endParaRPr lang="en-US" dirty="0"/>
          </a:p>
        </p:txBody>
      </p:sp>
      <p:sp>
        <p:nvSpPr>
          <p:cNvPr id="12402" name="AutoShape 520"/>
          <p:cNvSpPr>
            <a:spLocks noChangeArrowheads="1"/>
          </p:cNvSpPr>
          <p:nvPr/>
        </p:nvSpPr>
        <p:spPr bwMode="auto">
          <a:xfrm>
            <a:off x="6391275" y="3189288"/>
            <a:ext cx="133350" cy="131762"/>
          </a:xfrm>
          <a:prstGeom prst="flowChartConnector">
            <a:avLst/>
          </a:prstGeom>
          <a:solidFill>
            <a:srgbClr val="800000"/>
          </a:solidFill>
          <a:ln w="9525">
            <a:solidFill>
              <a:schemeClr val="tx1"/>
            </a:solidFill>
            <a:round/>
            <a:headEnd/>
            <a:tailEnd/>
          </a:ln>
        </p:spPr>
        <p:txBody>
          <a:bodyPr wrap="none" anchor="ctr"/>
          <a:lstStyle/>
          <a:p>
            <a:pPr eaLnBrk="0" hangingPunct="0"/>
            <a:endParaRPr lang="en-US" dirty="0"/>
          </a:p>
        </p:txBody>
      </p:sp>
      <p:sp>
        <p:nvSpPr>
          <p:cNvPr id="12403" name="Freeform 524"/>
          <p:cNvSpPr>
            <a:spLocks/>
          </p:cNvSpPr>
          <p:nvPr/>
        </p:nvSpPr>
        <p:spPr bwMode="auto">
          <a:xfrm>
            <a:off x="6316663" y="2724150"/>
            <a:ext cx="354012" cy="617538"/>
          </a:xfrm>
          <a:custGeom>
            <a:avLst/>
            <a:gdLst>
              <a:gd name="T0" fmla="*/ 2147483647 w 256"/>
              <a:gd name="T1" fmla="*/ 2147483647 h 448"/>
              <a:gd name="T2" fmla="*/ 2147483647 w 256"/>
              <a:gd name="T3" fmla="*/ 2147483647 h 448"/>
              <a:gd name="T4" fmla="*/ 0 w 256"/>
              <a:gd name="T5" fmla="*/ 2147483647 h 448"/>
              <a:gd name="T6" fmla="*/ 2147483647 w 256"/>
              <a:gd name="T7" fmla="*/ 2147483647 h 448"/>
              <a:gd name="T8" fmla="*/ 2147483647 w 256"/>
              <a:gd name="T9" fmla="*/ 2147483647 h 448"/>
              <a:gd name="T10" fmla="*/ 2147483647 w 256"/>
              <a:gd name="T11" fmla="*/ 2147483647 h 448"/>
              <a:gd name="T12" fmla="*/ 2147483647 w 256"/>
              <a:gd name="T13" fmla="*/ 2147483647 h 448"/>
              <a:gd name="T14" fmla="*/ 2147483647 w 256"/>
              <a:gd name="T15" fmla="*/ 0 h 448"/>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448"/>
              <a:gd name="T26" fmla="*/ 256 w 256"/>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448">
                <a:moveTo>
                  <a:pt x="101" y="448"/>
                </a:moveTo>
                <a:cubicBezTo>
                  <a:pt x="83" y="445"/>
                  <a:pt x="63" y="446"/>
                  <a:pt x="46" y="438"/>
                </a:cubicBezTo>
                <a:cubicBezTo>
                  <a:pt x="33" y="431"/>
                  <a:pt x="16" y="381"/>
                  <a:pt x="0" y="365"/>
                </a:cubicBezTo>
                <a:cubicBezTo>
                  <a:pt x="11" y="315"/>
                  <a:pt x="20" y="283"/>
                  <a:pt x="55" y="246"/>
                </a:cubicBezTo>
                <a:cubicBezTo>
                  <a:pt x="74" y="189"/>
                  <a:pt x="98" y="183"/>
                  <a:pt x="156" y="173"/>
                </a:cubicBezTo>
                <a:cubicBezTo>
                  <a:pt x="158" y="165"/>
                  <a:pt x="171" y="111"/>
                  <a:pt x="174" y="109"/>
                </a:cubicBezTo>
                <a:cubicBezTo>
                  <a:pt x="190" y="98"/>
                  <a:pt x="229" y="91"/>
                  <a:pt x="229" y="91"/>
                </a:cubicBezTo>
                <a:cubicBezTo>
                  <a:pt x="237" y="67"/>
                  <a:pt x="256" y="28"/>
                  <a:pt x="256" y="0"/>
                </a:cubicBezTo>
              </a:path>
            </a:pathLst>
          </a:custGeom>
          <a:noFill/>
          <a:ln w="25400" cap="flat" cmpd="sng">
            <a:solidFill>
              <a:srgbClr val="3366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grpSp>
        <p:nvGrpSpPr>
          <p:cNvPr id="12404" name="Group 525"/>
          <p:cNvGrpSpPr>
            <a:grpSpLocks/>
          </p:cNvGrpSpPr>
          <p:nvPr/>
        </p:nvGrpSpPr>
        <p:grpSpPr bwMode="auto">
          <a:xfrm>
            <a:off x="6318250" y="3038475"/>
            <a:ext cx="185738" cy="185738"/>
            <a:chOff x="3136" y="1697"/>
            <a:chExt cx="135" cy="135"/>
          </a:xfrm>
        </p:grpSpPr>
        <p:pic>
          <p:nvPicPr>
            <p:cNvPr id="12475" name="Picture 526"/>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87500" r="56250" b="6250"/>
            <a:stretch>
              <a:fillRect/>
            </a:stretch>
          </p:blipFill>
          <p:spPr bwMode="auto">
            <a:xfrm>
              <a:off x="3181" y="1697"/>
              <a:ext cx="9"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76" name="Picture 527"/>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87500" r="25000" b="6250"/>
            <a:stretch>
              <a:fillRect/>
            </a:stretch>
          </p:blipFill>
          <p:spPr bwMode="auto">
            <a:xfrm>
              <a:off x="3217" y="1697"/>
              <a:ext cx="18"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77" name="Picture 528"/>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81250" r="50000" b="12500"/>
            <a:stretch>
              <a:fillRect/>
            </a:stretch>
          </p:blipFill>
          <p:spPr bwMode="auto">
            <a:xfrm>
              <a:off x="3181" y="1706"/>
              <a:ext cx="18"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78" name="Picture 529"/>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81250" r="12500" b="12500"/>
            <a:stretch>
              <a:fillRect/>
            </a:stretch>
          </p:blipFill>
          <p:spPr bwMode="auto">
            <a:xfrm>
              <a:off x="3217" y="1706"/>
              <a:ext cx="36"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79" name="Picture 530"/>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75000" r="50000" b="18750"/>
            <a:stretch>
              <a:fillRect/>
            </a:stretch>
          </p:blipFill>
          <p:spPr bwMode="auto">
            <a:xfrm>
              <a:off x="3181" y="1715"/>
              <a:ext cx="18"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80" name="Picture 531"/>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75000" r="25000" b="18750"/>
            <a:stretch>
              <a:fillRect/>
            </a:stretch>
          </p:blipFill>
          <p:spPr bwMode="auto">
            <a:xfrm>
              <a:off x="3217" y="1715"/>
              <a:ext cx="18"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81" name="Picture 532"/>
            <p:cNvPicPr>
              <a:picLocks noChangeAspect="1" noChangeArrowheads="1"/>
            </p:cNvPicPr>
            <p:nvPr/>
          </p:nvPicPr>
          <p:blipFill>
            <a:blip r:embed="rId3" cstate="print">
              <a:extLst>
                <a:ext uri="{28A0092B-C50C-407E-A947-70E740481C1C}">
                  <a14:useLocalDpi xmlns:a14="http://schemas.microsoft.com/office/drawing/2010/main" xmlns="" val="0"/>
                </a:ext>
              </a:extLst>
            </a:blip>
            <a:srcRect l="81250" t="75000" r="6250" b="18750"/>
            <a:stretch>
              <a:fillRect/>
            </a:stretch>
          </p:blipFill>
          <p:spPr bwMode="auto">
            <a:xfrm>
              <a:off x="3244" y="1715"/>
              <a:ext cx="18"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82" name="Picture 53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68750" r="6250" b="25000"/>
            <a:stretch>
              <a:fillRect/>
            </a:stretch>
          </p:blipFill>
          <p:spPr bwMode="auto">
            <a:xfrm>
              <a:off x="3163" y="1724"/>
              <a:ext cx="99"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83" name="Picture 53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62500" r="12500" b="31250"/>
            <a:stretch>
              <a:fillRect/>
            </a:stretch>
          </p:blipFill>
          <p:spPr bwMode="auto">
            <a:xfrm>
              <a:off x="3163" y="1733"/>
              <a:ext cx="90"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84" name="Picture 53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56250" r="75000" b="37500"/>
            <a:stretch>
              <a:fillRect/>
            </a:stretch>
          </p:blipFill>
          <p:spPr bwMode="auto">
            <a:xfrm>
              <a:off x="3154" y="1742"/>
              <a:ext cx="9"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85" name="Picture 536"/>
            <p:cNvPicPr>
              <a:picLocks noChangeAspect="1" noChangeArrowheads="1"/>
            </p:cNvPicPr>
            <p:nvPr/>
          </p:nvPicPr>
          <p:blipFill>
            <a:blip r:embed="rId3" cstate="print">
              <a:extLst>
                <a:ext uri="{28A0092B-C50C-407E-A947-70E740481C1C}">
                  <a14:useLocalDpi xmlns:a14="http://schemas.microsoft.com/office/drawing/2010/main" xmlns="" val="0"/>
                </a:ext>
              </a:extLst>
            </a:blip>
            <a:srcRect l="31250" t="56250" r="25000" b="37500"/>
            <a:stretch>
              <a:fillRect/>
            </a:stretch>
          </p:blipFill>
          <p:spPr bwMode="auto">
            <a:xfrm>
              <a:off x="3172" y="1742"/>
              <a:ext cx="63"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86" name="Picture 537"/>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50000" r="68750" b="43750"/>
            <a:stretch>
              <a:fillRect/>
            </a:stretch>
          </p:blipFill>
          <p:spPr bwMode="auto">
            <a:xfrm>
              <a:off x="3154" y="1751"/>
              <a:ext cx="18"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87" name="Picture 538"/>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50000" r="43750" b="43750"/>
            <a:stretch>
              <a:fillRect/>
            </a:stretch>
          </p:blipFill>
          <p:spPr bwMode="auto">
            <a:xfrm>
              <a:off x="3181" y="1751"/>
              <a:ext cx="27"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88" name="Picture 539"/>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50000" b="43750"/>
            <a:stretch>
              <a:fillRect/>
            </a:stretch>
          </p:blipFill>
          <p:spPr bwMode="auto">
            <a:xfrm>
              <a:off x="3217" y="1751"/>
              <a:ext cx="54"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89" name="Picture 540"/>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43750" r="68750" b="50000"/>
            <a:stretch>
              <a:fillRect/>
            </a:stretch>
          </p:blipFill>
          <p:spPr bwMode="auto">
            <a:xfrm>
              <a:off x="3142" y="1760"/>
              <a:ext cx="27"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0" name="Picture 541"/>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43750" b="50000"/>
            <a:stretch>
              <a:fillRect/>
            </a:stretch>
          </p:blipFill>
          <p:spPr bwMode="auto">
            <a:xfrm>
              <a:off x="3178" y="1760"/>
              <a:ext cx="90"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1" name="Picture 54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37500" r="12500" b="56250"/>
            <a:stretch>
              <a:fillRect/>
            </a:stretch>
          </p:blipFill>
          <p:spPr bwMode="auto">
            <a:xfrm>
              <a:off x="3154" y="1769"/>
              <a:ext cx="99"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2" name="Picture 54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31250" r="81250" b="62500"/>
            <a:stretch>
              <a:fillRect/>
            </a:stretch>
          </p:blipFill>
          <p:spPr bwMode="auto">
            <a:xfrm>
              <a:off x="3145" y="1778"/>
              <a:ext cx="9"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3" name="Picture 54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31250" r="37500" b="62500"/>
            <a:stretch>
              <a:fillRect/>
            </a:stretch>
          </p:blipFill>
          <p:spPr bwMode="auto">
            <a:xfrm>
              <a:off x="3163" y="1778"/>
              <a:ext cx="54"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4" name="Picture 545"/>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000" t="31250" r="6250" b="62500"/>
            <a:stretch>
              <a:fillRect/>
            </a:stretch>
          </p:blipFill>
          <p:spPr bwMode="auto">
            <a:xfrm>
              <a:off x="3235" y="1778"/>
              <a:ext cx="27"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5" name="Picture 546"/>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25000" r="18750" b="68750"/>
            <a:stretch>
              <a:fillRect/>
            </a:stretch>
          </p:blipFill>
          <p:spPr bwMode="auto">
            <a:xfrm>
              <a:off x="3145" y="1787"/>
              <a:ext cx="99"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6" name="Picture 547"/>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18750" r="25000" b="75000"/>
            <a:stretch>
              <a:fillRect/>
            </a:stretch>
          </p:blipFill>
          <p:spPr bwMode="auto">
            <a:xfrm>
              <a:off x="3145" y="1796"/>
              <a:ext cx="90"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7" name="Picture 548"/>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12500" r="81250" b="81250"/>
            <a:stretch>
              <a:fillRect/>
            </a:stretch>
          </p:blipFill>
          <p:spPr bwMode="auto">
            <a:xfrm>
              <a:off x="3145" y="1805"/>
              <a:ext cx="9"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8" name="Picture 549"/>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12500" r="56250" b="81250"/>
            <a:stretch>
              <a:fillRect/>
            </a:stretch>
          </p:blipFill>
          <p:spPr bwMode="auto">
            <a:xfrm>
              <a:off x="3163" y="1805"/>
              <a:ext cx="27"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9" name="Picture 550"/>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000" t="12500" r="31250" b="81250"/>
            <a:stretch>
              <a:fillRect/>
            </a:stretch>
          </p:blipFill>
          <p:spPr bwMode="auto">
            <a:xfrm>
              <a:off x="3199" y="1805"/>
              <a:ext cx="27"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00" name="Picture 55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6250" r="56250" b="87500"/>
            <a:stretch>
              <a:fillRect/>
            </a:stretch>
          </p:blipFill>
          <p:spPr bwMode="auto">
            <a:xfrm>
              <a:off x="3154" y="1814"/>
              <a:ext cx="36"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01" name="Picture 552"/>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 r="87500" b="93750"/>
            <a:stretch>
              <a:fillRect/>
            </a:stretch>
          </p:blipFill>
          <p:spPr bwMode="auto">
            <a:xfrm>
              <a:off x="3136" y="1823"/>
              <a:ext cx="9" cy="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405" name="Picture 553"/>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75000" r="50000" b="18750"/>
          <a:stretch>
            <a:fillRect/>
          </a:stretch>
        </p:blipFill>
        <p:spPr bwMode="auto">
          <a:xfrm>
            <a:off x="8216900" y="1776413"/>
            <a:ext cx="254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6" name="Picture 554"/>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75000" r="25000" b="18750"/>
          <a:stretch>
            <a:fillRect/>
          </a:stretch>
        </p:blipFill>
        <p:spPr bwMode="auto">
          <a:xfrm>
            <a:off x="8266113" y="1776413"/>
            <a:ext cx="254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7" name="Picture 555"/>
          <p:cNvPicPr>
            <a:picLocks noChangeAspect="1" noChangeArrowheads="1"/>
          </p:cNvPicPr>
          <p:nvPr/>
        </p:nvPicPr>
        <p:blipFill>
          <a:blip r:embed="rId3" cstate="print">
            <a:extLst>
              <a:ext uri="{28A0092B-C50C-407E-A947-70E740481C1C}">
                <a14:useLocalDpi xmlns:a14="http://schemas.microsoft.com/office/drawing/2010/main" xmlns="" val="0"/>
              </a:ext>
            </a:extLst>
          </a:blip>
          <a:srcRect l="81250" t="75000" r="6250" b="18750"/>
          <a:stretch>
            <a:fillRect/>
          </a:stretch>
        </p:blipFill>
        <p:spPr bwMode="auto">
          <a:xfrm>
            <a:off x="8304213" y="1776413"/>
            <a:ext cx="254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8" name="Picture 556"/>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68750" r="6250" b="25000"/>
          <a:stretch>
            <a:fillRect/>
          </a:stretch>
        </p:blipFill>
        <p:spPr bwMode="auto">
          <a:xfrm>
            <a:off x="8193088" y="1789113"/>
            <a:ext cx="136525"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9" name="Picture 557"/>
          <p:cNvPicPr>
            <a:picLocks noChangeAspect="1" noChangeArrowheads="1"/>
          </p:cNvPicPr>
          <p:nvPr/>
        </p:nvPicPr>
        <p:blipFill>
          <a:blip r:embed="rId3" cstate="print">
            <a:extLst>
              <a:ext uri="{28A0092B-C50C-407E-A947-70E740481C1C}">
                <a14:useLocalDpi xmlns:a14="http://schemas.microsoft.com/office/drawing/2010/main" xmlns="" val="0"/>
              </a:ext>
            </a:extLst>
          </a:blip>
          <a:srcRect l="31250" t="56250" r="25000" b="37500"/>
          <a:stretch>
            <a:fillRect/>
          </a:stretch>
        </p:blipFill>
        <p:spPr bwMode="auto">
          <a:xfrm>
            <a:off x="8204200" y="1814513"/>
            <a:ext cx="87313"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10" name="Picture 558"/>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50000" r="68750" b="43750"/>
          <a:stretch>
            <a:fillRect/>
          </a:stretch>
        </p:blipFill>
        <p:spPr bwMode="auto">
          <a:xfrm>
            <a:off x="8180388" y="1827213"/>
            <a:ext cx="23812" cy="1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11" name="Picture 559"/>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50000" r="43750" b="43750"/>
          <a:stretch>
            <a:fillRect/>
          </a:stretch>
        </p:blipFill>
        <p:spPr bwMode="auto">
          <a:xfrm>
            <a:off x="8216900" y="1827213"/>
            <a:ext cx="38100" cy="1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12" name="Picture 560"/>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50000" b="43750"/>
          <a:stretch>
            <a:fillRect/>
          </a:stretch>
        </p:blipFill>
        <p:spPr bwMode="auto">
          <a:xfrm>
            <a:off x="8266113" y="1827213"/>
            <a:ext cx="74612" cy="1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13" name="Picture 56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43750" r="68750" b="50000"/>
          <a:stretch>
            <a:fillRect/>
          </a:stretch>
        </p:blipFill>
        <p:spPr bwMode="auto">
          <a:xfrm>
            <a:off x="8167688" y="1838325"/>
            <a:ext cx="36512"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14" name="Picture 562"/>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43750" b="50000"/>
          <a:stretch>
            <a:fillRect/>
          </a:stretch>
        </p:blipFill>
        <p:spPr bwMode="auto">
          <a:xfrm>
            <a:off x="8216900" y="1838325"/>
            <a:ext cx="123825"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15" name="Picture 56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31250" r="37500" b="62500"/>
          <a:stretch>
            <a:fillRect/>
          </a:stretch>
        </p:blipFill>
        <p:spPr bwMode="auto">
          <a:xfrm>
            <a:off x="8193088" y="1863725"/>
            <a:ext cx="73025"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16" name="Picture 564"/>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000" t="31250" r="6250" b="62500"/>
          <a:stretch>
            <a:fillRect/>
          </a:stretch>
        </p:blipFill>
        <p:spPr bwMode="auto">
          <a:xfrm>
            <a:off x="8291513" y="1863725"/>
            <a:ext cx="381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17" name="Picture 56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25000" r="18750" b="68750"/>
          <a:stretch>
            <a:fillRect/>
          </a:stretch>
        </p:blipFill>
        <p:spPr bwMode="auto">
          <a:xfrm>
            <a:off x="8167688" y="1876425"/>
            <a:ext cx="136525"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18" name="Picture 566"/>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18750" r="25000" b="75000"/>
          <a:stretch>
            <a:fillRect/>
          </a:stretch>
        </p:blipFill>
        <p:spPr bwMode="auto">
          <a:xfrm>
            <a:off x="8167688" y="1889125"/>
            <a:ext cx="123825" cy="1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19" name="Picture 567"/>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6250" r="56250" b="87500"/>
          <a:stretch>
            <a:fillRect/>
          </a:stretch>
        </p:blipFill>
        <p:spPr bwMode="auto">
          <a:xfrm>
            <a:off x="8180388" y="1912938"/>
            <a:ext cx="49212"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420" name="Group 568"/>
          <p:cNvGrpSpPr>
            <a:grpSpLocks/>
          </p:cNvGrpSpPr>
          <p:nvPr/>
        </p:nvGrpSpPr>
        <p:grpSpPr bwMode="auto">
          <a:xfrm>
            <a:off x="6700838" y="2951163"/>
            <a:ext cx="173037" cy="149225"/>
            <a:chOff x="5241" y="1215"/>
            <a:chExt cx="109" cy="94"/>
          </a:xfrm>
        </p:grpSpPr>
        <p:pic>
          <p:nvPicPr>
            <p:cNvPr id="12460" name="Picture 569"/>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75000" r="50000" b="18750"/>
            <a:stretch>
              <a:fillRect/>
            </a:stretch>
          </p:blipFill>
          <p:spPr bwMode="auto">
            <a:xfrm>
              <a:off x="5272" y="1215"/>
              <a:ext cx="1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61" name="Picture 570"/>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75000" r="25000" b="18750"/>
            <a:stretch>
              <a:fillRect/>
            </a:stretch>
          </p:blipFill>
          <p:spPr bwMode="auto">
            <a:xfrm>
              <a:off x="5303" y="1215"/>
              <a:ext cx="1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62" name="Picture 571"/>
            <p:cNvPicPr>
              <a:picLocks noChangeAspect="1" noChangeArrowheads="1"/>
            </p:cNvPicPr>
            <p:nvPr/>
          </p:nvPicPr>
          <p:blipFill>
            <a:blip r:embed="rId3" cstate="print">
              <a:extLst>
                <a:ext uri="{28A0092B-C50C-407E-A947-70E740481C1C}">
                  <a14:useLocalDpi xmlns:a14="http://schemas.microsoft.com/office/drawing/2010/main" xmlns="" val="0"/>
                </a:ext>
              </a:extLst>
            </a:blip>
            <a:srcRect l="81250" t="75000" r="6250" b="18750"/>
            <a:stretch>
              <a:fillRect/>
            </a:stretch>
          </p:blipFill>
          <p:spPr bwMode="auto">
            <a:xfrm>
              <a:off x="5327" y="1215"/>
              <a:ext cx="1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63" name="Picture 572"/>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68750" r="6250" b="25000"/>
            <a:stretch>
              <a:fillRect/>
            </a:stretch>
          </p:blipFill>
          <p:spPr bwMode="auto">
            <a:xfrm>
              <a:off x="5257" y="1223"/>
              <a:ext cx="8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64" name="Picture 573"/>
            <p:cNvPicPr>
              <a:picLocks noChangeAspect="1" noChangeArrowheads="1"/>
            </p:cNvPicPr>
            <p:nvPr/>
          </p:nvPicPr>
          <p:blipFill>
            <a:blip r:embed="rId3" cstate="print">
              <a:extLst>
                <a:ext uri="{28A0092B-C50C-407E-A947-70E740481C1C}">
                  <a14:useLocalDpi xmlns:a14="http://schemas.microsoft.com/office/drawing/2010/main" xmlns="" val="0"/>
                </a:ext>
              </a:extLst>
            </a:blip>
            <a:srcRect l="31250" t="56250" r="25000" b="37500"/>
            <a:stretch>
              <a:fillRect/>
            </a:stretch>
          </p:blipFill>
          <p:spPr bwMode="auto">
            <a:xfrm>
              <a:off x="5264" y="1239"/>
              <a:ext cx="55"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65" name="Picture 574"/>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50000" r="68750" b="43750"/>
            <a:stretch>
              <a:fillRect/>
            </a:stretch>
          </p:blipFill>
          <p:spPr bwMode="auto">
            <a:xfrm>
              <a:off x="5249" y="1247"/>
              <a:ext cx="15" cy="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66" name="Picture 575"/>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50000" r="43750" b="43750"/>
            <a:stretch>
              <a:fillRect/>
            </a:stretch>
          </p:blipFill>
          <p:spPr bwMode="auto">
            <a:xfrm>
              <a:off x="5272" y="1247"/>
              <a:ext cx="24" cy="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67" name="Picture 576"/>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50000" b="43750"/>
            <a:stretch>
              <a:fillRect/>
            </a:stretch>
          </p:blipFill>
          <p:spPr bwMode="auto">
            <a:xfrm>
              <a:off x="5303" y="1247"/>
              <a:ext cx="47" cy="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68" name="Picture 577"/>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43750" r="68750" b="50000"/>
            <a:stretch>
              <a:fillRect/>
            </a:stretch>
          </p:blipFill>
          <p:spPr bwMode="auto">
            <a:xfrm>
              <a:off x="5241" y="1254"/>
              <a:ext cx="23"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69" name="Picture 578"/>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43750" b="50000"/>
            <a:stretch>
              <a:fillRect/>
            </a:stretch>
          </p:blipFill>
          <p:spPr bwMode="auto">
            <a:xfrm>
              <a:off x="5272" y="1254"/>
              <a:ext cx="78"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70" name="Picture 579"/>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31250" r="37500" b="62500"/>
            <a:stretch>
              <a:fillRect/>
            </a:stretch>
          </p:blipFill>
          <p:spPr bwMode="auto">
            <a:xfrm>
              <a:off x="5257" y="1270"/>
              <a:ext cx="4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71" name="Picture 580"/>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000" t="31250" r="6250" b="62500"/>
            <a:stretch>
              <a:fillRect/>
            </a:stretch>
          </p:blipFill>
          <p:spPr bwMode="auto">
            <a:xfrm>
              <a:off x="5319" y="1270"/>
              <a:ext cx="24"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72" name="Picture 58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25000" r="18750" b="68750"/>
            <a:stretch>
              <a:fillRect/>
            </a:stretch>
          </p:blipFill>
          <p:spPr bwMode="auto">
            <a:xfrm>
              <a:off x="5241" y="1278"/>
              <a:ext cx="8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73" name="Picture 58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18750" r="25000" b="75000"/>
            <a:stretch>
              <a:fillRect/>
            </a:stretch>
          </p:blipFill>
          <p:spPr bwMode="auto">
            <a:xfrm>
              <a:off x="5241" y="1286"/>
              <a:ext cx="78" cy="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74" name="Picture 58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6250" r="56250" b="87500"/>
            <a:stretch>
              <a:fillRect/>
            </a:stretch>
          </p:blipFill>
          <p:spPr bwMode="auto">
            <a:xfrm>
              <a:off x="5249" y="1301"/>
              <a:ext cx="31"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421" name="Group 584"/>
          <p:cNvGrpSpPr>
            <a:grpSpLocks/>
          </p:cNvGrpSpPr>
          <p:nvPr/>
        </p:nvGrpSpPr>
        <p:grpSpPr bwMode="auto">
          <a:xfrm>
            <a:off x="8180388" y="1763713"/>
            <a:ext cx="173037" cy="149225"/>
            <a:chOff x="5241" y="1215"/>
            <a:chExt cx="109" cy="94"/>
          </a:xfrm>
        </p:grpSpPr>
        <p:pic>
          <p:nvPicPr>
            <p:cNvPr id="12445" name="Picture 585"/>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75000" r="50000" b="18750"/>
            <a:stretch>
              <a:fillRect/>
            </a:stretch>
          </p:blipFill>
          <p:spPr bwMode="auto">
            <a:xfrm>
              <a:off x="5272" y="1215"/>
              <a:ext cx="1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46" name="Picture 586"/>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75000" r="25000" b="18750"/>
            <a:stretch>
              <a:fillRect/>
            </a:stretch>
          </p:blipFill>
          <p:spPr bwMode="auto">
            <a:xfrm>
              <a:off x="5303" y="1215"/>
              <a:ext cx="1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47" name="Picture 587"/>
            <p:cNvPicPr>
              <a:picLocks noChangeAspect="1" noChangeArrowheads="1"/>
            </p:cNvPicPr>
            <p:nvPr/>
          </p:nvPicPr>
          <p:blipFill>
            <a:blip r:embed="rId3" cstate="print">
              <a:extLst>
                <a:ext uri="{28A0092B-C50C-407E-A947-70E740481C1C}">
                  <a14:useLocalDpi xmlns:a14="http://schemas.microsoft.com/office/drawing/2010/main" xmlns="" val="0"/>
                </a:ext>
              </a:extLst>
            </a:blip>
            <a:srcRect l="81250" t="75000" r="6250" b="18750"/>
            <a:stretch>
              <a:fillRect/>
            </a:stretch>
          </p:blipFill>
          <p:spPr bwMode="auto">
            <a:xfrm>
              <a:off x="5327" y="1215"/>
              <a:ext cx="1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48" name="Picture 588"/>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68750" r="6250" b="25000"/>
            <a:stretch>
              <a:fillRect/>
            </a:stretch>
          </p:blipFill>
          <p:spPr bwMode="auto">
            <a:xfrm>
              <a:off x="5257" y="1223"/>
              <a:ext cx="8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49" name="Picture 589"/>
            <p:cNvPicPr>
              <a:picLocks noChangeAspect="1" noChangeArrowheads="1"/>
            </p:cNvPicPr>
            <p:nvPr/>
          </p:nvPicPr>
          <p:blipFill>
            <a:blip r:embed="rId3" cstate="print">
              <a:extLst>
                <a:ext uri="{28A0092B-C50C-407E-A947-70E740481C1C}">
                  <a14:useLocalDpi xmlns:a14="http://schemas.microsoft.com/office/drawing/2010/main" xmlns="" val="0"/>
                </a:ext>
              </a:extLst>
            </a:blip>
            <a:srcRect l="31250" t="56250" r="25000" b="37500"/>
            <a:stretch>
              <a:fillRect/>
            </a:stretch>
          </p:blipFill>
          <p:spPr bwMode="auto">
            <a:xfrm>
              <a:off x="5264" y="1239"/>
              <a:ext cx="55"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50" name="Picture 590"/>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50000" r="68750" b="43750"/>
            <a:stretch>
              <a:fillRect/>
            </a:stretch>
          </p:blipFill>
          <p:spPr bwMode="auto">
            <a:xfrm>
              <a:off x="5249" y="1247"/>
              <a:ext cx="15" cy="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51" name="Picture 591"/>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50000" r="43750" b="43750"/>
            <a:stretch>
              <a:fillRect/>
            </a:stretch>
          </p:blipFill>
          <p:spPr bwMode="auto">
            <a:xfrm>
              <a:off x="5272" y="1247"/>
              <a:ext cx="24" cy="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52" name="Picture 592"/>
            <p:cNvPicPr>
              <a:picLocks noChangeAspect="1" noChangeArrowheads="1"/>
            </p:cNvPicPr>
            <p:nvPr/>
          </p:nvPicPr>
          <p:blipFill>
            <a:blip r:embed="rId3" cstate="print">
              <a:extLst>
                <a:ext uri="{28A0092B-C50C-407E-A947-70E740481C1C}">
                  <a14:useLocalDpi xmlns:a14="http://schemas.microsoft.com/office/drawing/2010/main" xmlns="" val="0"/>
                </a:ext>
              </a:extLst>
            </a:blip>
            <a:srcRect l="62500" t="50000" b="43750"/>
            <a:stretch>
              <a:fillRect/>
            </a:stretch>
          </p:blipFill>
          <p:spPr bwMode="auto">
            <a:xfrm>
              <a:off x="5303" y="1247"/>
              <a:ext cx="47" cy="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53" name="Picture 59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43750" r="68750" b="50000"/>
            <a:stretch>
              <a:fillRect/>
            </a:stretch>
          </p:blipFill>
          <p:spPr bwMode="auto">
            <a:xfrm>
              <a:off x="5241" y="1254"/>
              <a:ext cx="23"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54" name="Picture 594"/>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500" t="43750" b="50000"/>
            <a:stretch>
              <a:fillRect/>
            </a:stretch>
          </p:blipFill>
          <p:spPr bwMode="auto">
            <a:xfrm>
              <a:off x="5272" y="1254"/>
              <a:ext cx="78"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55" name="Picture 595"/>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000" t="31250" r="37500" b="62500"/>
            <a:stretch>
              <a:fillRect/>
            </a:stretch>
          </p:blipFill>
          <p:spPr bwMode="auto">
            <a:xfrm>
              <a:off x="5257" y="1270"/>
              <a:ext cx="4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56" name="Picture 596"/>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000" t="31250" r="6250" b="62500"/>
            <a:stretch>
              <a:fillRect/>
            </a:stretch>
          </p:blipFill>
          <p:spPr bwMode="auto">
            <a:xfrm>
              <a:off x="5319" y="1270"/>
              <a:ext cx="24"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57" name="Picture 597"/>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25000" r="18750" b="68750"/>
            <a:stretch>
              <a:fillRect/>
            </a:stretch>
          </p:blipFill>
          <p:spPr bwMode="auto">
            <a:xfrm>
              <a:off x="5241" y="1278"/>
              <a:ext cx="86"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58" name="Picture 598"/>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00" t="18750" r="25000" b="75000"/>
            <a:stretch>
              <a:fillRect/>
            </a:stretch>
          </p:blipFill>
          <p:spPr bwMode="auto">
            <a:xfrm>
              <a:off x="5241" y="1286"/>
              <a:ext cx="78" cy="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59" name="Picture 599"/>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750" t="6250" r="56250" b="87500"/>
            <a:stretch>
              <a:fillRect/>
            </a:stretch>
          </p:blipFill>
          <p:spPr bwMode="auto">
            <a:xfrm>
              <a:off x="5249" y="1301"/>
              <a:ext cx="31"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422" name="Group 600"/>
          <p:cNvGrpSpPr>
            <a:grpSpLocks/>
          </p:cNvGrpSpPr>
          <p:nvPr/>
        </p:nvGrpSpPr>
        <p:grpSpPr bwMode="auto">
          <a:xfrm>
            <a:off x="0" y="0"/>
            <a:ext cx="9144000" cy="1066800"/>
            <a:chOff x="0" y="0"/>
            <a:chExt cx="5760" cy="672"/>
          </a:xfrm>
        </p:grpSpPr>
        <p:sp>
          <p:nvSpPr>
            <p:cNvPr id="12438" name="Rectangle 601"/>
            <p:cNvSpPr>
              <a:spLocks noChangeArrowheads="1"/>
            </p:cNvSpPr>
            <p:nvPr/>
          </p:nvSpPr>
          <p:spPr bwMode="auto">
            <a:xfrm>
              <a:off x="0" y="0"/>
              <a:ext cx="5760" cy="672"/>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dirty="0"/>
            </a:p>
          </p:txBody>
        </p:sp>
        <p:grpSp>
          <p:nvGrpSpPr>
            <p:cNvPr id="12439" name="Group 602"/>
            <p:cNvGrpSpPr>
              <a:grpSpLocks/>
            </p:cNvGrpSpPr>
            <p:nvPr/>
          </p:nvGrpSpPr>
          <p:grpSpPr bwMode="auto">
            <a:xfrm>
              <a:off x="2764" y="76"/>
              <a:ext cx="2917" cy="528"/>
              <a:chOff x="2764" y="76"/>
              <a:chExt cx="2917" cy="528"/>
            </a:xfrm>
          </p:grpSpPr>
          <p:pic>
            <p:nvPicPr>
              <p:cNvPr id="12441" name="Picture 603" descr="spring wetland"/>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865" y="76"/>
                <a:ext cx="816" cy="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42" name="Picture 604" descr="lotus"/>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207" y="76"/>
                <a:ext cx="710" cy="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43" name="Picture 605" descr="blue gray dragonfly"/>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899" y="76"/>
                <a:ext cx="966" cy="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44" name="Picture 606" descr="OTTER"/>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2764" y="76"/>
                <a:ext cx="452" cy="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440" name="Picture 607" descr="tnclogoprimary_2c_blk362"/>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192" y="12"/>
              <a:ext cx="1488" cy="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423" name="Freeform 608"/>
          <p:cNvSpPr>
            <a:spLocks/>
          </p:cNvSpPr>
          <p:nvPr/>
        </p:nvSpPr>
        <p:spPr bwMode="auto">
          <a:xfrm>
            <a:off x="6089650" y="3435350"/>
            <a:ext cx="1454150" cy="633413"/>
          </a:xfrm>
          <a:custGeom>
            <a:avLst/>
            <a:gdLst>
              <a:gd name="T0" fmla="*/ 0 w 916"/>
              <a:gd name="T1" fmla="*/ 2147483647 h 399"/>
              <a:gd name="T2" fmla="*/ 2147483647 w 916"/>
              <a:gd name="T3" fmla="*/ 2147483647 h 399"/>
              <a:gd name="T4" fmla="*/ 2147483647 w 916"/>
              <a:gd name="T5" fmla="*/ 2147483647 h 399"/>
              <a:gd name="T6" fmla="*/ 2147483647 w 916"/>
              <a:gd name="T7" fmla="*/ 2147483647 h 399"/>
              <a:gd name="T8" fmla="*/ 2147483647 w 916"/>
              <a:gd name="T9" fmla="*/ 2147483647 h 399"/>
              <a:gd name="T10" fmla="*/ 2147483647 w 916"/>
              <a:gd name="T11" fmla="*/ 2147483647 h 399"/>
              <a:gd name="T12" fmla="*/ 2147483647 w 916"/>
              <a:gd name="T13" fmla="*/ 2147483647 h 399"/>
              <a:gd name="T14" fmla="*/ 2147483647 w 916"/>
              <a:gd name="T15" fmla="*/ 2147483647 h 399"/>
              <a:gd name="T16" fmla="*/ 2147483647 w 916"/>
              <a:gd name="T17" fmla="*/ 2147483647 h 399"/>
              <a:gd name="T18" fmla="*/ 2147483647 w 916"/>
              <a:gd name="T19" fmla="*/ 2147483647 h 399"/>
              <a:gd name="T20" fmla="*/ 2147483647 w 916"/>
              <a:gd name="T21" fmla="*/ 2147483647 h 399"/>
              <a:gd name="T22" fmla="*/ 2147483647 w 916"/>
              <a:gd name="T23" fmla="*/ 2147483647 h 399"/>
              <a:gd name="T24" fmla="*/ 2147483647 w 916"/>
              <a:gd name="T25" fmla="*/ 2147483647 h 399"/>
              <a:gd name="T26" fmla="*/ 2147483647 w 916"/>
              <a:gd name="T27" fmla="*/ 2147483647 h 399"/>
              <a:gd name="T28" fmla="*/ 2147483647 w 916"/>
              <a:gd name="T29" fmla="*/ 2147483647 h 399"/>
              <a:gd name="T30" fmla="*/ 2147483647 w 916"/>
              <a:gd name="T31" fmla="*/ 2147483647 h 399"/>
              <a:gd name="T32" fmla="*/ 2147483647 w 916"/>
              <a:gd name="T33" fmla="*/ 2147483647 h 399"/>
              <a:gd name="T34" fmla="*/ 2147483647 w 916"/>
              <a:gd name="T35" fmla="*/ 2147483647 h 399"/>
              <a:gd name="T36" fmla="*/ 2147483647 w 916"/>
              <a:gd name="T37" fmla="*/ 2147483647 h 399"/>
              <a:gd name="T38" fmla="*/ 2147483647 w 916"/>
              <a:gd name="T39" fmla="*/ 2147483647 h 399"/>
              <a:gd name="T40" fmla="*/ 2147483647 w 916"/>
              <a:gd name="T41" fmla="*/ 2147483647 h 399"/>
              <a:gd name="T42" fmla="*/ 2147483647 w 916"/>
              <a:gd name="T43" fmla="*/ 0 h 3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6"/>
              <a:gd name="T67" fmla="*/ 0 h 399"/>
              <a:gd name="T68" fmla="*/ 916 w 916"/>
              <a:gd name="T69" fmla="*/ 399 h 3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6" h="399">
                <a:moveTo>
                  <a:pt x="0" y="236"/>
                </a:moveTo>
                <a:cubicBezTo>
                  <a:pt x="35" y="237"/>
                  <a:pt x="70" y="239"/>
                  <a:pt x="96" y="236"/>
                </a:cubicBezTo>
                <a:cubicBezTo>
                  <a:pt x="122" y="233"/>
                  <a:pt x="138" y="219"/>
                  <a:pt x="156" y="216"/>
                </a:cubicBezTo>
                <a:cubicBezTo>
                  <a:pt x="174" y="213"/>
                  <a:pt x="186" y="220"/>
                  <a:pt x="204" y="216"/>
                </a:cubicBezTo>
                <a:cubicBezTo>
                  <a:pt x="222" y="212"/>
                  <a:pt x="249" y="201"/>
                  <a:pt x="264" y="192"/>
                </a:cubicBezTo>
                <a:cubicBezTo>
                  <a:pt x="279" y="183"/>
                  <a:pt x="280" y="157"/>
                  <a:pt x="296" y="160"/>
                </a:cubicBezTo>
                <a:cubicBezTo>
                  <a:pt x="312" y="163"/>
                  <a:pt x="350" y="189"/>
                  <a:pt x="360" y="208"/>
                </a:cubicBezTo>
                <a:cubicBezTo>
                  <a:pt x="370" y="227"/>
                  <a:pt x="355" y="253"/>
                  <a:pt x="356" y="272"/>
                </a:cubicBezTo>
                <a:cubicBezTo>
                  <a:pt x="357" y="291"/>
                  <a:pt x="355" y="309"/>
                  <a:pt x="364" y="324"/>
                </a:cubicBezTo>
                <a:cubicBezTo>
                  <a:pt x="373" y="339"/>
                  <a:pt x="387" y="354"/>
                  <a:pt x="412" y="364"/>
                </a:cubicBezTo>
                <a:cubicBezTo>
                  <a:pt x="437" y="374"/>
                  <a:pt x="489" y="379"/>
                  <a:pt x="512" y="384"/>
                </a:cubicBezTo>
                <a:cubicBezTo>
                  <a:pt x="535" y="389"/>
                  <a:pt x="540" y="394"/>
                  <a:pt x="552" y="396"/>
                </a:cubicBezTo>
                <a:cubicBezTo>
                  <a:pt x="564" y="398"/>
                  <a:pt x="573" y="399"/>
                  <a:pt x="584" y="396"/>
                </a:cubicBezTo>
                <a:cubicBezTo>
                  <a:pt x="595" y="393"/>
                  <a:pt x="608" y="387"/>
                  <a:pt x="616" y="376"/>
                </a:cubicBezTo>
                <a:cubicBezTo>
                  <a:pt x="624" y="365"/>
                  <a:pt x="617" y="337"/>
                  <a:pt x="632" y="332"/>
                </a:cubicBezTo>
                <a:cubicBezTo>
                  <a:pt x="647" y="327"/>
                  <a:pt x="681" y="353"/>
                  <a:pt x="704" y="344"/>
                </a:cubicBezTo>
                <a:cubicBezTo>
                  <a:pt x="727" y="335"/>
                  <a:pt x="755" y="297"/>
                  <a:pt x="772" y="276"/>
                </a:cubicBezTo>
                <a:cubicBezTo>
                  <a:pt x="789" y="255"/>
                  <a:pt x="796" y="238"/>
                  <a:pt x="808" y="220"/>
                </a:cubicBezTo>
                <a:cubicBezTo>
                  <a:pt x="820" y="202"/>
                  <a:pt x="833" y="189"/>
                  <a:pt x="844" y="168"/>
                </a:cubicBezTo>
                <a:cubicBezTo>
                  <a:pt x="855" y="147"/>
                  <a:pt x="866" y="111"/>
                  <a:pt x="876" y="92"/>
                </a:cubicBezTo>
                <a:cubicBezTo>
                  <a:pt x="886" y="73"/>
                  <a:pt x="897" y="71"/>
                  <a:pt x="904" y="56"/>
                </a:cubicBezTo>
                <a:cubicBezTo>
                  <a:pt x="911" y="41"/>
                  <a:pt x="913" y="20"/>
                  <a:pt x="916" y="0"/>
                </a:cubicBezTo>
              </a:path>
            </a:pathLst>
          </a:custGeom>
          <a:noFill/>
          <a:ln w="38100" cmpd="sng">
            <a:solidFill>
              <a:srgbClr val="0066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424" name="Text Box 609"/>
          <p:cNvSpPr txBox="1">
            <a:spLocks noChangeArrowheads="1"/>
          </p:cNvSpPr>
          <p:nvPr/>
        </p:nvSpPr>
        <p:spPr bwMode="auto">
          <a:xfrm>
            <a:off x="6172200" y="3581400"/>
            <a:ext cx="1804988" cy="333375"/>
          </a:xfrm>
          <a:prstGeom prst="rect">
            <a:avLst/>
          </a:prstGeom>
          <a:solidFill>
            <a:schemeClr val="bg1"/>
          </a:solidFill>
          <a:ln w="28575">
            <a:solidFill>
              <a:schemeClr val="tx1"/>
            </a:solidFill>
            <a:miter lim="800000"/>
            <a:headEnd/>
            <a:tailEnd/>
          </a:ln>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a:r>
              <a:rPr lang="en-US" sz="1400" dirty="0">
                <a:latin typeface="Arial Black" pitchFamily="34" charset="0"/>
              </a:rPr>
              <a:t>Spunky Bottoms</a:t>
            </a:r>
          </a:p>
        </p:txBody>
      </p:sp>
      <p:sp>
        <p:nvSpPr>
          <p:cNvPr id="12426" name="Isosceles Triangle 606"/>
          <p:cNvSpPr>
            <a:spLocks noChangeArrowheads="1"/>
          </p:cNvSpPr>
          <p:nvPr/>
        </p:nvSpPr>
        <p:spPr bwMode="auto">
          <a:xfrm>
            <a:off x="8077200" y="2057400"/>
            <a:ext cx="228600" cy="228600"/>
          </a:xfrm>
          <a:prstGeom prst="triangle">
            <a:avLst>
              <a:gd name="adj" fmla="val 50000"/>
            </a:avLst>
          </a:prstGeom>
          <a:solidFill>
            <a:schemeClr val="accent1"/>
          </a:solidFill>
          <a:ln w="9525" algn="ctr">
            <a:solidFill>
              <a:schemeClr val="tx1"/>
            </a:solidFill>
            <a:round/>
            <a:headEnd/>
            <a:tailEnd/>
          </a:ln>
        </p:spPr>
        <p:txBody>
          <a:bodyPr/>
          <a:lstStyle/>
          <a:p>
            <a:pPr eaLnBrk="0" hangingPunct="0"/>
            <a:endParaRPr lang="en-US" dirty="0"/>
          </a:p>
        </p:txBody>
      </p:sp>
      <p:sp>
        <p:nvSpPr>
          <p:cNvPr id="12427" name="Isosceles Triangle 607"/>
          <p:cNvSpPr>
            <a:spLocks noChangeArrowheads="1"/>
          </p:cNvSpPr>
          <p:nvPr/>
        </p:nvSpPr>
        <p:spPr bwMode="auto">
          <a:xfrm>
            <a:off x="7848600" y="2438400"/>
            <a:ext cx="228600" cy="228600"/>
          </a:xfrm>
          <a:prstGeom prst="triangle">
            <a:avLst>
              <a:gd name="adj" fmla="val 50000"/>
            </a:avLst>
          </a:prstGeom>
          <a:solidFill>
            <a:schemeClr val="accent1"/>
          </a:solidFill>
          <a:ln w="9525" algn="ctr">
            <a:solidFill>
              <a:schemeClr val="tx1"/>
            </a:solidFill>
            <a:round/>
            <a:headEnd/>
            <a:tailEnd/>
          </a:ln>
        </p:spPr>
        <p:txBody>
          <a:bodyPr/>
          <a:lstStyle/>
          <a:p>
            <a:pPr eaLnBrk="0" hangingPunct="0"/>
            <a:endParaRPr lang="en-US" dirty="0"/>
          </a:p>
        </p:txBody>
      </p:sp>
      <p:sp>
        <p:nvSpPr>
          <p:cNvPr id="12428" name="Isosceles Triangle 608"/>
          <p:cNvSpPr>
            <a:spLocks noChangeArrowheads="1"/>
          </p:cNvSpPr>
          <p:nvPr/>
        </p:nvSpPr>
        <p:spPr bwMode="auto">
          <a:xfrm>
            <a:off x="8077200" y="4495800"/>
            <a:ext cx="228600" cy="228600"/>
          </a:xfrm>
          <a:prstGeom prst="triangle">
            <a:avLst>
              <a:gd name="adj" fmla="val 50000"/>
            </a:avLst>
          </a:prstGeom>
          <a:solidFill>
            <a:schemeClr val="accent1"/>
          </a:solidFill>
          <a:ln w="9525" algn="ctr">
            <a:solidFill>
              <a:schemeClr val="tx1"/>
            </a:solidFill>
            <a:round/>
            <a:headEnd/>
            <a:tailEnd/>
          </a:ln>
        </p:spPr>
        <p:txBody>
          <a:bodyPr/>
          <a:lstStyle/>
          <a:p>
            <a:pPr eaLnBrk="0" hangingPunct="0"/>
            <a:endParaRPr lang="en-US" dirty="0"/>
          </a:p>
        </p:txBody>
      </p:sp>
      <p:sp>
        <p:nvSpPr>
          <p:cNvPr id="12429" name="Isosceles Triangle 609"/>
          <p:cNvSpPr>
            <a:spLocks noChangeArrowheads="1"/>
          </p:cNvSpPr>
          <p:nvPr/>
        </p:nvSpPr>
        <p:spPr bwMode="auto">
          <a:xfrm>
            <a:off x="6477000" y="4876800"/>
            <a:ext cx="228600" cy="228600"/>
          </a:xfrm>
          <a:prstGeom prst="triangle">
            <a:avLst>
              <a:gd name="adj" fmla="val 50000"/>
            </a:avLst>
          </a:prstGeom>
          <a:solidFill>
            <a:schemeClr val="accent1"/>
          </a:solidFill>
          <a:ln w="9525" algn="ctr">
            <a:solidFill>
              <a:schemeClr val="tx1"/>
            </a:solidFill>
            <a:round/>
            <a:headEnd/>
            <a:tailEnd/>
          </a:ln>
        </p:spPr>
        <p:txBody>
          <a:bodyPr/>
          <a:lstStyle/>
          <a:p>
            <a:pPr eaLnBrk="0" hangingPunct="0"/>
            <a:endParaRPr lang="en-US" dirty="0"/>
          </a:p>
        </p:txBody>
      </p:sp>
      <p:sp>
        <p:nvSpPr>
          <p:cNvPr id="12430" name="TextBox 611"/>
          <p:cNvSpPr txBox="1">
            <a:spLocks noChangeArrowheads="1"/>
          </p:cNvSpPr>
          <p:nvPr/>
        </p:nvSpPr>
        <p:spPr bwMode="auto">
          <a:xfrm>
            <a:off x="5105400" y="6488113"/>
            <a:ext cx="15875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dirty="0"/>
              <a:t>Wagon Lake</a:t>
            </a:r>
          </a:p>
        </p:txBody>
      </p:sp>
      <p:sp>
        <p:nvSpPr>
          <p:cNvPr id="12431" name="TextBox 617"/>
          <p:cNvSpPr txBox="1">
            <a:spLocks noChangeArrowheads="1"/>
          </p:cNvSpPr>
          <p:nvPr/>
        </p:nvSpPr>
        <p:spPr bwMode="auto">
          <a:xfrm>
            <a:off x="7827963" y="6488113"/>
            <a:ext cx="13160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dirty="0"/>
              <a:t>Chauncey</a:t>
            </a:r>
          </a:p>
        </p:txBody>
      </p:sp>
      <p:cxnSp>
        <p:nvCxnSpPr>
          <p:cNvPr id="12432" name="Straight Arrow Connector 619"/>
          <p:cNvCxnSpPr>
            <a:cxnSpLocks noChangeShapeType="1"/>
            <a:stCxn id="12428" idx="3"/>
          </p:cNvCxnSpPr>
          <p:nvPr/>
        </p:nvCxnSpPr>
        <p:spPr bwMode="auto">
          <a:xfrm>
            <a:off x="8191500" y="4724400"/>
            <a:ext cx="342900" cy="19050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12433" name="Straight Arrow Connector 621"/>
          <p:cNvCxnSpPr>
            <a:cxnSpLocks noChangeShapeType="1"/>
            <a:stCxn id="12429" idx="3"/>
          </p:cNvCxnSpPr>
          <p:nvPr/>
        </p:nvCxnSpPr>
        <p:spPr bwMode="auto">
          <a:xfrm flipH="1">
            <a:off x="6172200" y="5105400"/>
            <a:ext cx="419100" cy="15240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2434" name="TextBox 622"/>
          <p:cNvSpPr txBox="1">
            <a:spLocks noChangeArrowheads="1"/>
          </p:cNvSpPr>
          <p:nvPr/>
        </p:nvSpPr>
        <p:spPr bwMode="auto">
          <a:xfrm>
            <a:off x="3810000" y="2438400"/>
            <a:ext cx="1520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dirty="0"/>
              <a:t>Goose Lake</a:t>
            </a:r>
          </a:p>
        </p:txBody>
      </p:sp>
      <p:cxnSp>
        <p:nvCxnSpPr>
          <p:cNvPr id="12435" name="Straight Arrow Connector 624"/>
          <p:cNvCxnSpPr>
            <a:cxnSpLocks noChangeShapeType="1"/>
            <a:stCxn id="12434" idx="3"/>
            <a:endCxn id="12427" idx="1"/>
          </p:cNvCxnSpPr>
          <p:nvPr/>
        </p:nvCxnSpPr>
        <p:spPr bwMode="auto">
          <a:xfrm flipV="1">
            <a:off x="5330825" y="2552700"/>
            <a:ext cx="2574925" cy="6985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2436" name="TextBox 626"/>
          <p:cNvSpPr txBox="1">
            <a:spLocks noChangeArrowheads="1"/>
          </p:cNvSpPr>
          <p:nvPr/>
        </p:nvSpPr>
        <p:spPr bwMode="auto">
          <a:xfrm>
            <a:off x="3810000" y="1981200"/>
            <a:ext cx="1905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dirty="0"/>
              <a:t>Waterfall Glen </a:t>
            </a:r>
          </a:p>
        </p:txBody>
      </p:sp>
      <p:cxnSp>
        <p:nvCxnSpPr>
          <p:cNvPr id="12437" name="Straight Arrow Connector 620"/>
          <p:cNvCxnSpPr>
            <a:cxnSpLocks noChangeShapeType="1"/>
          </p:cNvCxnSpPr>
          <p:nvPr/>
        </p:nvCxnSpPr>
        <p:spPr bwMode="auto">
          <a:xfrm flipV="1">
            <a:off x="5562600" y="2133600"/>
            <a:ext cx="2590800" cy="762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 name="Isosceles Triangle 1"/>
          <p:cNvSpPr/>
          <p:nvPr/>
        </p:nvSpPr>
        <p:spPr bwMode="auto">
          <a:xfrm>
            <a:off x="3458157" y="4724400"/>
            <a:ext cx="231783" cy="285821"/>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3" name="TextBox 2"/>
          <p:cNvSpPr txBox="1"/>
          <p:nvPr/>
        </p:nvSpPr>
        <p:spPr>
          <a:xfrm>
            <a:off x="3962400" y="4724400"/>
            <a:ext cx="1336391" cy="369332"/>
          </a:xfrm>
          <a:prstGeom prst="rect">
            <a:avLst/>
          </a:prstGeom>
          <a:noFill/>
        </p:spPr>
        <p:txBody>
          <a:bodyPr wrap="none" rtlCol="0">
            <a:spAutoFit/>
          </a:bodyPr>
          <a:lstStyle/>
          <a:p>
            <a:r>
              <a:rPr lang="en-US" dirty="0" smtClean="0"/>
              <a:t>Reference</a:t>
            </a:r>
            <a:endParaRPr lang="en-US" dirty="0"/>
          </a:p>
        </p:txBody>
      </p:sp>
    </p:spTree>
    <p:extLst>
      <p:ext uri="{BB962C8B-B14F-4D97-AF65-F5344CB8AC3E}">
        <p14:creationId xmlns:p14="http://schemas.microsoft.com/office/powerpoint/2010/main" xmlns="" val="6578058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7"/>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76775" y="152400"/>
            <a:ext cx="4359275" cy="324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3" descr="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96850" y="152400"/>
            <a:ext cx="4230688" cy="317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0" name="Line 4"/>
          <p:cNvSpPr>
            <a:spLocks noChangeShapeType="1"/>
          </p:cNvSpPr>
          <p:nvPr/>
        </p:nvSpPr>
        <p:spPr bwMode="auto">
          <a:xfrm>
            <a:off x="4067175" y="1809750"/>
            <a:ext cx="1152525" cy="0"/>
          </a:xfrm>
          <a:prstGeom prst="line">
            <a:avLst/>
          </a:prstGeom>
          <a:noFill/>
          <a:ln w="2540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pic>
        <p:nvPicPr>
          <p:cNvPr id="9221" name="Picture 5" descr="8"/>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50813" y="3657600"/>
            <a:ext cx="413385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6" descr="9"/>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829175" y="3657600"/>
            <a:ext cx="4206875"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3" name="Line 7"/>
          <p:cNvSpPr>
            <a:spLocks noChangeShapeType="1"/>
          </p:cNvSpPr>
          <p:nvPr/>
        </p:nvSpPr>
        <p:spPr bwMode="auto">
          <a:xfrm>
            <a:off x="4067175" y="5176838"/>
            <a:ext cx="1152525" cy="0"/>
          </a:xfrm>
          <a:prstGeom prst="line">
            <a:avLst/>
          </a:prstGeom>
          <a:noFill/>
          <a:ln w="2540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Tree>
    <p:extLst>
      <p:ext uri="{BB962C8B-B14F-4D97-AF65-F5344CB8AC3E}">
        <p14:creationId xmlns:p14="http://schemas.microsoft.com/office/powerpoint/2010/main" xmlns="" val="245660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erial off internet"/>
          <p:cNvPicPr>
            <a:picLocks noChangeAspect="1" noChangeArrowheads="1"/>
          </p:cNvPicPr>
          <p:nvPr/>
        </p:nvPicPr>
        <p:blipFill>
          <a:blip r:embed="rId2" cstate="email"/>
          <a:srcRect/>
          <a:stretch>
            <a:fillRect/>
          </a:stretch>
        </p:blipFill>
        <p:spPr bwMode="auto">
          <a:xfrm>
            <a:off x="1168400" y="1182688"/>
            <a:ext cx="6985000" cy="5675312"/>
          </a:xfrm>
          <a:prstGeom prst="rect">
            <a:avLst/>
          </a:prstGeom>
          <a:noFill/>
          <a:ln w="9525">
            <a:noFill/>
            <a:miter lim="800000"/>
            <a:headEnd/>
            <a:tailEnd/>
          </a:ln>
        </p:spPr>
      </p:pic>
      <p:pic>
        <p:nvPicPr>
          <p:cNvPr id="774147" name="Picture 3" descr="Thompson Lake water by Chris Young"/>
          <p:cNvPicPr>
            <a:picLocks noChangeAspect="1" noChangeArrowheads="1"/>
          </p:cNvPicPr>
          <p:nvPr/>
        </p:nvPicPr>
        <p:blipFill>
          <a:blip r:embed="rId3" cstate="print"/>
          <a:srcRect/>
          <a:stretch>
            <a:fillRect/>
          </a:stretch>
        </p:blipFill>
        <p:spPr bwMode="auto">
          <a:xfrm>
            <a:off x="304800" y="1136650"/>
            <a:ext cx="8534400" cy="5768975"/>
          </a:xfrm>
          <a:prstGeom prst="rect">
            <a:avLst/>
          </a:prstGeom>
          <a:noFill/>
          <a:ln w="9525">
            <a:noFill/>
            <a:miter lim="800000"/>
            <a:headEnd/>
            <a:tailEnd/>
          </a:ln>
        </p:spPr>
      </p:pic>
      <p:pic>
        <p:nvPicPr>
          <p:cNvPr id="774148" name="Picture 4" descr="P9160017 edited"/>
          <p:cNvPicPr>
            <a:picLocks noChangeAspect="1" noChangeArrowheads="1"/>
          </p:cNvPicPr>
          <p:nvPr/>
        </p:nvPicPr>
        <p:blipFill>
          <a:blip r:embed="rId4" cstate="email"/>
          <a:srcRect/>
          <a:stretch>
            <a:fillRect/>
          </a:stretch>
        </p:blipFill>
        <p:spPr bwMode="auto">
          <a:xfrm>
            <a:off x="228600" y="1143000"/>
            <a:ext cx="8686800" cy="5792788"/>
          </a:xfrm>
          <a:prstGeom prst="rect">
            <a:avLst/>
          </a:prstGeom>
          <a:noFill/>
          <a:ln w="9525">
            <a:noFill/>
            <a:miter lim="800000"/>
            <a:headEnd/>
            <a:tailEnd/>
          </a:ln>
        </p:spPr>
      </p:pic>
      <p:sp>
        <p:nvSpPr>
          <p:cNvPr id="47109" name="Rectangle 601"/>
          <p:cNvSpPr>
            <a:spLocks noChangeArrowheads="1"/>
          </p:cNvSpPr>
          <p:nvPr/>
        </p:nvSpPr>
        <p:spPr bwMode="auto">
          <a:xfrm>
            <a:off x="0" y="0"/>
            <a:ext cx="9144000" cy="1066800"/>
          </a:xfrm>
          <a:prstGeom prst="rect">
            <a:avLst/>
          </a:prstGeom>
          <a:solidFill>
            <a:srgbClr val="FFCC00"/>
          </a:solidFill>
          <a:ln w="9525">
            <a:noFill/>
            <a:miter lim="800000"/>
            <a:headEnd/>
            <a:tailEnd/>
          </a:ln>
        </p:spPr>
        <p:txBody>
          <a:bodyPr wrap="none" anchor="ctr"/>
          <a:lstStyle/>
          <a:p>
            <a:pPr algn="just"/>
            <a:r>
              <a:rPr lang="en-US" dirty="0"/>
              <a:t>                                  </a:t>
            </a:r>
            <a:r>
              <a:rPr lang="en-US" b="1" dirty="0"/>
              <a:t>Emiquon </a:t>
            </a:r>
          </a:p>
        </p:txBody>
      </p:sp>
      <p:pic>
        <p:nvPicPr>
          <p:cNvPr id="47110" name="Picture 603" descr="spring wetland"/>
          <p:cNvPicPr>
            <a:picLocks noChangeAspect="1" noChangeArrowheads="1"/>
          </p:cNvPicPr>
          <p:nvPr/>
        </p:nvPicPr>
        <p:blipFill>
          <a:blip r:embed="rId5" cstate="email"/>
          <a:srcRect/>
          <a:stretch>
            <a:fillRect/>
          </a:stretch>
        </p:blipFill>
        <p:spPr bwMode="auto">
          <a:xfrm>
            <a:off x="7723188" y="120650"/>
            <a:ext cx="1295400" cy="838200"/>
          </a:xfrm>
          <a:prstGeom prst="rect">
            <a:avLst/>
          </a:prstGeom>
          <a:noFill/>
          <a:ln w="9525">
            <a:noFill/>
            <a:miter lim="800000"/>
            <a:headEnd/>
            <a:tailEnd/>
          </a:ln>
        </p:spPr>
      </p:pic>
      <p:pic>
        <p:nvPicPr>
          <p:cNvPr id="47111" name="Picture 604" descr="lotus"/>
          <p:cNvPicPr>
            <a:picLocks noChangeAspect="1" noChangeArrowheads="1"/>
          </p:cNvPicPr>
          <p:nvPr/>
        </p:nvPicPr>
        <p:blipFill>
          <a:blip r:embed="rId6" cstate="email"/>
          <a:srcRect/>
          <a:stretch>
            <a:fillRect/>
          </a:stretch>
        </p:blipFill>
        <p:spPr bwMode="auto">
          <a:xfrm>
            <a:off x="5091113" y="120650"/>
            <a:ext cx="1127125" cy="836613"/>
          </a:xfrm>
          <a:prstGeom prst="rect">
            <a:avLst/>
          </a:prstGeom>
          <a:noFill/>
          <a:ln w="9525">
            <a:noFill/>
            <a:miter lim="800000"/>
            <a:headEnd/>
            <a:tailEnd/>
          </a:ln>
        </p:spPr>
      </p:pic>
      <p:pic>
        <p:nvPicPr>
          <p:cNvPr id="47112" name="Picture 605" descr="blue gray dragonfly"/>
          <p:cNvPicPr>
            <a:picLocks noChangeAspect="1" noChangeArrowheads="1"/>
          </p:cNvPicPr>
          <p:nvPr/>
        </p:nvPicPr>
        <p:blipFill>
          <a:blip r:embed="rId7" cstate="email"/>
          <a:srcRect/>
          <a:stretch>
            <a:fillRect/>
          </a:stretch>
        </p:blipFill>
        <p:spPr bwMode="auto">
          <a:xfrm>
            <a:off x="6189663" y="120650"/>
            <a:ext cx="1533525" cy="836613"/>
          </a:xfrm>
          <a:prstGeom prst="rect">
            <a:avLst/>
          </a:prstGeom>
          <a:noFill/>
          <a:ln w="9525">
            <a:noFill/>
            <a:miter lim="800000"/>
            <a:headEnd/>
            <a:tailEnd/>
          </a:ln>
        </p:spPr>
      </p:pic>
      <p:pic>
        <p:nvPicPr>
          <p:cNvPr id="47113" name="Picture 606" descr="OTTER"/>
          <p:cNvPicPr>
            <a:picLocks noChangeAspect="1" noChangeArrowheads="1"/>
          </p:cNvPicPr>
          <p:nvPr/>
        </p:nvPicPr>
        <p:blipFill>
          <a:blip r:embed="rId8" cstate="email"/>
          <a:srcRect/>
          <a:stretch>
            <a:fillRect/>
          </a:stretch>
        </p:blipFill>
        <p:spPr bwMode="auto">
          <a:xfrm>
            <a:off x="4387850" y="120650"/>
            <a:ext cx="717550" cy="836613"/>
          </a:xfrm>
          <a:prstGeom prst="rect">
            <a:avLst/>
          </a:prstGeom>
          <a:noFill/>
          <a:ln w="9525">
            <a:noFill/>
            <a:miter lim="800000"/>
            <a:headEnd/>
            <a:tailEnd/>
          </a:ln>
        </p:spPr>
      </p:pic>
      <p:pic>
        <p:nvPicPr>
          <p:cNvPr id="47114" name="Picture 607" descr="tnclogoprimary_2c_blk362"/>
          <p:cNvPicPr>
            <a:picLocks noChangeAspect="1" noChangeArrowheads="1"/>
          </p:cNvPicPr>
          <p:nvPr/>
        </p:nvPicPr>
        <p:blipFill>
          <a:blip r:embed="rId9" cstate="email"/>
          <a:srcRect/>
          <a:stretch>
            <a:fillRect/>
          </a:stretch>
        </p:blipFill>
        <p:spPr bwMode="auto">
          <a:xfrm>
            <a:off x="304800" y="19050"/>
            <a:ext cx="2362200" cy="971550"/>
          </a:xfrm>
          <a:prstGeom prst="rect">
            <a:avLst/>
          </a:prstGeom>
          <a:noFill/>
          <a:ln w="9525">
            <a:noFill/>
            <a:miter lim="800000"/>
            <a:headEnd/>
            <a:tailEnd/>
          </a:ln>
        </p:spPr>
      </p:pic>
    </p:spTree>
    <p:extLst>
      <p:ext uri="{BB962C8B-B14F-4D97-AF65-F5344CB8AC3E}">
        <p14:creationId xmlns:p14="http://schemas.microsoft.com/office/powerpoint/2010/main" xmlns="" val="3624675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4147"/>
                                        </p:tgtEl>
                                        <p:attrNameLst>
                                          <p:attrName>style.visibility</p:attrName>
                                        </p:attrNameLst>
                                      </p:cBhvr>
                                      <p:to>
                                        <p:strVal val="visible"/>
                                      </p:to>
                                    </p:set>
                                    <p:animEffect transition="in" filter="fade">
                                      <p:cBhvr>
                                        <p:cTn id="7" dur="2000"/>
                                        <p:tgtEl>
                                          <p:spTgt spid="774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4148"/>
                                        </p:tgtEl>
                                        <p:attrNameLst>
                                          <p:attrName>style.visibility</p:attrName>
                                        </p:attrNameLst>
                                      </p:cBhvr>
                                      <p:to>
                                        <p:strVal val="visible"/>
                                      </p:to>
                                    </p:set>
                                    <p:animEffect transition="in" filter="fade">
                                      <p:cBhvr>
                                        <p:cTn id="12" dur="2000"/>
                                        <p:tgtEl>
                                          <p:spTgt spid="77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smtClean="0">
                <a:solidFill>
                  <a:schemeClr val="tx1"/>
                </a:solidFill>
                <a:latin typeface="Times New Roman" pitchFamily="18" charset="0"/>
              </a:rPr>
              <a:t>Two Restored Wetlands--Emiquon (2007) and Spunky Bottoms (1997)</a:t>
            </a:r>
            <a:endParaRPr lang="en-US" sz="4000" dirty="0" smtClean="0">
              <a:solidFill>
                <a:schemeClr val="tx1"/>
              </a:solidFill>
            </a:endParaRPr>
          </a:p>
        </p:txBody>
      </p:sp>
      <p:pic>
        <p:nvPicPr>
          <p:cNvPr id="13315" name="Picture 6" descr="C:\Users\Sarah Bear\Pictures\2009-06-15\005.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8600" y="1447800"/>
            <a:ext cx="4495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TextBox 5"/>
          <p:cNvSpPr txBox="1">
            <a:spLocks noChangeArrowheads="1"/>
          </p:cNvSpPr>
          <p:nvPr/>
        </p:nvSpPr>
        <p:spPr bwMode="auto">
          <a:xfrm>
            <a:off x="1447800" y="6172200"/>
            <a:ext cx="12763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dirty="0"/>
              <a:t>Emiquon </a:t>
            </a:r>
          </a:p>
        </p:txBody>
      </p:sp>
      <p:pic>
        <p:nvPicPr>
          <p:cNvPr id="13317" name="Picture 6" descr="P7230151.JP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572000" y="1447800"/>
            <a:ext cx="4572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TextBox 7"/>
          <p:cNvSpPr txBox="1">
            <a:spLocks noChangeArrowheads="1"/>
          </p:cNvSpPr>
          <p:nvPr/>
        </p:nvSpPr>
        <p:spPr bwMode="auto">
          <a:xfrm>
            <a:off x="5638800" y="6172200"/>
            <a:ext cx="2178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dirty="0"/>
              <a:t>Spunky Bottoms </a:t>
            </a:r>
          </a:p>
        </p:txBody>
      </p:sp>
    </p:spTree>
    <p:extLst>
      <p:ext uri="{BB962C8B-B14F-4D97-AF65-F5344CB8AC3E}">
        <p14:creationId xmlns:p14="http://schemas.microsoft.com/office/powerpoint/2010/main" xmlns="" val="507210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Grp="1" noChangeArrowheads="1"/>
          </p:cNvSpPr>
          <p:nvPr>
            <p:ph type="title"/>
          </p:nvPr>
        </p:nvSpPr>
        <p:spPr>
          <a:xfrm>
            <a:off x="304800" y="304800"/>
            <a:ext cx="8229600" cy="1139825"/>
          </a:xfrm>
        </p:spPr>
        <p:txBody>
          <a:bodyPr/>
          <a:lstStyle/>
          <a:p>
            <a:pPr eaLnBrk="1" hangingPunct="1"/>
            <a:endParaRPr lang="en-US" sz="4000" b="1" dirty="0" smtClean="0">
              <a:solidFill>
                <a:schemeClr val="tx1"/>
              </a:solidFill>
              <a:latin typeface="Times New Roman" pitchFamily="18" charset="0"/>
              <a:cs typeface="Times New Roman" pitchFamily="18" charset="0"/>
            </a:endParaRPr>
          </a:p>
        </p:txBody>
      </p:sp>
      <p:sp>
        <p:nvSpPr>
          <p:cNvPr id="36867" name="Rectangle 9"/>
          <p:cNvSpPr>
            <a:spLocks noGrp="1" noChangeArrowheads="1"/>
          </p:cNvSpPr>
          <p:nvPr>
            <p:ph type="body" idx="1"/>
          </p:nvPr>
        </p:nvSpPr>
        <p:spPr>
          <a:xfrm>
            <a:off x="457200" y="1600200"/>
            <a:ext cx="8686800" cy="4530725"/>
          </a:xfrm>
        </p:spPr>
        <p:txBody>
          <a:bodyPr/>
          <a:lstStyle/>
          <a:p>
            <a:pPr eaLnBrk="1" hangingPunct="1"/>
            <a:r>
              <a:rPr lang="en-US" sz="3200" dirty="0" smtClean="0">
                <a:latin typeface="Times New Roman" pitchFamily="18" charset="0"/>
                <a:cs typeface="Times New Roman" pitchFamily="18" charset="0"/>
              </a:rPr>
              <a:t>                                             1. </a:t>
            </a:r>
            <a:r>
              <a:rPr lang="en-US" sz="2400" dirty="0" smtClean="0">
                <a:latin typeface="Times New Roman" pitchFamily="18" charset="0"/>
                <a:cs typeface="Times New Roman" pitchFamily="18" charset="0"/>
              </a:rPr>
              <a:t>Key attributes and</a:t>
            </a:r>
          </a:p>
          <a:p>
            <a:pPr eaLnBrk="1" hangingPunct="1"/>
            <a:r>
              <a:rPr lang="en-US" sz="2400" dirty="0" smtClean="0">
                <a:latin typeface="Times New Roman" pitchFamily="18" charset="0"/>
                <a:cs typeface="Times New Roman" pitchFamily="18" charset="0"/>
              </a:rPr>
              <a:t>                                                                  indicators for Illinois</a:t>
            </a:r>
          </a:p>
          <a:p>
            <a:pPr eaLnBrk="1" hangingPunct="1"/>
            <a:r>
              <a:rPr lang="en-US" sz="2400" dirty="0" smtClean="0">
                <a:latin typeface="Times New Roman" pitchFamily="18" charset="0"/>
                <a:cs typeface="Times New Roman" pitchFamily="18" charset="0"/>
              </a:rPr>
              <a:t>                                                                  River</a:t>
            </a:r>
            <a:r>
              <a:rPr lang="en-US" sz="2400" dirty="0" smtClean="0">
                <a:solidFill>
                  <a:srgbClr val="FF0000"/>
                </a:solidFill>
                <a:latin typeface="Times New Roman" pitchFamily="18" charset="0"/>
                <a:cs typeface="Times New Roman" pitchFamily="18" charset="0"/>
              </a:rPr>
              <a:t> Plant Communities</a:t>
            </a:r>
          </a:p>
          <a:p>
            <a:pPr eaLnBrk="1" hangingPunct="1"/>
            <a:endParaRPr lang="en-US" sz="2400" dirty="0" smtClean="0">
              <a:solidFill>
                <a:srgbClr val="FF0000"/>
              </a:solidFill>
              <a:latin typeface="Times New Roman" pitchFamily="18" charset="0"/>
              <a:cs typeface="Times New Roman" pitchFamily="18" charset="0"/>
            </a:endParaRPr>
          </a:p>
          <a:p>
            <a:pPr eaLnBrk="1" hangingPunct="1"/>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2. Key attributes and</a:t>
            </a:r>
          </a:p>
          <a:p>
            <a:pPr eaLnBrk="1" hangingPunct="1"/>
            <a:r>
              <a:rPr lang="en-US" sz="2400" dirty="0" smtClean="0">
                <a:latin typeface="Times New Roman" pitchFamily="18" charset="0"/>
                <a:cs typeface="Times New Roman" pitchFamily="18" charset="0"/>
              </a:rPr>
              <a:t>                                                                  indicators for Illinois</a:t>
            </a:r>
          </a:p>
          <a:p>
            <a:pPr eaLnBrk="1" hangingPunct="1"/>
            <a:r>
              <a:rPr lang="en-US" sz="2400" dirty="0" smtClean="0">
                <a:latin typeface="Times New Roman" pitchFamily="18" charset="0"/>
                <a:cs typeface="Times New Roman" pitchFamily="18" charset="0"/>
              </a:rPr>
              <a:t>                                                                  River </a:t>
            </a:r>
            <a:r>
              <a:rPr lang="en-US" sz="2400" dirty="0" smtClean="0">
                <a:solidFill>
                  <a:srgbClr val="FF0000"/>
                </a:solidFill>
                <a:latin typeface="Times New Roman" pitchFamily="18" charset="0"/>
                <a:cs typeface="Times New Roman" pitchFamily="18" charset="0"/>
              </a:rPr>
              <a:t>Animal</a:t>
            </a:r>
          </a:p>
          <a:p>
            <a:pPr eaLnBrk="1" hangingPunct="1"/>
            <a:r>
              <a:rPr lang="en-US" sz="2400" dirty="0" smtClean="0">
                <a:solidFill>
                  <a:srgbClr val="FF0000"/>
                </a:solidFill>
                <a:latin typeface="Times New Roman" pitchFamily="18" charset="0"/>
                <a:cs typeface="Times New Roman" pitchFamily="18" charset="0"/>
              </a:rPr>
              <a:t>                                                                  Communities</a:t>
            </a:r>
          </a:p>
          <a:p>
            <a:pPr eaLnBrk="1" hangingPunct="1"/>
            <a:endParaRPr lang="en-US" sz="2400" dirty="0" smtClean="0">
              <a:solidFill>
                <a:srgbClr val="FF0000"/>
              </a:solidFill>
              <a:latin typeface="Times New Roman" pitchFamily="18" charset="0"/>
              <a:cs typeface="Times New Roman" pitchFamily="18" charset="0"/>
            </a:endParaRPr>
          </a:p>
          <a:p>
            <a:pPr eaLnBrk="1" hangingPunct="1"/>
            <a:r>
              <a:rPr lang="en-US" sz="2400" dirty="0" smtClean="0">
                <a:solidFill>
                  <a:srgbClr val="FF0000"/>
                </a:solidFill>
                <a:latin typeface="Times New Roman" pitchFamily="18" charset="0"/>
                <a:cs typeface="Times New Roman" pitchFamily="18" charset="0"/>
              </a:rPr>
              <a:t>                                                                                                                        </a:t>
            </a:r>
          </a:p>
          <a:p>
            <a:pPr eaLnBrk="1" hangingPunct="1"/>
            <a:r>
              <a:rPr lang="en-US" sz="2400" dirty="0" smtClean="0">
                <a:solidFill>
                  <a:srgbClr val="FF0000"/>
                </a:solidFill>
                <a:latin typeface="Times New Roman" pitchFamily="18" charset="0"/>
                <a:cs typeface="Times New Roman" pitchFamily="18" charset="0"/>
              </a:rPr>
              <a:t>     </a:t>
            </a:r>
          </a:p>
        </p:txBody>
      </p:sp>
      <p:pic>
        <p:nvPicPr>
          <p:cNvPr id="368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304800"/>
            <a:ext cx="5095875"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18789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9677400" cy="838200"/>
          </a:xfrm>
        </p:spPr>
        <p:txBody>
          <a:bodyPr/>
          <a:lstStyle/>
          <a:p>
            <a:r>
              <a:rPr lang="en-US" sz="4000" b="1" dirty="0" smtClean="0">
                <a:solidFill>
                  <a:schemeClr val="tx1"/>
                </a:solidFill>
                <a:latin typeface="Times New Roman" pitchFamily="18" charset="0"/>
                <a:cs typeface="Times New Roman" pitchFamily="18" charset="0"/>
              </a:rPr>
              <a:t>Key Attributes &amp; Indicators for IL </a:t>
            </a:r>
            <a:br>
              <a:rPr lang="en-US" sz="4000" b="1" dirty="0" smtClean="0">
                <a:solidFill>
                  <a:schemeClr val="tx1"/>
                </a:solidFill>
                <a:latin typeface="Times New Roman" pitchFamily="18" charset="0"/>
                <a:cs typeface="Times New Roman" pitchFamily="18" charset="0"/>
              </a:rPr>
            </a:br>
            <a:r>
              <a:rPr lang="en-US" sz="4000" b="1" dirty="0" smtClean="0">
                <a:solidFill>
                  <a:schemeClr val="tx1"/>
                </a:solidFill>
                <a:latin typeface="Times New Roman" pitchFamily="18" charset="0"/>
                <a:cs typeface="Times New Roman" pitchFamily="18" charset="0"/>
              </a:rPr>
              <a:t>River Plant Communities at Emiquon</a:t>
            </a:r>
          </a:p>
        </p:txBody>
      </p:sp>
      <p:sp>
        <p:nvSpPr>
          <p:cNvPr id="35843" name="Rectangle 3"/>
          <p:cNvSpPr>
            <a:spLocks noChangeArrowheads="1"/>
          </p:cNvSpPr>
          <p:nvPr/>
        </p:nvSpPr>
        <p:spPr bwMode="auto">
          <a:xfrm>
            <a:off x="381000" y="990600"/>
            <a:ext cx="8382000" cy="4800600"/>
          </a:xfrm>
          <a:prstGeom prst="rect">
            <a:avLst/>
          </a:prstGeom>
          <a:noFill/>
          <a:ln w="9525">
            <a:noFill/>
            <a:miter lim="800000"/>
            <a:headEnd/>
            <a:tailEnd/>
          </a:ln>
        </p:spPr>
        <p:txBody>
          <a:bodyPr/>
          <a:lstStyle/>
          <a:p>
            <a:pPr marL="342900" indent="-342900">
              <a:spcBef>
                <a:spcPct val="20000"/>
              </a:spcBef>
              <a:buClr>
                <a:srgbClr val="1F881A"/>
              </a:buClr>
              <a:buFont typeface="Wingdings" pitchFamily="2" charset="2"/>
              <a:buChar char="§"/>
            </a:pPr>
            <a:r>
              <a:rPr lang="en-US" sz="2800" dirty="0" smtClean="0">
                <a:solidFill>
                  <a:schemeClr val="accent2"/>
                </a:solidFill>
              </a:rPr>
              <a:t> </a:t>
            </a:r>
            <a:endParaRPr lang="en-US" sz="2800" dirty="0">
              <a:solidFill>
                <a:schemeClr val="accent2"/>
              </a:solidFill>
            </a:endParaRPr>
          </a:p>
          <a:p>
            <a:pPr marL="457200" indent="-457200">
              <a:buFont typeface="Arial" pitchFamily="34" charset="0"/>
              <a:buChar char="•"/>
            </a:pPr>
            <a:r>
              <a:rPr lang="en-US" sz="3600" dirty="0" smtClean="0">
                <a:latin typeface="Times New Roman" pitchFamily="18" charset="0"/>
                <a:cs typeface="Times New Roman" pitchFamily="18" charset="0"/>
              </a:rPr>
              <a:t>best </a:t>
            </a:r>
            <a:r>
              <a:rPr lang="en-US" sz="3600" dirty="0">
                <a:latin typeface="Times New Roman" pitchFamily="18" charset="0"/>
                <a:cs typeface="Times New Roman" pitchFamily="18" charset="0"/>
              </a:rPr>
              <a:t>assembled from </a:t>
            </a:r>
            <a:r>
              <a:rPr lang="en-US" sz="3600" dirty="0" smtClean="0">
                <a:latin typeface="Times New Roman" pitchFamily="18" charset="0"/>
                <a:cs typeface="Times New Roman" pitchFamily="18" charset="0"/>
              </a:rPr>
              <a:t>multiple reference sites.</a:t>
            </a:r>
          </a:p>
          <a:p>
            <a:pPr marL="457200" indent="-457200">
              <a:buFont typeface="Arial" pitchFamily="34" charset="0"/>
              <a:buChar char="•"/>
            </a:pPr>
            <a:r>
              <a:rPr lang="en-US" sz="3600" dirty="0" smtClean="0">
                <a:latin typeface="Times New Roman" pitchFamily="18" charset="0"/>
                <a:cs typeface="Times New Roman" pitchFamily="18" charset="0"/>
              </a:rPr>
              <a:t>Key attributes and indicators for plant communities at Emiquon. </a:t>
            </a:r>
          </a:p>
          <a:p>
            <a:pPr marL="914400" lvl="1" indent="-457200">
              <a:buFont typeface="Arial" pitchFamily="34" charset="0"/>
              <a:buChar char="•"/>
            </a:pPr>
            <a:r>
              <a:rPr lang="en-US" sz="3600" dirty="0" smtClean="0">
                <a:latin typeface="Times New Roman" pitchFamily="18" charset="0"/>
                <a:cs typeface="Times New Roman" pitchFamily="18" charset="0"/>
              </a:rPr>
              <a:t>Submersed aquatic vegetation</a:t>
            </a:r>
          </a:p>
          <a:p>
            <a:pPr marL="914400" lvl="1" indent="-457200">
              <a:buFont typeface="Arial" pitchFamily="34" charset="0"/>
              <a:buChar char="•"/>
            </a:pPr>
            <a:r>
              <a:rPr lang="en-US" sz="3600" dirty="0" smtClean="0">
                <a:latin typeface="Times New Roman" pitchFamily="18" charset="0"/>
                <a:cs typeface="Times New Roman" pitchFamily="18" charset="0"/>
              </a:rPr>
              <a:t>Emergent/floating-leveed vegetation</a:t>
            </a:r>
          </a:p>
          <a:p>
            <a:pPr marL="457200" indent="-457200">
              <a:buFont typeface="Arial" pitchFamily="34" charset="0"/>
              <a:buChar char="•"/>
            </a:pPr>
            <a:r>
              <a:rPr lang="en-US" sz="3600" dirty="0">
                <a:latin typeface="Times New Roman" pitchFamily="18" charset="0"/>
                <a:cs typeface="Times New Roman" pitchFamily="18" charset="0"/>
              </a:rPr>
              <a:t>Key attributes and indicators for </a:t>
            </a:r>
            <a:r>
              <a:rPr lang="en-US" sz="3600" dirty="0" smtClean="0">
                <a:latin typeface="Times New Roman" pitchFamily="18" charset="0"/>
                <a:cs typeface="Times New Roman" pitchFamily="18" charset="0"/>
              </a:rPr>
              <a:t>animal </a:t>
            </a:r>
            <a:r>
              <a:rPr lang="en-US" sz="3600" dirty="0">
                <a:latin typeface="Times New Roman" pitchFamily="18" charset="0"/>
                <a:cs typeface="Times New Roman" pitchFamily="18" charset="0"/>
              </a:rPr>
              <a:t>communities at </a:t>
            </a:r>
            <a:r>
              <a:rPr lang="en-US" sz="3600" dirty="0" smtClean="0">
                <a:latin typeface="Times New Roman" pitchFamily="18" charset="0"/>
                <a:cs typeface="Times New Roman" pitchFamily="18" charset="0"/>
              </a:rPr>
              <a:t>Emiquon. </a:t>
            </a:r>
          </a:p>
          <a:p>
            <a:pPr marL="914400" lvl="1" indent="-457200">
              <a:buFont typeface="Arial" pitchFamily="34" charset="0"/>
              <a:buChar char="•"/>
            </a:pPr>
            <a:r>
              <a:rPr lang="en-US" sz="3600" dirty="0" smtClean="0">
                <a:latin typeface="Times New Roman" pitchFamily="18" charset="0"/>
                <a:cs typeface="Times New Roman" pitchFamily="18" charset="0"/>
              </a:rPr>
              <a:t>Fishes; Mussels; Birds etc. </a:t>
            </a:r>
            <a:endParaRPr lang="en-US" sz="3600" dirty="0">
              <a:latin typeface="Times New Roman" pitchFamily="18" charset="0"/>
              <a:cs typeface="Times New Roman" pitchFamily="18" charset="0"/>
            </a:endParaRPr>
          </a:p>
          <a:p>
            <a:pPr marL="457200" indent="-457200">
              <a:buFont typeface="Arial" pitchFamily="34" charset="0"/>
              <a:buChar char="•"/>
            </a:pPr>
            <a:endParaRPr lang="en-US" sz="3600" dirty="0">
              <a:latin typeface="Times New Roman" pitchFamily="18" charset="0"/>
              <a:cs typeface="Times New Roman" pitchFamily="18" charset="0"/>
            </a:endParaRPr>
          </a:p>
          <a:p>
            <a:pPr marL="457200" indent="-457200">
              <a:buFont typeface="Arial" pitchFamily="34" charset="0"/>
              <a:buChar char="•"/>
            </a:pPr>
            <a:endParaRPr lang="en-US" sz="3400" dirty="0">
              <a:latin typeface="Times New Roman" pitchFamily="18" charset="0"/>
              <a:cs typeface="Times New Roman" pitchFamily="18" charset="0"/>
            </a:endParaRPr>
          </a:p>
          <a:p>
            <a:pPr>
              <a:spcBef>
                <a:spcPct val="20000"/>
              </a:spcBef>
              <a:buClr>
                <a:schemeClr val="accent2"/>
              </a:buClr>
            </a:pPr>
            <a:endParaRPr lang="en-US" sz="2000" u="sng" dirty="0"/>
          </a:p>
          <a:p>
            <a:pPr marL="342900" indent="-342900">
              <a:spcBef>
                <a:spcPct val="20000"/>
              </a:spcBef>
              <a:buClr>
                <a:schemeClr val="accent2"/>
              </a:buClr>
            </a:pPr>
            <a:endParaRPr lang="en-US" sz="2000" dirty="0"/>
          </a:p>
          <a:p>
            <a:pPr marL="342900" indent="-342900">
              <a:spcBef>
                <a:spcPct val="20000"/>
              </a:spcBef>
              <a:buClr>
                <a:schemeClr val="accent2"/>
              </a:buClr>
              <a:buFont typeface="Wingdings" pitchFamily="2" charset="2"/>
              <a:buBlip>
                <a:blip r:embed="rId3"/>
              </a:buBlip>
            </a:pPr>
            <a:endParaRPr lang="en-US" sz="2000" dirty="0"/>
          </a:p>
          <a:p>
            <a:pPr>
              <a:spcBef>
                <a:spcPct val="20000"/>
              </a:spcBef>
              <a:buClr>
                <a:schemeClr val="accent2"/>
              </a:buClr>
            </a:pPr>
            <a:endParaRPr lang="en-US" sz="2800" dirty="0"/>
          </a:p>
        </p:txBody>
      </p:sp>
      <p:pic>
        <p:nvPicPr>
          <p:cNvPr id="7065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 y="1428750"/>
            <a:ext cx="9124950" cy="542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6474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sers\Ron\Desktop\waterfall glen2 cop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4513" y="3330575"/>
            <a:ext cx="3989387" cy="307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2" descr="C:\Users\Ron\Documents\Wagon Lake.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17475" y="3429000"/>
            <a:ext cx="4103688"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341813" y="200025"/>
            <a:ext cx="4035425"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2" descr="C:\Users\Ron\Documents\Chauncey Marsh.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52400" y="228600"/>
            <a:ext cx="4156075"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2" name="Title 1"/>
          <p:cNvSpPr>
            <a:spLocks noGrp="1"/>
          </p:cNvSpPr>
          <p:nvPr>
            <p:ph type="title"/>
          </p:nvPr>
        </p:nvSpPr>
        <p:spPr>
          <a:xfrm>
            <a:off x="457200" y="304800"/>
            <a:ext cx="7620000" cy="1143000"/>
          </a:xfrm>
        </p:spPr>
        <p:txBody>
          <a:bodyPr/>
          <a:lstStyle/>
          <a:p>
            <a:r>
              <a:rPr lang="en-US" b="1" dirty="0" smtClean="0"/>
              <a:t>Study</a:t>
            </a:r>
            <a:r>
              <a:rPr lang="en-US" dirty="0" smtClean="0"/>
              <a:t> </a:t>
            </a:r>
            <a:r>
              <a:rPr lang="en-US" b="1" dirty="0" smtClean="0"/>
              <a:t>Sites</a:t>
            </a:r>
          </a:p>
        </p:txBody>
      </p:sp>
      <p:sp>
        <p:nvSpPr>
          <p:cNvPr id="14343" name="Content Placeholder 2"/>
          <p:cNvSpPr>
            <a:spLocks noGrp="1"/>
          </p:cNvSpPr>
          <p:nvPr>
            <p:ph idx="1"/>
          </p:nvPr>
        </p:nvSpPr>
        <p:spPr>
          <a:xfrm>
            <a:off x="0" y="609600"/>
            <a:ext cx="8634413" cy="5791200"/>
          </a:xfrm>
        </p:spPr>
        <p:txBody>
          <a:bodyPr/>
          <a:lstStyle/>
          <a:p>
            <a:pPr marL="114300" indent="0">
              <a:lnSpc>
                <a:spcPct val="80000"/>
              </a:lnSpc>
              <a:buFont typeface="Wingdings" pitchFamily="2" charset="2"/>
              <a:buNone/>
            </a:pPr>
            <a:endParaRPr lang="en-US" sz="2600" dirty="0" smtClean="0">
              <a:solidFill>
                <a:schemeClr val="bg1"/>
              </a:solidFill>
            </a:endParaRPr>
          </a:p>
          <a:p>
            <a:pPr marL="114300" indent="0">
              <a:lnSpc>
                <a:spcPct val="80000"/>
              </a:lnSpc>
              <a:buFont typeface="Wingdings" pitchFamily="2" charset="2"/>
              <a:buNone/>
            </a:pPr>
            <a:endParaRPr lang="en-US" sz="2600" dirty="0" smtClean="0">
              <a:solidFill>
                <a:schemeClr val="bg1"/>
              </a:solidFill>
            </a:endParaRPr>
          </a:p>
          <a:p>
            <a:pPr marL="114300" indent="0">
              <a:lnSpc>
                <a:spcPct val="80000"/>
              </a:lnSpc>
              <a:buFont typeface="Wingdings" pitchFamily="2" charset="2"/>
              <a:buNone/>
            </a:pPr>
            <a:endParaRPr lang="en-US" sz="2600" dirty="0" smtClean="0">
              <a:solidFill>
                <a:schemeClr val="bg1"/>
              </a:solidFill>
            </a:endParaRPr>
          </a:p>
          <a:p>
            <a:pPr marL="114300" indent="0" algn="ctr">
              <a:lnSpc>
                <a:spcPct val="80000"/>
              </a:lnSpc>
              <a:buFont typeface="Wingdings" pitchFamily="2" charset="2"/>
              <a:buNone/>
            </a:pPr>
            <a:r>
              <a:rPr lang="en-US" sz="1900" dirty="0" smtClean="0">
                <a:solidFill>
                  <a:schemeClr val="bg1"/>
                </a:solidFill>
              </a:rPr>
              <a:t>Chauncey Marsh Nature Preserve	Goose Lake State Natural Area (Lawrence County)		                (Grundy County)</a:t>
            </a:r>
          </a:p>
          <a:p>
            <a:pPr marL="114300" indent="0" algn="ctr">
              <a:lnSpc>
                <a:spcPct val="80000"/>
              </a:lnSpc>
              <a:buFont typeface="Wingdings" pitchFamily="2" charset="2"/>
              <a:buNone/>
            </a:pPr>
            <a:r>
              <a:rPr lang="en-US" sz="1900" dirty="0" smtClean="0">
                <a:solidFill>
                  <a:schemeClr val="bg1"/>
                </a:solidFill>
              </a:rPr>
              <a:t>         </a:t>
            </a:r>
            <a:endParaRPr lang="en-US" sz="1900" dirty="0" smtClean="0"/>
          </a:p>
          <a:p>
            <a:pPr marL="114300" indent="0">
              <a:lnSpc>
                <a:spcPct val="80000"/>
              </a:lnSpc>
              <a:buFont typeface="Wingdings" pitchFamily="2" charset="2"/>
              <a:buNone/>
            </a:pPr>
            <a:endParaRPr lang="en-US" sz="2200" dirty="0" smtClean="0">
              <a:solidFill>
                <a:schemeClr val="bg1"/>
              </a:solidFill>
            </a:endParaRPr>
          </a:p>
          <a:p>
            <a:pPr marL="114300" indent="0">
              <a:lnSpc>
                <a:spcPct val="80000"/>
              </a:lnSpc>
              <a:buFont typeface="Wingdings" pitchFamily="2" charset="2"/>
              <a:buNone/>
            </a:pPr>
            <a:endParaRPr lang="en-US" sz="2200" dirty="0" smtClean="0">
              <a:solidFill>
                <a:schemeClr val="bg1"/>
              </a:solidFill>
            </a:endParaRPr>
          </a:p>
          <a:p>
            <a:pPr marL="114300" indent="0">
              <a:lnSpc>
                <a:spcPct val="80000"/>
              </a:lnSpc>
              <a:buFont typeface="Wingdings" pitchFamily="2" charset="2"/>
              <a:buNone/>
            </a:pPr>
            <a:endParaRPr lang="en-US" sz="2200" dirty="0" smtClean="0">
              <a:solidFill>
                <a:schemeClr val="bg1"/>
              </a:solidFill>
            </a:endParaRPr>
          </a:p>
          <a:p>
            <a:pPr marL="114300" indent="0">
              <a:lnSpc>
                <a:spcPct val="80000"/>
              </a:lnSpc>
              <a:buFont typeface="Wingdings" pitchFamily="2" charset="2"/>
              <a:buNone/>
            </a:pPr>
            <a:endParaRPr lang="en-US" sz="2200" dirty="0" smtClean="0">
              <a:solidFill>
                <a:schemeClr val="bg1"/>
              </a:solidFill>
            </a:endParaRPr>
          </a:p>
          <a:p>
            <a:pPr marL="114300" indent="0">
              <a:lnSpc>
                <a:spcPct val="80000"/>
              </a:lnSpc>
              <a:buFont typeface="Wingdings" pitchFamily="2" charset="2"/>
              <a:buNone/>
            </a:pPr>
            <a:r>
              <a:rPr lang="en-US" sz="2200" dirty="0" smtClean="0">
                <a:solidFill>
                  <a:schemeClr val="bg1"/>
                </a:solidFill>
              </a:rPr>
              <a:t>					</a:t>
            </a:r>
          </a:p>
          <a:p>
            <a:pPr marL="114300" indent="0">
              <a:lnSpc>
                <a:spcPct val="80000"/>
              </a:lnSpc>
              <a:buFont typeface="Wingdings" pitchFamily="2" charset="2"/>
              <a:buNone/>
            </a:pPr>
            <a:r>
              <a:rPr lang="en-US" sz="2200" dirty="0" smtClean="0">
                <a:solidFill>
                  <a:schemeClr val="bg1"/>
                </a:solidFill>
              </a:rPr>
              <a:t>					   </a:t>
            </a:r>
          </a:p>
          <a:p>
            <a:pPr marL="114300" indent="0">
              <a:lnSpc>
                <a:spcPct val="80000"/>
              </a:lnSpc>
              <a:buFont typeface="Wingdings" pitchFamily="2" charset="2"/>
              <a:buNone/>
            </a:pPr>
            <a:r>
              <a:rPr lang="en-US" sz="2200" dirty="0" smtClean="0">
                <a:solidFill>
                  <a:schemeClr val="bg1"/>
                </a:solidFill>
              </a:rPr>
              <a:t>						</a:t>
            </a:r>
          </a:p>
          <a:p>
            <a:pPr marL="114300" indent="0">
              <a:lnSpc>
                <a:spcPct val="80000"/>
              </a:lnSpc>
              <a:buFont typeface="Wingdings" pitchFamily="2" charset="2"/>
              <a:buNone/>
            </a:pPr>
            <a:r>
              <a:rPr lang="en-US" sz="2100" dirty="0" smtClean="0">
                <a:solidFill>
                  <a:schemeClr val="bg1"/>
                </a:solidFill>
              </a:rPr>
              <a:t> </a:t>
            </a:r>
            <a:r>
              <a:rPr lang="en-US" sz="1600" dirty="0" smtClean="0">
                <a:solidFill>
                  <a:schemeClr val="bg1"/>
                </a:solidFill>
              </a:rPr>
              <a:t>Wagon Lake Land and Water Preserve				      </a:t>
            </a:r>
          </a:p>
          <a:p>
            <a:pPr marL="114300" indent="0">
              <a:lnSpc>
                <a:spcPct val="80000"/>
              </a:lnSpc>
              <a:buFont typeface="Wingdings" pitchFamily="2" charset="2"/>
              <a:buNone/>
            </a:pPr>
            <a:r>
              <a:rPr lang="en-US" sz="1600" dirty="0" smtClean="0">
                <a:solidFill>
                  <a:schemeClr val="bg1"/>
                </a:solidFill>
              </a:rPr>
              <a:t>	    (St. Clair County)										                    </a:t>
            </a:r>
          </a:p>
          <a:p>
            <a:pPr marL="114300" indent="0">
              <a:lnSpc>
                <a:spcPct val="80000"/>
              </a:lnSpc>
              <a:buFont typeface="Wingdings" pitchFamily="2" charset="2"/>
              <a:buNone/>
            </a:pPr>
            <a:r>
              <a:rPr lang="en-US" sz="1600" dirty="0" smtClean="0">
                <a:solidFill>
                  <a:schemeClr val="bg1"/>
                </a:solidFill>
              </a:rPr>
              <a:t>					         Waterfall Glen Preserve</a:t>
            </a:r>
          </a:p>
          <a:p>
            <a:pPr marL="114300" indent="0">
              <a:lnSpc>
                <a:spcPct val="80000"/>
              </a:lnSpc>
              <a:buFont typeface="Wingdings" pitchFamily="2" charset="2"/>
              <a:buNone/>
            </a:pPr>
            <a:r>
              <a:rPr lang="en-US" sz="1600" dirty="0" smtClean="0">
                <a:solidFill>
                  <a:schemeClr val="bg1"/>
                </a:solidFill>
              </a:rPr>
              <a:t>						(DuPage County)</a:t>
            </a:r>
          </a:p>
          <a:p>
            <a:pPr marL="411163" lvl="1" indent="0">
              <a:lnSpc>
                <a:spcPct val="80000"/>
              </a:lnSpc>
              <a:buFont typeface="Wingdings" pitchFamily="2" charset="2"/>
              <a:buNone/>
            </a:pPr>
            <a:endParaRPr lang="en-US" sz="2200" dirty="0" smtClean="0"/>
          </a:p>
        </p:txBody>
      </p:sp>
    </p:spTree>
    <p:extLst>
      <p:ext uri="{BB962C8B-B14F-4D97-AF65-F5344CB8AC3E}">
        <p14:creationId xmlns:p14="http://schemas.microsoft.com/office/powerpoint/2010/main" xmlns="" val="557462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04800"/>
            <a:ext cx="8229600" cy="1139825"/>
          </a:xfrm>
        </p:spPr>
        <p:txBody>
          <a:bodyPr/>
          <a:lstStyle/>
          <a:p>
            <a:r>
              <a:rPr lang="en-US" sz="4000" b="1" dirty="0" smtClean="0">
                <a:solidFill>
                  <a:schemeClr val="tx1"/>
                </a:solidFill>
                <a:latin typeface="Times New Roman" pitchFamily="18" charset="0"/>
                <a:cs typeface="Times New Roman" pitchFamily="18" charset="0"/>
              </a:rPr>
              <a:t>C Sequestration Potential of SOM in Emiquon and Spunky Bottoms</a:t>
            </a:r>
          </a:p>
        </p:txBody>
      </p:sp>
      <p:sp>
        <p:nvSpPr>
          <p:cNvPr id="27651" name="Content Placeholder 2"/>
          <p:cNvSpPr>
            <a:spLocks noGrp="1"/>
          </p:cNvSpPr>
          <p:nvPr>
            <p:ph idx="1"/>
          </p:nvPr>
        </p:nvSpPr>
        <p:spPr/>
        <p:txBody>
          <a:bodyPr/>
          <a:lstStyle/>
          <a:p>
            <a:pPr>
              <a:buFont typeface="Wingdings" pitchFamily="2" charset="2"/>
              <a:buNone/>
            </a:pPr>
            <a:endParaRPr lang="en-US" dirty="0" smtClean="0">
              <a:latin typeface="Times New Roman" pitchFamily="18" charset="0"/>
              <a:cs typeface="Times New Roman" pitchFamily="18" charset="0"/>
            </a:endParaRPr>
          </a:p>
        </p:txBody>
      </p:sp>
      <p:graphicFrame>
        <p:nvGraphicFramePr>
          <p:cNvPr id="27652" name="Chart 4"/>
          <p:cNvGraphicFramePr>
            <a:graphicFrameLocks/>
          </p:cNvGraphicFramePr>
          <p:nvPr/>
        </p:nvGraphicFramePr>
        <p:xfrm>
          <a:off x="482600" y="1622425"/>
          <a:ext cx="8367713" cy="4191000"/>
        </p:xfrm>
        <a:graphic>
          <a:graphicData uri="http://schemas.openxmlformats.org/presentationml/2006/ole">
            <p:oleObj spid="_x0000_s69773" r:id="rId4" imgW="8370533" imgH="4194412" progId="Excel.Sheet.8">
              <p:embed/>
            </p:oleObj>
          </a:graphicData>
        </a:graphic>
      </p:graphicFrame>
      <p:sp>
        <p:nvSpPr>
          <p:cNvPr id="2" name="TextBox 1"/>
          <p:cNvSpPr txBox="1"/>
          <p:nvPr/>
        </p:nvSpPr>
        <p:spPr>
          <a:xfrm>
            <a:off x="3124200" y="6400800"/>
            <a:ext cx="5631606" cy="461665"/>
          </a:xfrm>
          <a:prstGeom prst="rect">
            <a:avLst/>
          </a:prstGeom>
          <a:noFill/>
        </p:spPr>
        <p:txBody>
          <a:bodyPr wrap="none" rtlCol="0">
            <a:spAutoFit/>
          </a:bodyPr>
          <a:lstStyle/>
          <a:p>
            <a:r>
              <a:rPr lang="en-US" sz="2400" b="1" dirty="0" smtClean="0">
                <a:solidFill>
                  <a:srgbClr val="C00000"/>
                </a:solidFill>
                <a:latin typeface="Times New Roman" pitchFamily="18" charset="0"/>
                <a:cs typeface="Times New Roman" pitchFamily="18" charset="0"/>
              </a:rPr>
              <a:t>Briddell and Chen, </a:t>
            </a:r>
            <a:r>
              <a:rPr lang="en-US" sz="2400" b="1" i="1" dirty="0" smtClean="0">
                <a:solidFill>
                  <a:srgbClr val="C00000"/>
                </a:solidFill>
                <a:latin typeface="Times New Roman" pitchFamily="18" charset="0"/>
                <a:cs typeface="Times New Roman" pitchFamily="18" charset="0"/>
              </a:rPr>
              <a:t>in prep. for </a:t>
            </a:r>
            <a:r>
              <a:rPr lang="en-US" sz="2400" b="1" dirty="0" smtClean="0">
                <a:solidFill>
                  <a:srgbClr val="C00000"/>
                </a:solidFill>
                <a:latin typeface="Times New Roman" pitchFamily="18" charset="0"/>
                <a:cs typeface="Times New Roman" pitchFamily="18" charset="0"/>
              </a:rPr>
              <a:t>Wetlands </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47407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0118" y="1485096"/>
            <a:ext cx="6629400" cy="5171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28600" y="331678"/>
            <a:ext cx="8432437" cy="1077218"/>
          </a:xfrm>
          <a:prstGeom prst="rect">
            <a:avLst/>
          </a:prstGeom>
          <a:noFill/>
        </p:spPr>
        <p:txBody>
          <a:bodyPr wrap="none" rtlCol="0">
            <a:spAutoFit/>
          </a:bodyPr>
          <a:lstStyle/>
          <a:p>
            <a:r>
              <a:rPr lang="en-US" sz="3200" b="1" dirty="0" smtClean="0">
                <a:latin typeface="Times New Roman" pitchFamily="18" charset="0"/>
                <a:cs typeface="Times New Roman" pitchFamily="18" charset="0"/>
              </a:rPr>
              <a:t>Temporal Trajectories in Species Composition</a:t>
            </a:r>
          </a:p>
          <a:p>
            <a:r>
              <a:rPr lang="en-US" sz="3200" b="1" dirty="0" smtClean="0">
                <a:latin typeface="Times New Roman" pitchFamily="18" charset="0"/>
                <a:cs typeface="Times New Roman" pitchFamily="18" charset="0"/>
              </a:rPr>
              <a:t>In Restored Wetlands vs Reference Wetlands </a:t>
            </a:r>
            <a:endParaRPr lang="en-US" sz="3200" b="1" dirty="0">
              <a:latin typeface="Times New Roman" pitchFamily="18" charset="0"/>
              <a:cs typeface="Times New Roman" pitchFamily="18" charset="0"/>
            </a:endParaRPr>
          </a:p>
        </p:txBody>
      </p:sp>
      <p:sp>
        <p:nvSpPr>
          <p:cNvPr id="3" name="TextBox 2"/>
          <p:cNvSpPr txBox="1"/>
          <p:nvPr/>
        </p:nvSpPr>
        <p:spPr>
          <a:xfrm>
            <a:off x="4724400" y="6500336"/>
            <a:ext cx="3651962" cy="369332"/>
          </a:xfrm>
          <a:prstGeom prst="rect">
            <a:avLst/>
          </a:prstGeom>
          <a:noFill/>
        </p:spPr>
        <p:txBody>
          <a:bodyPr wrap="none" rtlCol="0">
            <a:spAutoFit/>
          </a:bodyPr>
          <a:lstStyle/>
          <a:p>
            <a:r>
              <a:rPr lang="en-US" b="1" dirty="0" smtClean="0">
                <a:solidFill>
                  <a:srgbClr val="C00000"/>
                </a:solidFill>
              </a:rPr>
              <a:t>Matthews &amp; Spyreas 2010 </a:t>
            </a:r>
            <a:endParaRPr lang="en-US" b="1" dirty="0">
              <a:solidFill>
                <a:srgbClr val="C00000"/>
              </a:solidFill>
            </a:endParaRPr>
          </a:p>
        </p:txBody>
      </p:sp>
    </p:spTree>
    <p:extLst>
      <p:ext uri="{BB962C8B-B14F-4D97-AF65-F5344CB8AC3E}">
        <p14:creationId xmlns:p14="http://schemas.microsoft.com/office/powerpoint/2010/main" xmlns="" val="3786723153"/>
      </p:ext>
    </p:extLst>
  </p:cSld>
  <p:clrMapOvr>
    <a:masterClrMapping/>
  </p:clrMapOvr>
  <p:transition advTm="19152"/>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8763" y="304800"/>
            <a:ext cx="8885237" cy="1155700"/>
          </a:xfrm>
        </p:spPr>
        <p:txBody>
          <a:bodyPr/>
          <a:lstStyle/>
          <a:p>
            <a:r>
              <a:rPr lang="en-US" sz="4000" b="1" dirty="0" smtClean="0">
                <a:solidFill>
                  <a:schemeClr val="tx1"/>
                </a:solidFill>
                <a:latin typeface="Times New Roman" pitchFamily="18" charset="0"/>
              </a:rPr>
              <a:t>Dynamic Reference </a:t>
            </a:r>
          </a:p>
        </p:txBody>
      </p:sp>
      <p:sp>
        <p:nvSpPr>
          <p:cNvPr id="12291" name="Rectangle 3"/>
          <p:cNvSpPr>
            <a:spLocks noGrp="1" noChangeArrowheads="1"/>
          </p:cNvSpPr>
          <p:nvPr>
            <p:ph type="body" idx="1"/>
          </p:nvPr>
        </p:nvSpPr>
        <p:spPr/>
        <p:txBody>
          <a:bodyPr/>
          <a:lstStyle/>
          <a:p>
            <a:r>
              <a:rPr lang="en-US" sz="3200" dirty="0">
                <a:latin typeface="Times New Roman" pitchFamily="18" charset="0"/>
                <a:cs typeface="Times New Roman" pitchFamily="18" charset="0"/>
              </a:rPr>
              <a:t>Defining </a:t>
            </a:r>
            <a:r>
              <a:rPr lang="en-US" sz="3200" dirty="0" smtClean="0">
                <a:latin typeface="Times New Roman" pitchFamily="18" charset="0"/>
                <a:cs typeface="Times New Roman" pitchFamily="18" charset="0"/>
              </a:rPr>
              <a:t>reference conditions </a:t>
            </a:r>
            <a:r>
              <a:rPr lang="en-US" sz="3200" dirty="0">
                <a:latin typeface="Times New Roman" pitchFamily="18" charset="0"/>
                <a:cs typeface="Times New Roman" pitchFamily="18" charset="0"/>
              </a:rPr>
              <a:t>is a challenge in </a:t>
            </a:r>
            <a:r>
              <a:rPr lang="en-US" sz="3200" dirty="0" smtClean="0">
                <a:latin typeface="Times New Roman" pitchFamily="18" charset="0"/>
                <a:cs typeface="Times New Roman" pitchFamily="18" charset="0"/>
              </a:rPr>
              <a:t>the contemporary landscape</a:t>
            </a:r>
          </a:p>
          <a:p>
            <a:pPr lvl="1"/>
            <a:r>
              <a:rPr lang="en-US" sz="2800" dirty="0" smtClean="0">
                <a:latin typeface="Times New Roman" pitchFamily="18" charset="0"/>
              </a:rPr>
              <a:t>Impacts of human activities </a:t>
            </a:r>
          </a:p>
          <a:p>
            <a:pPr lvl="1"/>
            <a:r>
              <a:rPr lang="en-US" sz="2800" dirty="0" smtClean="0">
                <a:latin typeface="Times New Roman" pitchFamily="18" charset="0"/>
              </a:rPr>
              <a:t>Environmental changes including climate change, species invasion, etc. </a:t>
            </a:r>
            <a:endParaRPr lang="en-US" sz="2800" dirty="0">
              <a:latin typeface="Times New Roman" pitchFamily="18" charset="0"/>
            </a:endParaRPr>
          </a:p>
          <a:p>
            <a:r>
              <a:rPr lang="en-US" sz="3200" dirty="0" smtClean="0">
                <a:latin typeface="Times New Roman" pitchFamily="18" charset="0"/>
              </a:rPr>
              <a:t>Dynamic </a:t>
            </a:r>
            <a:r>
              <a:rPr lang="en-US" sz="3200" dirty="0" smtClean="0">
                <a:latin typeface="Times New Roman" pitchFamily="18" charset="0"/>
                <a:cs typeface="Times New Roman" pitchFamily="18" charset="0"/>
              </a:rPr>
              <a:t>reference—ecological change </a:t>
            </a:r>
            <a:r>
              <a:rPr lang="en-US" sz="3200" dirty="0">
                <a:latin typeface="Times New Roman" pitchFamily="18" charset="0"/>
                <a:cs typeface="Times New Roman" pitchFamily="18" charset="0"/>
              </a:rPr>
              <a:t>of both reference </a:t>
            </a:r>
            <a:r>
              <a:rPr lang="en-US" sz="3200" dirty="0" smtClean="0">
                <a:latin typeface="Times New Roman" pitchFamily="18" charset="0"/>
                <a:cs typeface="Times New Roman" pitchFamily="18" charset="0"/>
              </a:rPr>
              <a:t>conditions and </a:t>
            </a:r>
            <a:r>
              <a:rPr lang="en-US" sz="3200" dirty="0">
                <a:latin typeface="Times New Roman" pitchFamily="18" charset="0"/>
                <a:cs typeface="Times New Roman" pitchFamily="18" charset="0"/>
              </a:rPr>
              <a:t>restored sites are measured </a:t>
            </a:r>
            <a:r>
              <a:rPr lang="en-US" sz="3200" dirty="0" smtClean="0">
                <a:latin typeface="Times New Roman" pitchFamily="18" charset="0"/>
                <a:cs typeface="Times New Roman" pitchFamily="18" charset="0"/>
              </a:rPr>
              <a:t>simultaneously and </a:t>
            </a:r>
            <a:r>
              <a:rPr lang="en-US" sz="3200" dirty="0">
                <a:latin typeface="Times New Roman" pitchFamily="18" charset="0"/>
                <a:cs typeface="Times New Roman" pitchFamily="18" charset="0"/>
              </a:rPr>
              <a:t>are statistically evaluated.</a:t>
            </a:r>
            <a:endParaRPr lang="en-US" sz="3200" dirty="0" smtClean="0">
              <a:latin typeface="Times New Roman" pitchFamily="18" charset="0"/>
              <a:cs typeface="Times New Roman" pitchFamily="18" charset="0"/>
            </a:endParaRPr>
          </a:p>
        </p:txBody>
      </p:sp>
      <p:sp>
        <p:nvSpPr>
          <p:cNvPr id="12292" name="Rectangle 4"/>
          <p:cNvSpPr>
            <a:spLocks noChangeArrowheads="1"/>
          </p:cNvSpPr>
          <p:nvPr/>
        </p:nvSpPr>
        <p:spPr bwMode="auto">
          <a:xfrm>
            <a:off x="417700" y="6172200"/>
            <a:ext cx="8726300" cy="830997"/>
          </a:xfrm>
          <a:prstGeom prst="rect">
            <a:avLst/>
          </a:prstGeom>
          <a:noFill/>
          <a:ln w="12700" cap="sq">
            <a:noFill/>
            <a:miter lim="800000"/>
            <a:headEnd/>
            <a:tailEnd/>
          </a:ln>
          <a:effectLst/>
        </p:spPr>
        <p:txBody>
          <a:bodyPr wrap="none">
            <a:spAutoFit/>
          </a:bodyPr>
          <a:lstStyle/>
          <a:p>
            <a:pPr algn="ctr"/>
            <a:r>
              <a:rPr lang="en-US" sz="2400" b="1" dirty="0" smtClean="0">
                <a:solidFill>
                  <a:srgbClr val="C00000"/>
                </a:solidFill>
                <a:latin typeface="Times New Roman" pitchFamily="18" charset="0"/>
                <a:cs typeface="Times New Roman" pitchFamily="18" charset="0"/>
              </a:rPr>
              <a:t>Hiers </a:t>
            </a:r>
            <a:r>
              <a:rPr lang="en-US" sz="2400" b="1" dirty="0">
                <a:solidFill>
                  <a:srgbClr val="C00000"/>
                </a:solidFill>
                <a:latin typeface="Times New Roman" pitchFamily="18" charset="0"/>
                <a:cs typeface="Times New Roman" pitchFamily="18" charset="0"/>
              </a:rPr>
              <a:t>et al. 2012 Ecol. Res.  30: </a:t>
            </a:r>
            <a:r>
              <a:rPr lang="en-US" sz="2400" b="1" dirty="0" smtClean="0">
                <a:solidFill>
                  <a:srgbClr val="C00000"/>
                </a:solidFill>
                <a:latin typeface="Times New Roman" pitchFamily="18" charset="0"/>
                <a:cs typeface="Times New Roman" pitchFamily="18" charset="0"/>
              </a:rPr>
              <a:t>27-36; </a:t>
            </a:r>
            <a:r>
              <a:rPr lang="en-US" sz="2400" b="1" dirty="0">
                <a:solidFill>
                  <a:srgbClr val="C00000"/>
                </a:solidFill>
                <a:latin typeface="Times New Roman" pitchFamily="18" charset="0"/>
                <a:cs typeface="Times New Roman" pitchFamily="18" charset="0"/>
              </a:rPr>
              <a:t>Matthews &amp; Spyreas 2010 </a:t>
            </a:r>
          </a:p>
          <a:p>
            <a:pPr algn="ctr"/>
            <a:endParaRPr lang="en-US" sz="2400" b="1" dirty="0">
              <a:solidFill>
                <a:srgbClr val="990000"/>
              </a:solidFill>
              <a:latin typeface="Times New Roman" pitchFamily="18" charset="0"/>
            </a:endParaRPr>
          </a:p>
        </p:txBody>
      </p:sp>
    </p:spTree>
  </p:cSld>
  <p:clrMapOvr>
    <a:masterClrMapping/>
  </p:clrMapOvr>
  <p:transition advTm="243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
            <a:ext cx="8229600" cy="1139825"/>
          </a:xfrm>
        </p:spPr>
        <p:txBody>
          <a:bodyPr/>
          <a:lstStyle/>
          <a:p>
            <a:pPr eaLnBrk="1" hangingPunct="1"/>
            <a:r>
              <a:rPr lang="en-US" sz="4000" b="1" dirty="0" smtClean="0">
                <a:solidFill>
                  <a:schemeClr val="tx1"/>
                </a:solidFill>
                <a:latin typeface="Times New Roman" pitchFamily="18" charset="0"/>
              </a:rPr>
              <a:t>Dynamic Reference Concept </a:t>
            </a:r>
          </a:p>
        </p:txBody>
      </p:sp>
      <p:sp>
        <p:nvSpPr>
          <p:cNvPr id="8195" name="Rectangle 3"/>
          <p:cNvSpPr>
            <a:spLocks noGrp="1" noChangeArrowheads="1"/>
          </p:cNvSpPr>
          <p:nvPr>
            <p:ph type="body" idx="1"/>
          </p:nvPr>
        </p:nvSpPr>
        <p:spPr/>
        <p:txBody>
          <a:bodyPr/>
          <a:lstStyle/>
          <a:p>
            <a:pPr marL="0" indent="0" eaLnBrk="1" hangingPunct="1">
              <a:lnSpc>
                <a:spcPct val="90000"/>
              </a:lnSpc>
              <a:buNone/>
              <a:defRPr/>
            </a:pPr>
            <a:endParaRPr lang="en-US" sz="2400" dirty="0" smtClean="0">
              <a:latin typeface="Times New Roman" pitchFamily="18" charset="0"/>
            </a:endParaRPr>
          </a:p>
        </p:txBody>
      </p:sp>
      <p:pic>
        <p:nvPicPr>
          <p:cNvPr id="675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950" y="1066800"/>
            <a:ext cx="8305800" cy="5122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124200" y="6326760"/>
            <a:ext cx="5287818"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Hiers et al. 2012 Ecol. Res.  30: 27-36. </a:t>
            </a:r>
            <a:endParaRPr lang="en-US"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b="1" dirty="0" smtClean="0">
                <a:solidFill>
                  <a:schemeClr val="tx1"/>
                </a:solidFill>
                <a:latin typeface="Times New Roman" pitchFamily="18" charset="0"/>
              </a:rPr>
              <a:t>Issues with Reference Concept</a:t>
            </a:r>
          </a:p>
        </p:txBody>
      </p:sp>
      <p:sp>
        <p:nvSpPr>
          <p:cNvPr id="4099" name="Rectangle 3"/>
          <p:cNvSpPr>
            <a:spLocks noGrp="1" noChangeArrowheads="1"/>
          </p:cNvSpPr>
          <p:nvPr>
            <p:ph type="body" idx="1"/>
          </p:nvPr>
        </p:nvSpPr>
        <p:spPr>
          <a:xfrm>
            <a:off x="457200" y="1600200"/>
            <a:ext cx="8458200" cy="4530725"/>
          </a:xfrm>
        </p:spPr>
        <p:txBody>
          <a:bodyPr/>
          <a:lstStyle/>
          <a:p>
            <a:r>
              <a:rPr lang="en-US" sz="3000" dirty="0" smtClean="0">
                <a:latin typeface="Times New Roman" pitchFamily="18" charset="0"/>
                <a:cs typeface="Times New Roman" pitchFamily="18" charset="0"/>
              </a:rPr>
              <a:t>the </a:t>
            </a:r>
            <a:r>
              <a:rPr lang="en-US" sz="3000" dirty="0">
                <a:latin typeface="Times New Roman" pitchFamily="18" charset="0"/>
                <a:cs typeface="Times New Roman" pitchFamily="18" charset="0"/>
              </a:rPr>
              <a:t>changed </a:t>
            </a:r>
            <a:r>
              <a:rPr lang="en-US" sz="3000" dirty="0" smtClean="0">
                <a:latin typeface="Times New Roman" pitchFamily="18" charset="0"/>
                <a:cs typeface="Times New Roman" pitchFamily="18" charset="0"/>
              </a:rPr>
              <a:t>biophysical settings due to </a:t>
            </a:r>
            <a:r>
              <a:rPr lang="en-US" sz="3000" dirty="0" smtClean="0">
                <a:solidFill>
                  <a:srgbClr val="C00000"/>
                </a:solidFill>
                <a:latin typeface="Times New Roman" pitchFamily="18" charset="0"/>
                <a:cs typeface="Times New Roman" pitchFamily="18" charset="0"/>
              </a:rPr>
              <a:t>global change is occurring </a:t>
            </a:r>
            <a:r>
              <a:rPr lang="en-US" sz="3000" dirty="0" smtClean="0">
                <a:latin typeface="Times New Roman" pitchFamily="18" charset="0"/>
                <a:cs typeface="Times New Roman" pitchFamily="18" charset="0"/>
              </a:rPr>
              <a:t>and</a:t>
            </a:r>
            <a:r>
              <a:rPr lang="en-US" sz="3000" dirty="0" smtClean="0">
                <a:solidFill>
                  <a:srgbClr val="C00000"/>
                </a:solidFill>
                <a:latin typeface="Times New Roman" pitchFamily="18" charset="0"/>
                <a:cs typeface="Times New Roman" pitchFamily="18" charset="0"/>
              </a:rPr>
              <a:t> </a:t>
            </a:r>
            <a:r>
              <a:rPr lang="en-US" sz="3000" dirty="0" smtClean="0">
                <a:latin typeface="Times New Roman" pitchFamily="18" charset="0"/>
                <a:cs typeface="Times New Roman" pitchFamily="18" charset="0"/>
              </a:rPr>
              <a:t>will </a:t>
            </a:r>
            <a:r>
              <a:rPr lang="en-US" sz="3000" dirty="0">
                <a:latin typeface="Times New Roman" pitchFamily="18" charset="0"/>
                <a:cs typeface="Times New Roman" pitchFamily="18" charset="0"/>
              </a:rPr>
              <a:t>be prevalent in the </a:t>
            </a:r>
            <a:r>
              <a:rPr lang="en-US" sz="3000" dirty="0" smtClean="0">
                <a:latin typeface="Times New Roman" pitchFamily="18" charset="0"/>
                <a:cs typeface="Times New Roman" pitchFamily="18" charset="0"/>
              </a:rPr>
              <a:t>future</a:t>
            </a:r>
            <a:endParaRPr lang="en-US" sz="3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Is that possible to restore ecosystems based on the </a:t>
            </a:r>
            <a:r>
              <a:rPr lang="en-US" sz="3000" dirty="0">
                <a:latin typeface="Times New Roman" pitchFamily="18" charset="0"/>
                <a:cs typeface="Times New Roman" pitchFamily="18" charset="0"/>
              </a:rPr>
              <a:t>usefulness of </a:t>
            </a:r>
            <a:r>
              <a:rPr lang="en-US" sz="3000" dirty="0">
                <a:solidFill>
                  <a:srgbClr val="C00000"/>
                </a:solidFill>
                <a:latin typeface="Times New Roman" pitchFamily="18" charset="0"/>
                <a:cs typeface="Times New Roman" pitchFamily="18" charset="0"/>
              </a:rPr>
              <a:t>historical </a:t>
            </a:r>
            <a:r>
              <a:rPr lang="en-US" sz="3000" dirty="0" smtClean="0">
                <a:solidFill>
                  <a:srgbClr val="C00000"/>
                </a:solidFill>
                <a:latin typeface="Times New Roman" pitchFamily="18" charset="0"/>
                <a:cs typeface="Times New Roman" pitchFamily="18" charset="0"/>
              </a:rPr>
              <a:t>ecosystem </a:t>
            </a:r>
            <a:r>
              <a:rPr lang="en-US" sz="3000" dirty="0" smtClean="0">
                <a:latin typeface="Times New Roman" pitchFamily="18" charset="0"/>
                <a:cs typeface="Times New Roman" pitchFamily="18" charset="0"/>
              </a:rPr>
              <a:t>conditions </a:t>
            </a:r>
            <a:r>
              <a:rPr lang="en-US" sz="3000" dirty="0">
                <a:latin typeface="Times New Roman" pitchFamily="18" charset="0"/>
                <a:cs typeface="Times New Roman" pitchFamily="18" charset="0"/>
              </a:rPr>
              <a:t>as</a:t>
            </a:r>
            <a:r>
              <a:rPr lang="en-US" sz="3000" dirty="0">
                <a:solidFill>
                  <a:srgbClr val="C00000"/>
                </a:solidFill>
                <a:latin typeface="Times New Roman" pitchFamily="18" charset="0"/>
                <a:cs typeface="Times New Roman" pitchFamily="18" charset="0"/>
              </a:rPr>
              <a:t> </a:t>
            </a:r>
            <a:r>
              <a:rPr lang="en-US" sz="3000" dirty="0" smtClean="0">
                <a:solidFill>
                  <a:srgbClr val="C00000"/>
                </a:solidFill>
                <a:latin typeface="Times New Roman" pitchFamily="18" charset="0"/>
                <a:cs typeface="Times New Roman" pitchFamily="18" charset="0"/>
              </a:rPr>
              <a:t>references under global climate change? </a:t>
            </a:r>
            <a:endParaRPr lang="en-US" sz="3000" dirty="0">
              <a:solidFill>
                <a:srgbClr val="C00000"/>
              </a:solidFill>
              <a:latin typeface="Times New Roman" pitchFamily="18" charset="0"/>
              <a:cs typeface="Times New Roman" pitchFamily="18" charset="0"/>
            </a:endParaRPr>
          </a:p>
          <a:p>
            <a:r>
              <a:rPr lang="en-US" sz="3000" dirty="0" smtClean="0">
                <a:latin typeface="Times New Roman" pitchFamily="18" charset="0"/>
                <a:cs typeface="Times New Roman" pitchFamily="18" charset="0"/>
              </a:rPr>
              <a:t>How do we know what the </a:t>
            </a:r>
            <a:r>
              <a:rPr lang="en-US" sz="3000" dirty="0" smtClean="0">
                <a:solidFill>
                  <a:srgbClr val="C00000"/>
                </a:solidFill>
                <a:latin typeface="Times New Roman" pitchFamily="18" charset="0"/>
                <a:cs typeface="Times New Roman" pitchFamily="18" charset="0"/>
              </a:rPr>
              <a:t>historical ecosystems </a:t>
            </a:r>
            <a:r>
              <a:rPr lang="en-US" sz="3000" dirty="0" smtClean="0">
                <a:latin typeface="Times New Roman" pitchFamily="18" charset="0"/>
                <a:cs typeface="Times New Roman" pitchFamily="18" charset="0"/>
              </a:rPr>
              <a:t>were like?</a:t>
            </a:r>
          </a:p>
        </p:txBody>
      </p:sp>
      <p:sp>
        <p:nvSpPr>
          <p:cNvPr id="2" name="Rectangle 1"/>
          <p:cNvSpPr/>
          <p:nvPr/>
        </p:nvSpPr>
        <p:spPr>
          <a:xfrm>
            <a:off x="3886200" y="6280666"/>
            <a:ext cx="4368147" cy="369332"/>
          </a:xfrm>
          <a:prstGeom prst="rect">
            <a:avLst/>
          </a:prstGeom>
        </p:spPr>
        <p:txBody>
          <a:bodyPr wrap="square">
            <a:spAutoFit/>
          </a:bodyPr>
          <a:lstStyle/>
          <a:p>
            <a:r>
              <a:rPr lang="en-US" b="1" dirty="0" smtClean="0">
                <a:solidFill>
                  <a:srgbClr val="C00000"/>
                </a:solidFill>
                <a:latin typeface="Times New Roman" pitchFamily="18" charset="0"/>
                <a:cs typeface="Times New Roman" pitchFamily="18" charset="0"/>
              </a:rPr>
              <a:t>Harris </a:t>
            </a:r>
            <a:r>
              <a:rPr lang="en-US" b="1" dirty="0">
                <a:solidFill>
                  <a:srgbClr val="C00000"/>
                </a:solidFill>
                <a:latin typeface="Times New Roman" pitchFamily="18" charset="0"/>
                <a:cs typeface="Times New Roman" pitchFamily="18" charset="0"/>
              </a:rPr>
              <a:t>et al. </a:t>
            </a:r>
            <a:r>
              <a:rPr lang="en-US" b="1" dirty="0" smtClean="0">
                <a:solidFill>
                  <a:srgbClr val="C00000"/>
                </a:solidFill>
                <a:latin typeface="Times New Roman" pitchFamily="18" charset="0"/>
                <a:cs typeface="Times New Roman" pitchFamily="18" charset="0"/>
              </a:rPr>
              <a:t>2006 Rest.  </a:t>
            </a:r>
            <a:r>
              <a:rPr lang="en-US" b="1" dirty="0">
                <a:solidFill>
                  <a:srgbClr val="C00000"/>
                </a:solidFill>
                <a:latin typeface="Times New Roman" pitchFamily="18" charset="0"/>
                <a:cs typeface="Times New Roman" pitchFamily="18" charset="0"/>
              </a:rPr>
              <a:t>Ecol</a:t>
            </a:r>
            <a:r>
              <a:rPr lang="en-US" b="1" dirty="0" smtClean="0">
                <a:solidFill>
                  <a:srgbClr val="C00000"/>
                </a:solidFill>
                <a:latin typeface="Times New Roman" pitchFamily="18" charset="0"/>
                <a:cs typeface="Times New Roman" pitchFamily="18" charset="0"/>
              </a:rPr>
              <a:t>. 14: 170-176. </a:t>
            </a:r>
            <a:endParaRPr lang="en-US"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5019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solidFill>
                  <a:schemeClr val="tx1"/>
                </a:solidFill>
                <a:latin typeface="Times New Roman" pitchFamily="18" charset="0"/>
              </a:rPr>
              <a:t>Roadmap</a:t>
            </a:r>
          </a:p>
        </p:txBody>
      </p:sp>
      <p:sp>
        <p:nvSpPr>
          <p:cNvPr id="4099" name="Rectangle 3"/>
          <p:cNvSpPr>
            <a:spLocks noGrp="1" noChangeArrowheads="1"/>
          </p:cNvSpPr>
          <p:nvPr>
            <p:ph type="body" idx="1"/>
          </p:nvPr>
        </p:nvSpPr>
        <p:spPr>
          <a:xfrm>
            <a:off x="457200" y="1600200"/>
            <a:ext cx="8686800" cy="4530725"/>
          </a:xfrm>
        </p:spPr>
        <p:txBody>
          <a:bodyPr/>
          <a:lstStyle/>
          <a:p>
            <a:pPr eaLnBrk="1" hangingPunct="1">
              <a:lnSpc>
                <a:spcPct val="90000"/>
              </a:lnSpc>
            </a:pPr>
            <a:r>
              <a:rPr lang="en-US" sz="3200" b="1" dirty="0" smtClean="0">
                <a:solidFill>
                  <a:srgbClr val="C00000"/>
                </a:solidFill>
                <a:latin typeface="Times New Roman" pitchFamily="18" charset="0"/>
              </a:rPr>
              <a:t>Ecosystem degradation, ecological restoration, and restoration ecology </a:t>
            </a:r>
          </a:p>
          <a:p>
            <a:pPr eaLnBrk="1" hangingPunct="1">
              <a:lnSpc>
                <a:spcPct val="90000"/>
              </a:lnSpc>
            </a:pPr>
            <a:endParaRPr lang="en-US" sz="3200" dirty="0" smtClean="0">
              <a:solidFill>
                <a:srgbClr val="FF3300"/>
              </a:solidFill>
              <a:latin typeface="Times New Roman" pitchFamily="18" charset="0"/>
            </a:endParaRPr>
          </a:p>
          <a:p>
            <a:pPr eaLnBrk="1" hangingPunct="1">
              <a:lnSpc>
                <a:spcPct val="90000"/>
              </a:lnSpc>
            </a:pPr>
            <a:r>
              <a:rPr lang="en-US" sz="3200" dirty="0" smtClean="0">
                <a:latin typeface="Times New Roman" pitchFamily="18" charset="0"/>
              </a:rPr>
              <a:t>Reference and dynamic reference </a:t>
            </a:r>
          </a:p>
          <a:p>
            <a:pPr eaLnBrk="1" hangingPunct="1">
              <a:lnSpc>
                <a:spcPct val="90000"/>
              </a:lnSpc>
              <a:buFont typeface="Wingdings" pitchFamily="2" charset="2"/>
              <a:buNone/>
            </a:pPr>
            <a:endParaRPr lang="en-US" sz="3200" dirty="0" smtClean="0">
              <a:latin typeface="Times New Roman" pitchFamily="18" charset="0"/>
            </a:endParaRPr>
          </a:p>
          <a:p>
            <a:pPr eaLnBrk="1" hangingPunct="1">
              <a:lnSpc>
                <a:spcPct val="90000"/>
              </a:lnSpc>
            </a:pPr>
            <a:r>
              <a:rPr lang="en-US" sz="3200" dirty="0" smtClean="0">
                <a:latin typeface="Times New Roman" pitchFamily="18" charset="0"/>
              </a:rPr>
              <a:t>Novel ecosystems and implications for restoration ecology </a:t>
            </a:r>
          </a:p>
          <a:p>
            <a:pPr marL="0" indent="0" eaLnBrk="1" hangingPunct="1">
              <a:lnSpc>
                <a:spcPct val="90000"/>
              </a:lnSpc>
              <a:buNone/>
            </a:pPr>
            <a:endParaRPr lang="en-US" sz="3200" dirty="0" smtClean="0">
              <a:latin typeface="Times New Roman" pitchFamily="18" charset="0"/>
            </a:endParaRPr>
          </a:p>
          <a:p>
            <a:pPr eaLnBrk="1" hangingPunct="1">
              <a:lnSpc>
                <a:spcPct val="90000"/>
              </a:lnSpc>
            </a:pPr>
            <a:r>
              <a:rPr lang="en-US" sz="3200" dirty="0" smtClean="0">
                <a:latin typeface="Times New Roman" pitchFamily="18" charset="0"/>
              </a:rPr>
              <a:t>Conclusion</a:t>
            </a:r>
          </a:p>
          <a:p>
            <a:pPr eaLnBrk="1" hangingPunct="1">
              <a:lnSpc>
                <a:spcPct val="90000"/>
              </a:lnSpc>
            </a:pPr>
            <a:endParaRPr lang="en-US"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b="1" dirty="0" smtClean="0">
                <a:solidFill>
                  <a:schemeClr val="tx1"/>
                </a:solidFill>
                <a:latin typeface="Times New Roman" pitchFamily="18" charset="0"/>
              </a:rPr>
              <a:t>Issues with Reference Concept</a:t>
            </a:r>
          </a:p>
        </p:txBody>
      </p:sp>
      <p:sp>
        <p:nvSpPr>
          <p:cNvPr id="4099" name="Rectangle 3"/>
          <p:cNvSpPr>
            <a:spLocks noGrp="1" noChangeArrowheads="1"/>
          </p:cNvSpPr>
          <p:nvPr>
            <p:ph type="body" idx="1"/>
          </p:nvPr>
        </p:nvSpPr>
        <p:spPr>
          <a:xfrm>
            <a:off x="457200" y="1600200"/>
            <a:ext cx="8382000" cy="4530725"/>
          </a:xfrm>
        </p:spPr>
        <p:txBody>
          <a:bodyPr/>
          <a:lstStyle/>
          <a:p>
            <a:r>
              <a:rPr lang="en-US" sz="3000" dirty="0" smtClean="0">
                <a:latin typeface="Times New Roman" pitchFamily="18" charset="0"/>
                <a:cs typeface="Times New Roman" pitchFamily="18" charset="0"/>
              </a:rPr>
              <a:t>Is </a:t>
            </a:r>
            <a:r>
              <a:rPr lang="en-US" sz="3000" dirty="0">
                <a:latin typeface="Times New Roman" pitchFamily="18" charset="0"/>
                <a:cs typeface="Times New Roman" pitchFamily="18" charset="0"/>
              </a:rPr>
              <a:t>it appropriate to consider a </a:t>
            </a:r>
            <a:r>
              <a:rPr lang="en-US" sz="3000" dirty="0" smtClean="0">
                <a:latin typeface="Times New Roman" pitchFamily="18" charset="0"/>
                <a:cs typeface="Times New Roman" pitchFamily="18" charset="0"/>
              </a:rPr>
              <a:t>temperate woodland </a:t>
            </a:r>
            <a:r>
              <a:rPr lang="en-US" sz="3000" dirty="0">
                <a:latin typeface="Times New Roman" pitchFamily="18" charset="0"/>
                <a:cs typeface="Times New Roman" pitchFamily="18" charset="0"/>
              </a:rPr>
              <a:t>restoration endpoint in an area likely </a:t>
            </a:r>
            <a:r>
              <a:rPr lang="en-US" sz="3000" dirty="0" smtClean="0">
                <a:latin typeface="Times New Roman" pitchFamily="18" charset="0"/>
                <a:cs typeface="Times New Roman" pitchFamily="18" charset="0"/>
              </a:rPr>
              <a:t>to be </a:t>
            </a:r>
            <a:r>
              <a:rPr lang="en-US" sz="3000" dirty="0">
                <a:latin typeface="Times New Roman" pitchFamily="18" charset="0"/>
                <a:cs typeface="Times New Roman" pitchFamily="18" charset="0"/>
              </a:rPr>
              <a:t>flooded by rising sea level? Why establish </a:t>
            </a:r>
            <a:r>
              <a:rPr lang="en-US" sz="3000" dirty="0" smtClean="0">
                <a:latin typeface="Times New Roman" pitchFamily="18" charset="0"/>
                <a:cs typeface="Times New Roman" pitchFamily="18" charset="0"/>
              </a:rPr>
              <a:t>wetland in an </a:t>
            </a:r>
            <a:r>
              <a:rPr lang="en-US" sz="3000" dirty="0">
                <a:latin typeface="Times New Roman" pitchFamily="18" charset="0"/>
                <a:cs typeface="Times New Roman" pitchFamily="18" charset="0"/>
              </a:rPr>
              <a:t>area likely to become semiarid?</a:t>
            </a:r>
            <a:endParaRPr lang="en-US" sz="3000" dirty="0" smtClean="0">
              <a:latin typeface="Times New Roman" pitchFamily="18" charset="0"/>
              <a:cs typeface="Times New Roman" pitchFamily="18" charset="0"/>
            </a:endParaRPr>
          </a:p>
        </p:txBody>
      </p:sp>
      <p:sp>
        <p:nvSpPr>
          <p:cNvPr id="2" name="Rectangle 1"/>
          <p:cNvSpPr/>
          <p:nvPr/>
        </p:nvSpPr>
        <p:spPr>
          <a:xfrm>
            <a:off x="3886200" y="6280666"/>
            <a:ext cx="4368147" cy="369332"/>
          </a:xfrm>
          <a:prstGeom prst="rect">
            <a:avLst/>
          </a:prstGeom>
        </p:spPr>
        <p:txBody>
          <a:bodyPr wrap="square">
            <a:spAutoFit/>
          </a:bodyPr>
          <a:lstStyle/>
          <a:p>
            <a:r>
              <a:rPr lang="en-US" b="1" dirty="0" smtClean="0">
                <a:solidFill>
                  <a:srgbClr val="C00000"/>
                </a:solidFill>
                <a:latin typeface="Times New Roman" pitchFamily="18" charset="0"/>
                <a:cs typeface="Times New Roman" pitchFamily="18" charset="0"/>
              </a:rPr>
              <a:t>Harris </a:t>
            </a:r>
            <a:r>
              <a:rPr lang="en-US" b="1" dirty="0">
                <a:solidFill>
                  <a:srgbClr val="C00000"/>
                </a:solidFill>
                <a:latin typeface="Times New Roman" pitchFamily="18" charset="0"/>
                <a:cs typeface="Times New Roman" pitchFamily="18" charset="0"/>
              </a:rPr>
              <a:t>et al. </a:t>
            </a:r>
            <a:r>
              <a:rPr lang="en-US" b="1" dirty="0" smtClean="0">
                <a:solidFill>
                  <a:srgbClr val="C00000"/>
                </a:solidFill>
                <a:latin typeface="Times New Roman" pitchFamily="18" charset="0"/>
                <a:cs typeface="Times New Roman" pitchFamily="18" charset="0"/>
              </a:rPr>
              <a:t>2006 Rest.  </a:t>
            </a:r>
            <a:r>
              <a:rPr lang="en-US" b="1" dirty="0">
                <a:solidFill>
                  <a:srgbClr val="C00000"/>
                </a:solidFill>
                <a:latin typeface="Times New Roman" pitchFamily="18" charset="0"/>
                <a:cs typeface="Times New Roman" pitchFamily="18" charset="0"/>
              </a:rPr>
              <a:t>Ecol</a:t>
            </a:r>
            <a:r>
              <a:rPr lang="en-US" b="1" dirty="0" smtClean="0">
                <a:solidFill>
                  <a:srgbClr val="C00000"/>
                </a:solidFill>
                <a:latin typeface="Times New Roman" pitchFamily="18" charset="0"/>
                <a:cs typeface="Times New Roman" pitchFamily="18" charset="0"/>
              </a:rPr>
              <a:t>. 14: 170-176. </a:t>
            </a:r>
            <a:endParaRPr lang="en-US"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83729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0118" y="1485096"/>
            <a:ext cx="6629400" cy="5171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28600" y="331678"/>
            <a:ext cx="8534400" cy="1200329"/>
          </a:xfrm>
          <a:prstGeom prst="rect">
            <a:avLst/>
          </a:prstGeom>
          <a:noFill/>
        </p:spPr>
        <p:txBody>
          <a:bodyPr wrap="square" rtlCol="0">
            <a:spAutoFit/>
          </a:bodyPr>
          <a:lstStyle/>
          <a:p>
            <a:r>
              <a:rPr lang="en-US" sz="3600" b="1" dirty="0">
                <a:latin typeface="Times New Roman" pitchFamily="18" charset="0"/>
                <a:cs typeface="Times New Roman" pitchFamily="18" charset="0"/>
              </a:rPr>
              <a:t>Deviation Away From the Intended </a:t>
            </a:r>
          </a:p>
          <a:p>
            <a:r>
              <a:rPr lang="en-US" sz="3600" b="1" dirty="0" smtClean="0">
                <a:latin typeface="Times New Roman" pitchFamily="18" charset="0"/>
                <a:cs typeface="Times New Roman" pitchFamily="18" charset="0"/>
              </a:rPr>
              <a:t>Reference </a:t>
            </a:r>
            <a:r>
              <a:rPr lang="en-US" sz="3600" b="1" dirty="0">
                <a:latin typeface="Times New Roman" pitchFamily="18" charset="0"/>
                <a:cs typeface="Times New Roman" pitchFamily="18" charset="0"/>
              </a:rPr>
              <a:t>Targets</a:t>
            </a:r>
          </a:p>
        </p:txBody>
      </p:sp>
      <p:sp>
        <p:nvSpPr>
          <p:cNvPr id="3" name="TextBox 2"/>
          <p:cNvSpPr txBox="1"/>
          <p:nvPr/>
        </p:nvSpPr>
        <p:spPr>
          <a:xfrm>
            <a:off x="4724400" y="6500336"/>
            <a:ext cx="3651962" cy="369332"/>
          </a:xfrm>
          <a:prstGeom prst="rect">
            <a:avLst/>
          </a:prstGeom>
          <a:noFill/>
        </p:spPr>
        <p:txBody>
          <a:bodyPr wrap="none" rtlCol="0">
            <a:spAutoFit/>
          </a:bodyPr>
          <a:lstStyle/>
          <a:p>
            <a:r>
              <a:rPr lang="en-US" b="1" dirty="0" smtClean="0">
                <a:solidFill>
                  <a:srgbClr val="C00000"/>
                </a:solidFill>
              </a:rPr>
              <a:t>Matthews &amp; Spyreas 2010 </a:t>
            </a:r>
            <a:endParaRPr lang="en-US" b="1" dirty="0">
              <a:solidFill>
                <a:srgbClr val="C00000"/>
              </a:solidFill>
            </a:endParaRPr>
          </a:p>
        </p:txBody>
      </p:sp>
      <p:sp>
        <p:nvSpPr>
          <p:cNvPr id="5" name="Rectangle 4"/>
          <p:cNvSpPr/>
          <p:nvPr/>
        </p:nvSpPr>
        <p:spPr bwMode="auto">
          <a:xfrm>
            <a:off x="749118" y="4267200"/>
            <a:ext cx="7404282" cy="223313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xmlns="" val="3337938354"/>
      </p:ext>
    </p:extLst>
  </p:cSld>
  <p:clrMapOvr>
    <a:masterClrMapping/>
  </p:clrMapOvr>
  <p:transition advTm="1915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b="1" dirty="0" smtClean="0">
                <a:solidFill>
                  <a:schemeClr val="tx1"/>
                </a:solidFill>
                <a:latin typeface="Times New Roman" pitchFamily="18" charset="0"/>
              </a:rPr>
              <a:t>Issues with Restoration Ecology</a:t>
            </a:r>
          </a:p>
        </p:txBody>
      </p:sp>
      <p:sp>
        <p:nvSpPr>
          <p:cNvPr id="4099" name="Rectangle 3"/>
          <p:cNvSpPr>
            <a:spLocks noGrp="1" noChangeArrowheads="1"/>
          </p:cNvSpPr>
          <p:nvPr>
            <p:ph type="body" idx="1"/>
          </p:nvPr>
        </p:nvSpPr>
        <p:spPr>
          <a:xfrm>
            <a:off x="457200" y="1600200"/>
            <a:ext cx="8686800" cy="4530725"/>
          </a:xfrm>
        </p:spPr>
        <p:txBody>
          <a:bodyPr/>
          <a:lstStyle/>
          <a:p>
            <a:r>
              <a:rPr lang="en-US" sz="3200" dirty="0">
                <a:latin typeface="Times New Roman" pitchFamily="18" charset="0"/>
                <a:cs typeface="Times New Roman" pitchFamily="18" charset="0"/>
              </a:rPr>
              <a:t>Should we be focusing on </a:t>
            </a:r>
            <a:r>
              <a:rPr lang="en-US" sz="3200" dirty="0">
                <a:solidFill>
                  <a:srgbClr val="C00000"/>
                </a:solidFill>
                <a:latin typeface="Times New Roman" pitchFamily="18" charset="0"/>
                <a:cs typeface="Times New Roman" pitchFamily="18" charset="0"/>
              </a:rPr>
              <a:t>past systems </a:t>
            </a:r>
            <a:r>
              <a:rPr lang="en-US" sz="3200" dirty="0">
                <a:latin typeface="Times New Roman" pitchFamily="18" charset="0"/>
                <a:cs typeface="Times New Roman" pitchFamily="18" charset="0"/>
              </a:rPr>
              <a:t>as the target for ecological restoration activities—or should we rather be reinstating the space and capacity for ecosystem functions and processes</a:t>
            </a:r>
          </a:p>
          <a:p>
            <a:r>
              <a:rPr lang="en-US" sz="3200" dirty="0">
                <a:latin typeface="Times New Roman" pitchFamily="18" charset="0"/>
                <a:cs typeface="Times New Roman" pitchFamily="18" charset="0"/>
              </a:rPr>
              <a:t>Its </a:t>
            </a:r>
            <a:r>
              <a:rPr lang="en-US" sz="3200" dirty="0">
                <a:solidFill>
                  <a:srgbClr val="C00000"/>
                </a:solidFill>
                <a:latin typeface="Times New Roman" pitchFamily="18" charset="0"/>
                <a:cs typeface="Times New Roman" pitchFamily="18" charset="0"/>
              </a:rPr>
              <a:t>past-oriented, static, and idealistic approach </a:t>
            </a:r>
            <a:r>
              <a:rPr lang="en-US" sz="3200" dirty="0">
                <a:latin typeface="Times New Roman" pitchFamily="18" charset="0"/>
                <a:cs typeface="Times New Roman" pitchFamily="18" charset="0"/>
              </a:rPr>
              <a:t>has been criticized for subjectivity</a:t>
            </a:r>
            <a:r>
              <a:rPr lang="en-US" sz="3000" dirty="0">
                <a:latin typeface="Times New Roman" pitchFamily="18" charset="0"/>
                <a:cs typeface="Times New Roman" pitchFamily="18" charset="0"/>
              </a:rPr>
              <a:t> in determining restoration goals, inapplicability to dynamic ecosystems, and inability for restoring certain irreversible loss </a:t>
            </a:r>
          </a:p>
          <a:p>
            <a:endParaRPr lang="en-US" sz="3000" dirty="0" smtClean="0">
              <a:latin typeface="Times New Roman" pitchFamily="18" charset="0"/>
              <a:cs typeface="Times New Roman" pitchFamily="18" charset="0"/>
            </a:endParaRPr>
          </a:p>
        </p:txBody>
      </p:sp>
      <p:sp>
        <p:nvSpPr>
          <p:cNvPr id="2" name="Rectangle 1"/>
          <p:cNvSpPr/>
          <p:nvPr/>
        </p:nvSpPr>
        <p:spPr>
          <a:xfrm>
            <a:off x="933450" y="6280666"/>
            <a:ext cx="8077200" cy="369332"/>
          </a:xfrm>
          <a:prstGeom prst="rect">
            <a:avLst/>
          </a:prstGeom>
        </p:spPr>
        <p:txBody>
          <a:bodyPr wrap="square">
            <a:spAutoFit/>
          </a:bodyPr>
          <a:lstStyle/>
          <a:p>
            <a:r>
              <a:rPr lang="en-US" b="1" dirty="0" smtClean="0">
                <a:solidFill>
                  <a:srgbClr val="C00000"/>
                </a:solidFill>
                <a:latin typeface="Times New Roman" pitchFamily="18" charset="0"/>
                <a:cs typeface="Times New Roman" pitchFamily="18" charset="0"/>
              </a:rPr>
              <a:t>Harris </a:t>
            </a:r>
            <a:r>
              <a:rPr lang="en-US" b="1" dirty="0">
                <a:solidFill>
                  <a:srgbClr val="C00000"/>
                </a:solidFill>
                <a:latin typeface="Times New Roman" pitchFamily="18" charset="0"/>
                <a:cs typeface="Times New Roman" pitchFamily="18" charset="0"/>
              </a:rPr>
              <a:t>et al. </a:t>
            </a:r>
            <a:r>
              <a:rPr lang="en-US" b="1" dirty="0" smtClean="0">
                <a:solidFill>
                  <a:srgbClr val="C00000"/>
                </a:solidFill>
                <a:latin typeface="Times New Roman" pitchFamily="18" charset="0"/>
                <a:cs typeface="Times New Roman" pitchFamily="18" charset="0"/>
              </a:rPr>
              <a:t>2006 Rest.  </a:t>
            </a:r>
            <a:r>
              <a:rPr lang="en-US" b="1" dirty="0">
                <a:solidFill>
                  <a:srgbClr val="C00000"/>
                </a:solidFill>
                <a:latin typeface="Times New Roman" pitchFamily="18" charset="0"/>
                <a:cs typeface="Times New Roman" pitchFamily="18" charset="0"/>
              </a:rPr>
              <a:t>Ecol</a:t>
            </a:r>
            <a:r>
              <a:rPr lang="en-US" b="1" dirty="0" smtClean="0">
                <a:solidFill>
                  <a:srgbClr val="C00000"/>
                </a:solidFill>
                <a:latin typeface="Times New Roman" pitchFamily="18" charset="0"/>
                <a:cs typeface="Times New Roman" pitchFamily="18" charset="0"/>
              </a:rPr>
              <a:t>. 14: 170-176; Choi 2007 Rest.  Ecol. 15: 351-353.</a:t>
            </a:r>
            <a:endParaRPr lang="en-US"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4293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solidFill>
                  <a:schemeClr val="tx1"/>
                </a:solidFill>
                <a:latin typeface="Times New Roman" pitchFamily="18" charset="0"/>
              </a:rPr>
              <a:t>Roadmap</a:t>
            </a:r>
          </a:p>
        </p:txBody>
      </p:sp>
      <p:sp>
        <p:nvSpPr>
          <p:cNvPr id="4099" name="Rectangle 3"/>
          <p:cNvSpPr>
            <a:spLocks noGrp="1" noChangeArrowheads="1"/>
          </p:cNvSpPr>
          <p:nvPr>
            <p:ph type="body" idx="1"/>
          </p:nvPr>
        </p:nvSpPr>
        <p:spPr>
          <a:xfrm>
            <a:off x="457200" y="1600200"/>
            <a:ext cx="8686800" cy="4530725"/>
          </a:xfrm>
        </p:spPr>
        <p:txBody>
          <a:bodyPr/>
          <a:lstStyle/>
          <a:p>
            <a:pPr eaLnBrk="1" hangingPunct="1">
              <a:lnSpc>
                <a:spcPct val="90000"/>
              </a:lnSpc>
            </a:pPr>
            <a:r>
              <a:rPr lang="en-US" sz="3200" b="1" dirty="0" smtClean="0">
                <a:solidFill>
                  <a:schemeClr val="bg1">
                    <a:lumMod val="65000"/>
                  </a:schemeClr>
                </a:solidFill>
                <a:latin typeface="Times New Roman" pitchFamily="18" charset="0"/>
              </a:rPr>
              <a:t>Ecosystem degradation, ecological restoration, and restoration ecology </a:t>
            </a:r>
          </a:p>
          <a:p>
            <a:pPr eaLnBrk="1" hangingPunct="1">
              <a:lnSpc>
                <a:spcPct val="90000"/>
              </a:lnSpc>
            </a:pPr>
            <a:endParaRPr lang="en-US" sz="3200" dirty="0" smtClean="0">
              <a:solidFill>
                <a:schemeClr val="bg1">
                  <a:lumMod val="65000"/>
                </a:schemeClr>
              </a:solidFill>
              <a:latin typeface="Times New Roman" pitchFamily="18" charset="0"/>
            </a:endParaRPr>
          </a:p>
          <a:p>
            <a:pPr eaLnBrk="1" hangingPunct="1">
              <a:lnSpc>
                <a:spcPct val="90000"/>
              </a:lnSpc>
            </a:pPr>
            <a:r>
              <a:rPr lang="en-US" sz="3200" b="1" dirty="0" smtClean="0">
                <a:solidFill>
                  <a:schemeClr val="bg1">
                    <a:lumMod val="65000"/>
                  </a:schemeClr>
                </a:solidFill>
                <a:latin typeface="Times New Roman" pitchFamily="18" charset="0"/>
              </a:rPr>
              <a:t>Reference and dynamic reference </a:t>
            </a:r>
          </a:p>
          <a:p>
            <a:pPr eaLnBrk="1" hangingPunct="1">
              <a:lnSpc>
                <a:spcPct val="90000"/>
              </a:lnSpc>
              <a:buFont typeface="Wingdings" pitchFamily="2" charset="2"/>
              <a:buNone/>
            </a:pPr>
            <a:endParaRPr lang="en-US" sz="3200" dirty="0" smtClean="0">
              <a:latin typeface="Times New Roman" pitchFamily="18" charset="0"/>
            </a:endParaRPr>
          </a:p>
          <a:p>
            <a:pPr eaLnBrk="1" hangingPunct="1">
              <a:lnSpc>
                <a:spcPct val="90000"/>
              </a:lnSpc>
            </a:pPr>
            <a:r>
              <a:rPr lang="en-US" sz="3200" b="1" dirty="0" smtClean="0">
                <a:solidFill>
                  <a:srgbClr val="C00000"/>
                </a:solidFill>
                <a:latin typeface="Times New Roman" pitchFamily="18" charset="0"/>
              </a:rPr>
              <a:t>Novel ecosystems and implications for restoration ecology </a:t>
            </a:r>
          </a:p>
          <a:p>
            <a:pPr marL="0" indent="0" eaLnBrk="1" hangingPunct="1">
              <a:lnSpc>
                <a:spcPct val="90000"/>
              </a:lnSpc>
              <a:buNone/>
            </a:pPr>
            <a:endParaRPr lang="en-US" sz="3200" dirty="0" smtClean="0">
              <a:latin typeface="Times New Roman" pitchFamily="18" charset="0"/>
            </a:endParaRPr>
          </a:p>
          <a:p>
            <a:pPr eaLnBrk="1" hangingPunct="1">
              <a:lnSpc>
                <a:spcPct val="90000"/>
              </a:lnSpc>
            </a:pPr>
            <a:r>
              <a:rPr lang="en-US" sz="3200" dirty="0" smtClean="0">
                <a:latin typeface="Times New Roman" pitchFamily="18" charset="0"/>
              </a:rPr>
              <a:t>Conclusion</a:t>
            </a:r>
          </a:p>
          <a:p>
            <a:pPr eaLnBrk="1" hangingPunct="1">
              <a:lnSpc>
                <a:spcPct val="90000"/>
              </a:lnSpc>
            </a:pPr>
            <a:endParaRPr lang="en-US" sz="2400" dirty="0" smtClean="0">
              <a:latin typeface="Times New Roman" pitchFamily="18" charset="0"/>
            </a:endParaRPr>
          </a:p>
        </p:txBody>
      </p:sp>
    </p:spTree>
    <p:extLst>
      <p:ext uri="{BB962C8B-B14F-4D97-AF65-F5344CB8AC3E}">
        <p14:creationId xmlns:p14="http://schemas.microsoft.com/office/powerpoint/2010/main" xmlns="" val="133943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a:solidFill>
                  <a:schemeClr val="tx1"/>
                </a:solidFill>
                <a:latin typeface="Times New Roman" pitchFamily="18" charset="0"/>
                <a:cs typeface="Times New Roman" pitchFamily="18" charset="0"/>
              </a:rPr>
              <a:t>Novel Ecosystem (</a:t>
            </a:r>
            <a:r>
              <a:rPr lang="zh-CN" altLang="en-US" b="1" dirty="0">
                <a:solidFill>
                  <a:schemeClr val="tx1"/>
                </a:solidFill>
                <a:latin typeface="Times New Roman" pitchFamily="18" charset="0"/>
                <a:cs typeface="Times New Roman" pitchFamily="18" charset="0"/>
              </a:rPr>
              <a:t>新型生态系统</a:t>
            </a:r>
            <a:r>
              <a:rPr lang="en-US" altLang="zh-CN" b="1" dirty="0">
                <a:solidFill>
                  <a:schemeClr val="tx1"/>
                </a:solidFill>
                <a:latin typeface="Times New Roman" pitchFamily="18" charset="0"/>
                <a:cs typeface="Times New Roman" pitchFamily="18" charset="0"/>
              </a:rPr>
              <a:t>)</a:t>
            </a:r>
            <a:endParaRPr lang="en-US" b="1" dirty="0" smtClean="0">
              <a:solidFill>
                <a:schemeClr val="tx1"/>
              </a:solidFill>
              <a:latin typeface="Times New Roman" pitchFamily="18" charset="0"/>
            </a:endParaRPr>
          </a:p>
        </p:txBody>
      </p:sp>
      <p:sp>
        <p:nvSpPr>
          <p:cNvPr id="4099" name="Rectangle 3"/>
          <p:cNvSpPr>
            <a:spLocks noGrp="1" noChangeArrowheads="1"/>
          </p:cNvSpPr>
          <p:nvPr>
            <p:ph type="body" idx="1"/>
          </p:nvPr>
        </p:nvSpPr>
        <p:spPr>
          <a:xfrm>
            <a:off x="457200" y="1600200"/>
            <a:ext cx="8686800" cy="4530725"/>
          </a:xfrm>
        </p:spPr>
        <p:txBody>
          <a:bodyPr/>
          <a:lstStyle/>
          <a:p>
            <a:pPr eaLnBrk="1" hangingPunct="1">
              <a:lnSpc>
                <a:spcPct val="90000"/>
              </a:lnSpc>
            </a:pPr>
            <a:endParaRPr lang="en-US" sz="2400" dirty="0" smtClean="0">
              <a:latin typeface="Times New Roman" pitchFamily="18" charset="0"/>
            </a:endParaRPr>
          </a:p>
        </p:txBody>
      </p:sp>
      <p:pic>
        <p:nvPicPr>
          <p:cNvPr id="7065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52400" y="-1"/>
            <a:ext cx="7315200" cy="6857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400" y="0"/>
            <a:ext cx="9118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100" y="0"/>
            <a:ext cx="9105900" cy="675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0661"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12700"/>
            <a:ext cx="9144000" cy="6844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828800" y="50800"/>
            <a:ext cx="5049075" cy="6578600"/>
          </a:xfrm>
          <a:prstGeom prst="rect">
            <a:avLst/>
          </a:prstGeom>
        </p:spPr>
      </p:pic>
    </p:spTree>
    <p:extLst>
      <p:ext uri="{BB962C8B-B14F-4D97-AF65-F5344CB8AC3E}">
        <p14:creationId xmlns:p14="http://schemas.microsoft.com/office/powerpoint/2010/main" xmlns="" val="380721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15"/>
          <p:cNvSpPr>
            <a:spLocks noChangeArrowheads="1"/>
          </p:cNvSpPr>
          <p:nvPr/>
        </p:nvSpPr>
        <p:spPr bwMode="auto">
          <a:xfrm>
            <a:off x="445120" y="152400"/>
            <a:ext cx="7584127" cy="1323439"/>
          </a:xfrm>
          <a:prstGeom prst="rect">
            <a:avLst/>
          </a:prstGeom>
          <a:noFill/>
          <a:ln w="12700" cap="sq">
            <a:noFill/>
            <a:miter lim="800000"/>
            <a:headEnd/>
            <a:tailEnd/>
          </a:ln>
          <a:effectLst/>
        </p:spPr>
        <p:txBody>
          <a:bodyPr wrap="none">
            <a:spAutoFit/>
          </a:bodyPr>
          <a:lstStyle/>
          <a:p>
            <a:pPr algn="ctr"/>
            <a:r>
              <a:rPr lang="en-US" sz="4000" b="1" dirty="0" smtClean="0">
                <a:latin typeface="Times New Roman" pitchFamily="18" charset="0"/>
              </a:rPr>
              <a:t>Publications on Novel Ecosystems</a:t>
            </a:r>
          </a:p>
          <a:p>
            <a:pPr algn="ctr"/>
            <a:r>
              <a:rPr lang="en-US" sz="4000" b="1" dirty="0" smtClean="0">
                <a:latin typeface="Times New Roman" pitchFamily="18" charset="0"/>
              </a:rPr>
              <a:t>(Google Scholar search 6/1/2013)</a:t>
            </a:r>
            <a:endParaRPr lang="en-US" sz="4000" b="1" dirty="0">
              <a:latin typeface="Times New Roman" pitchFamily="18" charset="0"/>
            </a:endParaRPr>
          </a:p>
        </p:txBody>
      </p:sp>
      <p:graphicFrame>
        <p:nvGraphicFramePr>
          <p:cNvPr id="12" name="Chart 11"/>
          <p:cNvGraphicFramePr>
            <a:graphicFrameLocks/>
          </p:cNvGraphicFramePr>
          <p:nvPr>
            <p:extLst>
              <p:ext uri="{D42A27DB-BD31-4B8C-83A1-F6EECF244321}">
                <p14:modId xmlns:p14="http://schemas.microsoft.com/office/powerpoint/2010/main" xmlns="" val="841780901"/>
              </p:ext>
            </p:extLst>
          </p:nvPr>
        </p:nvGraphicFramePr>
        <p:xfrm>
          <a:off x="292100" y="1524000"/>
          <a:ext cx="84709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62544"/>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p:txBody>
          <a:bodyPr/>
          <a:lstStyle/>
          <a:p>
            <a:pPr eaLnBrk="1" hangingPunct="1"/>
            <a:r>
              <a:rPr lang="en-US" sz="4000" b="1" dirty="0" smtClean="0">
                <a:solidFill>
                  <a:schemeClr val="tx1"/>
                </a:solidFill>
                <a:latin typeface="Times New Roman" pitchFamily="18" charset="0"/>
                <a:cs typeface="Times New Roman" pitchFamily="18" charset="0"/>
              </a:rPr>
              <a:t>Definition of Novel Ecosystems </a:t>
            </a:r>
          </a:p>
        </p:txBody>
      </p:sp>
      <p:sp>
        <p:nvSpPr>
          <p:cNvPr id="18435" name="Rectangle 9"/>
          <p:cNvSpPr>
            <a:spLocks noGrp="1" noChangeArrowheads="1"/>
          </p:cNvSpPr>
          <p:nvPr>
            <p:ph type="body" idx="1"/>
          </p:nvPr>
        </p:nvSpPr>
        <p:spPr>
          <a:xfrm>
            <a:off x="457200" y="1641475"/>
            <a:ext cx="8229600" cy="4530725"/>
          </a:xfrm>
        </p:spPr>
        <p:txBody>
          <a:bodyPr/>
          <a:lstStyle/>
          <a:p>
            <a:r>
              <a:rPr lang="en-US" sz="3600" dirty="0">
                <a:latin typeface="Times New Roman" pitchFamily="18" charset="0"/>
                <a:cs typeface="Times New Roman" pitchFamily="18" charset="0"/>
              </a:rPr>
              <a:t>In novel ecosystems, species </a:t>
            </a:r>
            <a:r>
              <a:rPr lang="en-US" sz="3600" dirty="0" smtClean="0">
                <a:latin typeface="Times New Roman" pitchFamily="18" charset="0"/>
                <a:cs typeface="Times New Roman" pitchFamily="18" charset="0"/>
              </a:rPr>
              <a:t>occur in combinations </a:t>
            </a:r>
            <a:r>
              <a:rPr lang="en-US" sz="3600" dirty="0">
                <a:latin typeface="Times New Roman" pitchFamily="18" charset="0"/>
                <a:cs typeface="Times New Roman" pitchFamily="18" charset="0"/>
              </a:rPr>
              <a:t>and relative abundances </a:t>
            </a:r>
            <a:r>
              <a:rPr lang="en-US" sz="3600" dirty="0">
                <a:solidFill>
                  <a:srgbClr val="C00000"/>
                </a:solidFill>
                <a:latin typeface="Times New Roman" pitchFamily="18" charset="0"/>
                <a:cs typeface="Times New Roman" pitchFamily="18" charset="0"/>
              </a:rPr>
              <a:t>that have </a:t>
            </a:r>
            <a:r>
              <a:rPr lang="en-US" sz="3600" dirty="0" smtClean="0">
                <a:solidFill>
                  <a:srgbClr val="C00000"/>
                </a:solidFill>
                <a:latin typeface="Times New Roman" pitchFamily="18" charset="0"/>
                <a:cs typeface="Times New Roman" pitchFamily="18" charset="0"/>
              </a:rPr>
              <a:t>not occurred </a:t>
            </a:r>
            <a:r>
              <a:rPr lang="en-US" sz="3600" dirty="0">
                <a:solidFill>
                  <a:srgbClr val="C00000"/>
                </a:solidFill>
                <a:latin typeface="Times New Roman" pitchFamily="18" charset="0"/>
                <a:cs typeface="Times New Roman" pitchFamily="18" charset="0"/>
              </a:rPr>
              <a:t>previously in a given </a:t>
            </a:r>
            <a:r>
              <a:rPr lang="en-US" sz="3600" dirty="0" smtClean="0">
                <a:solidFill>
                  <a:srgbClr val="C00000"/>
                </a:solidFill>
                <a:latin typeface="Times New Roman" pitchFamily="18" charset="0"/>
                <a:cs typeface="Times New Roman" pitchFamily="18" charset="0"/>
              </a:rPr>
              <a:t>biome.  </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Caused by </a:t>
            </a:r>
            <a:r>
              <a:rPr lang="en-US" sz="3600" dirty="0" smtClean="0">
                <a:solidFill>
                  <a:srgbClr val="C00000"/>
                </a:solidFill>
                <a:latin typeface="Times New Roman" pitchFamily="18" charset="0"/>
                <a:cs typeface="Times New Roman" pitchFamily="18" charset="0"/>
              </a:rPr>
              <a:t>human action</a:t>
            </a:r>
            <a:r>
              <a:rPr lang="en-US" sz="3600" dirty="0" smtClean="0">
                <a:latin typeface="Times New Roman" pitchFamily="18" charset="0"/>
                <a:cs typeface="Times New Roman" pitchFamily="18" charset="0"/>
              </a:rPr>
              <a:t>, </a:t>
            </a:r>
            <a:r>
              <a:rPr lang="en-US" sz="3600" dirty="0" smtClean="0">
                <a:solidFill>
                  <a:srgbClr val="C00000"/>
                </a:solidFill>
                <a:latin typeface="Times New Roman" pitchFamily="18" charset="0"/>
                <a:cs typeface="Times New Roman" pitchFamily="18" charset="0"/>
              </a:rPr>
              <a:t>environmental change</a:t>
            </a:r>
            <a:r>
              <a:rPr lang="en-US" sz="3600" dirty="0" smtClean="0">
                <a:latin typeface="Times New Roman" pitchFamily="18" charset="0"/>
                <a:cs typeface="Times New Roman" pitchFamily="18" charset="0"/>
              </a:rPr>
              <a:t>, and the impacts of the deliberate and inadvertent </a:t>
            </a:r>
            <a:r>
              <a:rPr lang="en-US" sz="3600" dirty="0" smtClean="0">
                <a:solidFill>
                  <a:srgbClr val="C00000"/>
                </a:solidFill>
                <a:latin typeface="Times New Roman" pitchFamily="18" charset="0"/>
                <a:cs typeface="Times New Roman" pitchFamily="18" charset="0"/>
              </a:rPr>
              <a:t>introduction of species</a:t>
            </a:r>
            <a:r>
              <a:rPr lang="en-US" sz="3600" dirty="0" smtClean="0">
                <a:latin typeface="Times New Roman" pitchFamily="18" charset="0"/>
                <a:cs typeface="Times New Roman" pitchFamily="18" charset="0"/>
              </a:rPr>
              <a:t>. </a:t>
            </a:r>
          </a:p>
        </p:txBody>
      </p:sp>
      <p:sp>
        <p:nvSpPr>
          <p:cNvPr id="4" name="Rectangle 4"/>
          <p:cNvSpPr>
            <a:spLocks noChangeArrowheads="1"/>
          </p:cNvSpPr>
          <p:nvPr/>
        </p:nvSpPr>
        <p:spPr bwMode="auto">
          <a:xfrm>
            <a:off x="3027124" y="6347133"/>
            <a:ext cx="5593198" cy="400110"/>
          </a:xfrm>
          <a:prstGeom prst="rect">
            <a:avLst/>
          </a:prstGeom>
          <a:noFill/>
          <a:ln w="12700" cap="sq">
            <a:noFill/>
            <a:miter lim="800000"/>
            <a:headEnd/>
            <a:tailEnd/>
          </a:ln>
          <a:effectLst/>
        </p:spPr>
        <p:txBody>
          <a:bodyPr wrap="none">
            <a:spAutoFit/>
          </a:bodyPr>
          <a:lstStyle/>
          <a:p>
            <a:pPr algn="ctr"/>
            <a:r>
              <a:rPr lang="en-US" sz="2000" b="1" dirty="0" smtClean="0">
                <a:solidFill>
                  <a:srgbClr val="C00000"/>
                </a:solidFill>
                <a:latin typeface="Times New Roman" pitchFamily="18" charset="0"/>
              </a:rPr>
              <a:t>Hobbs et al. 2006. </a:t>
            </a:r>
            <a:r>
              <a:rPr lang="en-US" sz="2000" b="1" i="1" dirty="0" smtClean="0">
                <a:solidFill>
                  <a:srgbClr val="C00000"/>
                </a:solidFill>
                <a:latin typeface="Times New Roman" pitchFamily="18" charset="0"/>
              </a:rPr>
              <a:t>Global </a:t>
            </a:r>
            <a:r>
              <a:rPr lang="en-US" sz="2000" b="1" i="1" dirty="0">
                <a:solidFill>
                  <a:srgbClr val="C00000"/>
                </a:solidFill>
                <a:latin typeface="Times New Roman" pitchFamily="18" charset="0"/>
              </a:rPr>
              <a:t>Ecol. Biogeogr</a:t>
            </a:r>
            <a:r>
              <a:rPr lang="en-US" sz="2000" b="1" dirty="0">
                <a:solidFill>
                  <a:srgbClr val="C00000"/>
                </a:solidFill>
                <a:latin typeface="Times New Roman" pitchFamily="18" charset="0"/>
              </a:rPr>
              <a:t>. </a:t>
            </a:r>
            <a:r>
              <a:rPr lang="en-US" sz="2000" b="1" dirty="0" smtClean="0">
                <a:solidFill>
                  <a:srgbClr val="C00000"/>
                </a:solidFill>
                <a:latin typeface="Times New Roman" pitchFamily="18" charset="0"/>
              </a:rPr>
              <a:t>15:1-7; </a:t>
            </a:r>
          </a:p>
        </p:txBody>
      </p:sp>
    </p:spTree>
    <p:extLst>
      <p:ext uri="{BB962C8B-B14F-4D97-AF65-F5344CB8AC3E}">
        <p14:creationId xmlns:p14="http://schemas.microsoft.com/office/powerpoint/2010/main" xmlns="" val="25711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8763" y="381000"/>
            <a:ext cx="8770937" cy="939800"/>
          </a:xfrm>
        </p:spPr>
        <p:txBody>
          <a:bodyPr/>
          <a:lstStyle/>
          <a:p>
            <a:r>
              <a:rPr lang="en-US" sz="4000" b="1" dirty="0" smtClean="0">
                <a:solidFill>
                  <a:schemeClr val="tx1"/>
                </a:solidFill>
                <a:latin typeface="Times New Roman" pitchFamily="18" charset="0"/>
              </a:rPr>
              <a:t>Formation of Novel Ecosystems </a:t>
            </a:r>
          </a:p>
        </p:txBody>
      </p:sp>
      <p:sp>
        <p:nvSpPr>
          <p:cNvPr id="15364" name="Rectangle 4"/>
          <p:cNvSpPr>
            <a:spLocks noChangeArrowheads="1"/>
          </p:cNvSpPr>
          <p:nvPr/>
        </p:nvSpPr>
        <p:spPr bwMode="auto">
          <a:xfrm>
            <a:off x="1908270" y="6297613"/>
            <a:ext cx="5529078" cy="400110"/>
          </a:xfrm>
          <a:prstGeom prst="rect">
            <a:avLst/>
          </a:prstGeom>
          <a:noFill/>
          <a:ln w="12700" cap="sq">
            <a:noFill/>
            <a:miter lim="800000"/>
            <a:headEnd/>
            <a:tailEnd/>
          </a:ln>
          <a:effectLst/>
        </p:spPr>
        <p:txBody>
          <a:bodyPr wrap="none">
            <a:spAutoFit/>
          </a:bodyPr>
          <a:lstStyle/>
          <a:p>
            <a:pPr algn="ctr"/>
            <a:r>
              <a:rPr lang="en-US" sz="2000" b="1" dirty="0" smtClean="0">
                <a:solidFill>
                  <a:srgbClr val="C00000"/>
                </a:solidFill>
                <a:latin typeface="Times New Roman" pitchFamily="18" charset="0"/>
              </a:rPr>
              <a:t>Hobbs et al. 2006. </a:t>
            </a:r>
            <a:r>
              <a:rPr lang="en-US" sz="2000" b="1" i="1" dirty="0" smtClean="0">
                <a:solidFill>
                  <a:srgbClr val="C00000"/>
                </a:solidFill>
                <a:latin typeface="Times New Roman" pitchFamily="18" charset="0"/>
              </a:rPr>
              <a:t>Global </a:t>
            </a:r>
            <a:r>
              <a:rPr lang="en-US" sz="2000" b="1" i="1" dirty="0">
                <a:solidFill>
                  <a:srgbClr val="C00000"/>
                </a:solidFill>
                <a:latin typeface="Times New Roman" pitchFamily="18" charset="0"/>
              </a:rPr>
              <a:t>Ecol. Biogeogr</a:t>
            </a:r>
            <a:r>
              <a:rPr lang="en-US" sz="2000" b="1" dirty="0">
                <a:solidFill>
                  <a:srgbClr val="C00000"/>
                </a:solidFill>
                <a:latin typeface="Times New Roman" pitchFamily="18" charset="0"/>
              </a:rPr>
              <a:t>. </a:t>
            </a:r>
            <a:r>
              <a:rPr lang="en-US" sz="2000" b="1" dirty="0" smtClean="0">
                <a:solidFill>
                  <a:srgbClr val="C00000"/>
                </a:solidFill>
                <a:latin typeface="Times New Roman" pitchFamily="18" charset="0"/>
              </a:rPr>
              <a:t>15:1-7</a:t>
            </a:r>
            <a:endParaRPr lang="en-US" sz="2000" b="1" dirty="0">
              <a:solidFill>
                <a:srgbClr val="C00000"/>
              </a:solidFill>
              <a:latin typeface="Times New Roman" pitchFamily="18" charset="0"/>
            </a:endParaRPr>
          </a:p>
        </p:txBody>
      </p:sp>
      <p:pic>
        <p:nvPicPr>
          <p:cNvPr id="15398" name="Picture 3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600200"/>
            <a:ext cx="7639050" cy="4367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advTm="352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p:txBody>
          <a:bodyPr/>
          <a:lstStyle/>
          <a:p>
            <a:pPr eaLnBrk="1" hangingPunct="1"/>
            <a:r>
              <a:rPr lang="en-US" dirty="0" smtClean="0">
                <a:solidFill>
                  <a:schemeClr val="tx1"/>
                </a:solidFill>
                <a:latin typeface="Times New Roman" pitchFamily="18" charset="0"/>
                <a:cs typeface="Times New Roman" pitchFamily="18" charset="0"/>
              </a:rPr>
              <a:t>Definition </a:t>
            </a:r>
          </a:p>
        </p:txBody>
      </p:sp>
      <p:sp>
        <p:nvSpPr>
          <p:cNvPr id="18435" name="Rectangle 9"/>
          <p:cNvSpPr>
            <a:spLocks noGrp="1" noChangeArrowheads="1"/>
          </p:cNvSpPr>
          <p:nvPr>
            <p:ph type="body" idx="1"/>
          </p:nvPr>
        </p:nvSpPr>
        <p:spPr/>
        <p:txBody>
          <a:bodyPr/>
          <a:lstStyle/>
          <a:p>
            <a:pPr eaLnBrk="1" hangingPunct="1"/>
            <a:endParaRPr lang="en-US" sz="3600" b="1" dirty="0" smtClean="0">
              <a:latin typeface="Times New Roman" pitchFamily="18" charset="0"/>
            </a:endParaRPr>
          </a:p>
        </p:txBody>
      </p:sp>
      <p:pic>
        <p:nvPicPr>
          <p:cNvPr id="706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72230"/>
            <a:ext cx="8839200" cy="6457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343400" y="6424904"/>
            <a:ext cx="4572000" cy="369332"/>
          </a:xfrm>
          <a:prstGeom prst="rect">
            <a:avLst/>
          </a:prstGeom>
        </p:spPr>
        <p:txBody>
          <a:bodyPr>
            <a:spAutoFit/>
          </a:bodyPr>
          <a:lstStyle/>
          <a:p>
            <a:pPr algn="ctr"/>
            <a:r>
              <a:rPr lang="en-US" b="1" dirty="0">
                <a:solidFill>
                  <a:srgbClr val="C00000"/>
                </a:solidFill>
                <a:latin typeface="Times New Roman" pitchFamily="18" charset="0"/>
              </a:rPr>
              <a:t>Hobbs et al. </a:t>
            </a:r>
            <a:r>
              <a:rPr lang="en-US" b="1" dirty="0" smtClean="0">
                <a:solidFill>
                  <a:srgbClr val="C00000"/>
                </a:solidFill>
                <a:latin typeface="Times New Roman" pitchFamily="18" charset="0"/>
              </a:rPr>
              <a:t>2009. </a:t>
            </a:r>
            <a:r>
              <a:rPr lang="en-US" b="1" i="1" dirty="0" smtClean="0">
                <a:solidFill>
                  <a:srgbClr val="C00000"/>
                </a:solidFill>
                <a:latin typeface="Times New Roman" pitchFamily="18" charset="0"/>
              </a:rPr>
              <a:t>TREE</a:t>
            </a:r>
            <a:endParaRPr lang="en-US" b="1" dirty="0">
              <a:solidFill>
                <a:srgbClr val="C00000"/>
              </a:solidFill>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chemeClr val="tx1"/>
                </a:solidFill>
                <a:latin typeface="Times New Roman" pitchFamily="18" charset="0"/>
              </a:rPr>
              <a:t>Examples of Novel Ecosystems </a:t>
            </a:r>
            <a:r>
              <a:rPr lang="en-US" sz="2800" b="1" dirty="0" smtClean="0">
                <a:solidFill>
                  <a:srgbClr val="C00000"/>
                </a:solidFill>
                <a:latin typeface="Times New Roman" pitchFamily="18" charset="0"/>
              </a:rPr>
              <a:t>(Hobbs et al. 2006, GEB)</a:t>
            </a:r>
          </a:p>
        </p:txBody>
      </p:sp>
      <p:sp>
        <p:nvSpPr>
          <p:cNvPr id="8195" name="Rectangle 3"/>
          <p:cNvSpPr>
            <a:spLocks noGrp="1" noChangeArrowheads="1"/>
          </p:cNvSpPr>
          <p:nvPr>
            <p:ph type="body" idx="1"/>
          </p:nvPr>
        </p:nvSpPr>
        <p:spPr/>
        <p:txBody>
          <a:bodyPr/>
          <a:lstStyle/>
          <a:p>
            <a:pPr marL="0" indent="0" eaLnBrk="1" hangingPunct="1">
              <a:lnSpc>
                <a:spcPct val="90000"/>
              </a:lnSpc>
              <a:buNone/>
              <a:defRPr/>
            </a:pPr>
            <a:endParaRPr lang="en-US" sz="2400" dirty="0" smtClean="0">
              <a:latin typeface="Times New Roman" pitchFamily="18" charset="0"/>
            </a:endParaRPr>
          </a:p>
        </p:txBody>
      </p:sp>
      <p:pic>
        <p:nvPicPr>
          <p:cNvPr id="747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1" y="1371600"/>
            <a:ext cx="90678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en-US" sz="4000" b="1" dirty="0" smtClean="0">
                <a:solidFill>
                  <a:schemeClr val="tx1"/>
                </a:solidFill>
                <a:latin typeface="Times New Roman" pitchFamily="18" charset="0"/>
                <a:cs typeface="Times New Roman" pitchFamily="18" charset="0"/>
              </a:rPr>
              <a:t>Ecosystem Degradation</a:t>
            </a:r>
          </a:p>
        </p:txBody>
      </p:sp>
      <p:sp>
        <p:nvSpPr>
          <p:cNvPr id="414723" name="Rectangle 3"/>
          <p:cNvSpPr>
            <a:spLocks noGrp="1" noChangeArrowheads="1"/>
          </p:cNvSpPr>
          <p:nvPr>
            <p:ph type="body" idx="1"/>
          </p:nvPr>
        </p:nvSpPr>
        <p:spPr/>
        <p:txBody>
          <a:bodyPr/>
          <a:lstStyle/>
          <a:p>
            <a:pPr eaLnBrk="1" hangingPunct="1">
              <a:lnSpc>
                <a:spcPct val="90000"/>
              </a:lnSpc>
            </a:pPr>
            <a:r>
              <a:rPr lang="en-US" sz="3800" dirty="0" smtClean="0">
                <a:latin typeface="Times New Roman" pitchFamily="18" charset="0"/>
                <a:cs typeface="Times New Roman" pitchFamily="18" charset="0"/>
              </a:rPr>
              <a:t>Ecosystems have been degraded, damaged, transformed or entirely destroyed as the direct or indirect result of human activities.</a:t>
            </a:r>
          </a:p>
          <a:p>
            <a:pPr eaLnBrk="1" hangingPunct="1">
              <a:lnSpc>
                <a:spcPct val="90000"/>
              </a:lnSpc>
            </a:pPr>
            <a:endParaRPr lang="en-US" sz="3800" dirty="0">
              <a:latin typeface="Times New Roman" pitchFamily="18" charset="0"/>
              <a:cs typeface="Times New Roman" pitchFamily="18" charset="0"/>
            </a:endParaRPr>
          </a:p>
          <a:p>
            <a:pPr eaLnBrk="1" hangingPunct="1">
              <a:lnSpc>
                <a:spcPct val="90000"/>
              </a:lnSpc>
            </a:pPr>
            <a:r>
              <a:rPr lang="en-US" sz="3800" dirty="0" smtClean="0">
                <a:latin typeface="Times New Roman" pitchFamily="18" charset="0"/>
                <a:cs typeface="Times New Roman" pitchFamily="18" charset="0"/>
              </a:rPr>
              <a:t>Terrestrial ecosystems (</a:t>
            </a:r>
            <a:r>
              <a:rPr lang="en-US" sz="3800" dirty="0" err="1" smtClean="0">
                <a:latin typeface="Times New Roman" pitchFamily="18" charset="0"/>
                <a:cs typeface="Times New Roman" pitchFamily="18" charset="0"/>
              </a:rPr>
              <a:t>e.g.,forests</a:t>
            </a:r>
            <a:r>
              <a:rPr lang="en-US" sz="3800" dirty="0" smtClean="0">
                <a:latin typeface="Times New Roman" pitchFamily="18" charset="0"/>
                <a:cs typeface="Times New Roman" pitchFamily="18" charset="0"/>
              </a:rPr>
              <a:t>, grasslands, wetlands, </a:t>
            </a:r>
            <a:r>
              <a:rPr lang="en-US" sz="3800" dirty="0" err="1" smtClean="0">
                <a:latin typeface="Times New Roman" pitchFamily="18" charset="0"/>
                <a:cs typeface="Times New Roman" pitchFamily="18" charset="0"/>
              </a:rPr>
              <a:t>etc</a:t>
            </a:r>
            <a:r>
              <a:rPr lang="en-US" sz="3800" dirty="0" smtClean="0">
                <a:latin typeface="Times New Roman" pitchFamily="18" charset="0"/>
                <a:cs typeface="Times New Roman" pitchFamily="18" charset="0"/>
              </a:rPr>
              <a:t>) and aquatic ecosystems (e.g., lakes, rivers, </a:t>
            </a:r>
            <a:r>
              <a:rPr lang="en-US" sz="3800" dirty="0" err="1" smtClean="0">
                <a:latin typeface="Times New Roman" pitchFamily="18" charset="0"/>
                <a:cs typeface="Times New Roman" pitchFamily="18" charset="0"/>
              </a:rPr>
              <a:t>etc</a:t>
            </a:r>
            <a:r>
              <a:rPr lang="en-US" sz="3800" dirty="0" smtClean="0">
                <a:latin typeface="Times New Roman" pitchFamily="18" charset="0"/>
                <a:cs typeface="Times New Roman" pitchFamily="18" charset="0"/>
              </a:rPr>
              <a:t>)   </a:t>
            </a:r>
          </a:p>
          <a:p>
            <a:pPr eaLnBrk="1" hangingPunct="1">
              <a:lnSpc>
                <a:spcPct val="90000"/>
              </a:lnSpc>
              <a:buNone/>
            </a:pP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4000" b="1" dirty="0" smtClean="0">
                <a:solidFill>
                  <a:schemeClr val="tx1"/>
                </a:solidFill>
                <a:latin typeface="Times New Roman" pitchFamily="18" charset="0"/>
              </a:rPr>
              <a:t>Puerto Rico New Forest—African tulip trees</a:t>
            </a:r>
            <a:endParaRPr lang="en-US" sz="4000" b="1" dirty="0" smtClean="0">
              <a:solidFill>
                <a:schemeClr val="tx1"/>
              </a:solidFill>
              <a:latin typeface="Times New Roman" pitchFamily="18" charset="0"/>
              <a:cs typeface="Times New Roman" pitchFamily="18" charset="0"/>
            </a:endParaRPr>
          </a:p>
        </p:txBody>
      </p:sp>
      <p:sp>
        <p:nvSpPr>
          <p:cNvPr id="68611" name="Rectangle 3"/>
          <p:cNvSpPr>
            <a:spLocks noGrp="1" noChangeArrowheads="1"/>
          </p:cNvSpPr>
          <p:nvPr>
            <p:ph type="body" idx="1"/>
          </p:nvPr>
        </p:nvSpPr>
        <p:spPr/>
        <p:txBody>
          <a:bodyPr/>
          <a:lstStyle/>
          <a:p>
            <a:pPr marL="457200" lvl="1" indent="0">
              <a:buNone/>
            </a:pPr>
            <a:endParaRPr lang="en-US" dirty="0" smtClean="0">
              <a:latin typeface="Times New Roman" pitchFamily="18" charset="0"/>
            </a:endParaRPr>
          </a:p>
          <a:p>
            <a:pPr lvl="1">
              <a:buFont typeface="Wingdings" pitchFamily="2" charset="2"/>
              <a:buNone/>
            </a:pPr>
            <a:endParaRPr lang="en-US" sz="2800" b="1" dirty="0" smtClean="0">
              <a:latin typeface="Times New Roman" pitchFamily="18" charset="0"/>
            </a:endParaRPr>
          </a:p>
        </p:txBody>
      </p:sp>
      <p:pic>
        <p:nvPicPr>
          <p:cNvPr id="7065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1524000"/>
            <a:ext cx="4267200" cy="5199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334000" y="6211669"/>
            <a:ext cx="3679212" cy="369332"/>
          </a:xfrm>
          <a:prstGeom prst="rect">
            <a:avLst/>
          </a:prstGeom>
          <a:noFill/>
        </p:spPr>
        <p:txBody>
          <a:bodyPr wrap="none" rtlCol="0">
            <a:spAutoFit/>
          </a:bodyPr>
          <a:lstStyle/>
          <a:p>
            <a:r>
              <a:rPr lang="en-US" b="1" dirty="0" smtClean="0">
                <a:solidFill>
                  <a:srgbClr val="C00000"/>
                </a:solidFill>
                <a:latin typeface="Times New Roman" pitchFamily="18" charset="0"/>
              </a:rPr>
              <a:t>Lugo 2004. </a:t>
            </a:r>
            <a:r>
              <a:rPr lang="en-US" b="1" i="1" dirty="0">
                <a:solidFill>
                  <a:srgbClr val="C00000"/>
                </a:solidFill>
                <a:latin typeface="Times New Roman" pitchFamily="18" charset="0"/>
              </a:rPr>
              <a:t>Front. Ecol. Environ</a:t>
            </a:r>
            <a:r>
              <a:rPr lang="en-US" b="1" dirty="0">
                <a:solidFill>
                  <a:srgbClr val="C00000"/>
                </a:solidFill>
                <a:latin typeface="Times New Roman" pitchFamily="18" charset="0"/>
              </a:rPr>
              <a:t>. </a:t>
            </a:r>
            <a:r>
              <a:rPr lang="zh-CN" altLang="en-US" dirty="0" smtClean="0"/>
              <a:t>　</a:t>
            </a:r>
            <a:endParaRPr lang="en-US" dirty="0"/>
          </a:p>
        </p:txBody>
      </p:sp>
    </p:spTree>
    <p:extLst>
      <p:ext uri="{BB962C8B-B14F-4D97-AF65-F5344CB8AC3E}">
        <p14:creationId xmlns:p14="http://schemas.microsoft.com/office/powerpoint/2010/main" xmlns="" val="3610042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686800" cy="1139825"/>
          </a:xfrm>
        </p:spPr>
        <p:txBody>
          <a:bodyPr/>
          <a:lstStyle/>
          <a:p>
            <a:pPr eaLnBrk="1" hangingPunct="1"/>
            <a:r>
              <a:rPr lang="en-US" sz="3200" b="1" dirty="0" smtClean="0">
                <a:solidFill>
                  <a:schemeClr val="tx1"/>
                </a:solidFill>
              </a:rPr>
              <a:t>Garlic Mustard </a:t>
            </a:r>
            <a:r>
              <a:rPr lang="en-US" sz="3200" b="1" dirty="0">
                <a:solidFill>
                  <a:schemeClr val="tx1"/>
                </a:solidFill>
              </a:rPr>
              <a:t>(</a:t>
            </a:r>
            <a:r>
              <a:rPr lang="en-US" sz="3200" b="1" i="1" dirty="0">
                <a:solidFill>
                  <a:schemeClr val="tx1"/>
                </a:solidFill>
              </a:rPr>
              <a:t>Alliaria petiolata</a:t>
            </a:r>
            <a:r>
              <a:rPr lang="en-US" sz="3200" b="1" dirty="0">
                <a:solidFill>
                  <a:schemeClr val="tx1"/>
                </a:solidFill>
              </a:rPr>
              <a:t>) </a:t>
            </a:r>
            <a:r>
              <a:rPr lang="en-US" sz="3200" b="1" dirty="0" smtClean="0">
                <a:solidFill>
                  <a:schemeClr val="tx1"/>
                </a:solidFill>
              </a:rPr>
              <a:t>Invasion </a:t>
            </a:r>
            <a:r>
              <a:rPr lang="en-US" sz="3200" b="1" dirty="0">
                <a:solidFill>
                  <a:schemeClr val="tx1"/>
                </a:solidFill>
              </a:rPr>
              <a:t>in a </a:t>
            </a:r>
            <a:r>
              <a:rPr lang="en-US" sz="3200" b="1" dirty="0" smtClean="0">
                <a:solidFill>
                  <a:schemeClr val="tx1"/>
                </a:solidFill>
              </a:rPr>
              <a:t>Stormwater Floodplain, UW-Madison Arboretum </a:t>
            </a:r>
            <a:endParaRPr lang="en-US" sz="3200" b="1" dirty="0" smtClean="0">
              <a:solidFill>
                <a:schemeClr val="tx1"/>
              </a:solidFill>
              <a:latin typeface="Times New Roman" pitchFamily="18" charset="0"/>
            </a:endParaRPr>
          </a:p>
        </p:txBody>
      </p:sp>
      <p:sp>
        <p:nvSpPr>
          <p:cNvPr id="8195" name="Rectangle 3"/>
          <p:cNvSpPr>
            <a:spLocks noGrp="1" noChangeArrowheads="1"/>
          </p:cNvSpPr>
          <p:nvPr>
            <p:ph type="body" idx="1"/>
          </p:nvPr>
        </p:nvSpPr>
        <p:spPr/>
        <p:txBody>
          <a:bodyPr/>
          <a:lstStyle/>
          <a:p>
            <a:pPr eaLnBrk="1" hangingPunct="1">
              <a:lnSpc>
                <a:spcPct val="90000"/>
              </a:lnSpc>
              <a:defRPr/>
            </a:pPr>
            <a:endParaRPr lang="en-US" sz="2400" dirty="0" smtClean="0">
              <a:latin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1447800"/>
            <a:ext cx="8153400" cy="4869656"/>
          </a:xfrm>
          <a:prstGeom prst="rect">
            <a:avLst/>
          </a:prstGeom>
        </p:spPr>
      </p:pic>
      <p:sp>
        <p:nvSpPr>
          <p:cNvPr id="3" name="TextBox 2"/>
          <p:cNvSpPr txBox="1"/>
          <p:nvPr/>
        </p:nvSpPr>
        <p:spPr>
          <a:xfrm>
            <a:off x="4800600" y="6488668"/>
            <a:ext cx="3616696" cy="461665"/>
          </a:xfrm>
          <a:prstGeom prst="rect">
            <a:avLst/>
          </a:prstGeom>
          <a:noFill/>
        </p:spPr>
        <p:txBody>
          <a:bodyPr wrap="none" rtlCol="0">
            <a:spAutoFit/>
          </a:bodyPr>
          <a:lstStyle/>
          <a:p>
            <a:r>
              <a:rPr lang="en-US" sz="2400" dirty="0">
                <a:solidFill>
                  <a:srgbClr val="C00000"/>
                </a:solidFill>
                <a:latin typeface="Times New Roman" pitchFamily="18" charset="0"/>
                <a:cs typeface="Times New Roman" pitchFamily="18" charset="0"/>
              </a:rPr>
              <a:t>Photo by Stephen B. Glass</a:t>
            </a:r>
            <a:r>
              <a:rPr lang="en-US" dirty="0"/>
              <a:t>.</a:t>
            </a:r>
            <a:r>
              <a:rPr lang="en-US" b="1" dirty="0">
                <a:latin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6"/>
          <p:cNvSpPr txBox="1">
            <a:spLocks noChangeArrowheads="1"/>
          </p:cNvSpPr>
          <p:nvPr/>
        </p:nvSpPr>
        <p:spPr bwMode="auto">
          <a:xfrm>
            <a:off x="6004910" y="4953000"/>
            <a:ext cx="2540000" cy="366713"/>
          </a:xfrm>
          <a:prstGeom prst="rect">
            <a:avLst/>
          </a:prstGeom>
          <a:noFill/>
          <a:ln w="9525">
            <a:noFill/>
            <a:miter lim="800000"/>
            <a:headEnd/>
            <a:tailEnd/>
          </a:ln>
        </p:spPr>
        <p:txBody>
          <a:bodyPr wrap="none">
            <a:spAutoFit/>
          </a:bodyPr>
          <a:lstStyle/>
          <a:p>
            <a:r>
              <a:rPr lang="en-US" b="1" dirty="0"/>
              <a:t>Purple loosestrife</a:t>
            </a:r>
            <a:r>
              <a:rPr lang="en-US" dirty="0"/>
              <a:t> </a:t>
            </a:r>
          </a:p>
        </p:txBody>
      </p:sp>
      <p:pic>
        <p:nvPicPr>
          <p:cNvPr id="2802696" name="Picture 8" descr="purple loosestrife-1"/>
          <p:cNvPicPr>
            <a:picLocks noChangeAspect="1" noChangeArrowheads="1"/>
          </p:cNvPicPr>
          <p:nvPr/>
        </p:nvPicPr>
        <p:blipFill>
          <a:blip r:embed="rId3" cstate="email"/>
          <a:srcRect/>
          <a:stretch>
            <a:fillRect/>
          </a:stretch>
        </p:blipFill>
        <p:spPr bwMode="auto">
          <a:xfrm>
            <a:off x="4706154" y="1558924"/>
            <a:ext cx="4334863" cy="3165475"/>
          </a:xfrm>
          <a:prstGeom prst="rect">
            <a:avLst/>
          </a:prstGeom>
          <a:noFill/>
          <a:ln w="9525">
            <a:noFill/>
            <a:miter lim="800000"/>
            <a:headEnd/>
            <a:tailEnd/>
          </a:ln>
        </p:spPr>
      </p:pic>
      <p:sp>
        <p:nvSpPr>
          <p:cNvPr id="5" name="TextBox 4"/>
          <p:cNvSpPr txBox="1"/>
          <p:nvPr/>
        </p:nvSpPr>
        <p:spPr>
          <a:xfrm>
            <a:off x="242909" y="381000"/>
            <a:ext cx="8901091" cy="707886"/>
          </a:xfrm>
          <a:prstGeom prst="rect">
            <a:avLst/>
          </a:prstGeom>
          <a:noFill/>
        </p:spPr>
        <p:txBody>
          <a:bodyPr wrap="none" rtlCol="0">
            <a:spAutoFit/>
          </a:bodyPr>
          <a:lstStyle/>
          <a:p>
            <a:r>
              <a:rPr lang="en-US" sz="4000" b="1" dirty="0" smtClean="0">
                <a:latin typeface="Times New Roman" pitchFamily="18" charset="0"/>
                <a:cs typeface="Times New Roman" pitchFamily="18" charset="0"/>
              </a:rPr>
              <a:t>Purple Loosestrife </a:t>
            </a:r>
            <a:r>
              <a:rPr lang="en-US" sz="4000" b="1" dirty="0">
                <a:latin typeface="Times New Roman" pitchFamily="18" charset="0"/>
                <a:cs typeface="Times New Roman" pitchFamily="18" charset="0"/>
              </a:rPr>
              <a:t>I</a:t>
            </a:r>
            <a:r>
              <a:rPr lang="en-US" sz="4000" b="1" dirty="0" smtClean="0">
                <a:latin typeface="Times New Roman" pitchFamily="18" charset="0"/>
                <a:cs typeface="Times New Roman" pitchFamily="18" charset="0"/>
              </a:rPr>
              <a:t>nvasion in Wetlands</a:t>
            </a:r>
            <a:endParaRPr lang="en-US" sz="4000"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15310" y="1524000"/>
            <a:ext cx="4041140"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ight Arrow 7"/>
          <p:cNvSpPr>
            <a:spLocks noChangeArrowheads="1"/>
          </p:cNvSpPr>
          <p:nvPr/>
        </p:nvSpPr>
        <p:spPr bwMode="auto">
          <a:xfrm>
            <a:off x="4191000" y="3009900"/>
            <a:ext cx="685800" cy="228600"/>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xmlns="" val="4234593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p:txBody>
          <a:bodyPr/>
          <a:lstStyle/>
          <a:p>
            <a:pPr eaLnBrk="1" hangingPunct="1"/>
            <a:r>
              <a:rPr lang="en-US" sz="4000" b="1" dirty="0" smtClean="0">
                <a:solidFill>
                  <a:schemeClr val="tx1"/>
                </a:solidFill>
                <a:latin typeface="Times New Roman" pitchFamily="18" charset="0"/>
                <a:cs typeface="Times New Roman" pitchFamily="18" charset="0"/>
              </a:rPr>
              <a:t>Implications for Restoration Ecology</a:t>
            </a:r>
          </a:p>
        </p:txBody>
      </p:sp>
      <p:sp>
        <p:nvSpPr>
          <p:cNvPr id="18435" name="Rectangle 9"/>
          <p:cNvSpPr>
            <a:spLocks noGrp="1" noChangeArrowheads="1"/>
          </p:cNvSpPr>
          <p:nvPr>
            <p:ph type="body" idx="1"/>
          </p:nvPr>
        </p:nvSpPr>
        <p:spPr>
          <a:xfrm>
            <a:off x="381000" y="1619389"/>
            <a:ext cx="8229600" cy="4530725"/>
          </a:xfrm>
        </p:spPr>
        <p:txBody>
          <a:bodyPr/>
          <a:lstStyle/>
          <a:p>
            <a:r>
              <a:rPr lang="en-US" sz="3600" dirty="0" smtClean="0">
                <a:latin typeface="Times New Roman" pitchFamily="18" charset="0"/>
                <a:cs typeface="Times New Roman" pitchFamily="18" charset="0"/>
              </a:rPr>
              <a:t>Our present </a:t>
            </a:r>
            <a:r>
              <a:rPr lang="en-US" sz="3600" dirty="0" smtClean="0">
                <a:solidFill>
                  <a:srgbClr val="C00000"/>
                </a:solidFill>
                <a:latin typeface="Times New Roman" pitchFamily="18" charset="0"/>
                <a:cs typeface="Times New Roman" pitchFamily="18" charset="0"/>
              </a:rPr>
              <a:t>beliefs</a:t>
            </a:r>
            <a:r>
              <a:rPr lang="en-US" sz="3600" dirty="0" smtClean="0">
                <a:latin typeface="Times New Roman" pitchFamily="18" charset="0"/>
                <a:cs typeface="Times New Roman" pitchFamily="18" charset="0"/>
              </a:rPr>
              <a:t> on restoration ecology likely </a:t>
            </a:r>
            <a:r>
              <a:rPr lang="en-US" sz="3600" dirty="0" smtClean="0">
                <a:solidFill>
                  <a:srgbClr val="C00000"/>
                </a:solidFill>
                <a:latin typeface="Times New Roman" pitchFamily="18" charset="0"/>
                <a:cs typeface="Times New Roman" pitchFamily="18" charset="0"/>
              </a:rPr>
              <a:t>require significant adjustment. </a:t>
            </a:r>
            <a:r>
              <a:rPr lang="en-US" sz="3600" dirty="0" smtClean="0">
                <a:latin typeface="Times New Roman" pitchFamily="18" charset="0"/>
                <a:cs typeface="Times New Roman" pitchFamily="18" charset="0"/>
              </a:rPr>
              <a:t>A more </a:t>
            </a:r>
            <a:r>
              <a:rPr lang="en-US" sz="3600" dirty="0" smtClean="0">
                <a:solidFill>
                  <a:srgbClr val="C00000"/>
                </a:solidFill>
                <a:latin typeface="Times New Roman" pitchFamily="18" charset="0"/>
                <a:cs typeface="Times New Roman" pitchFamily="18" charset="0"/>
              </a:rPr>
              <a:t>dynamic approach </a:t>
            </a:r>
            <a:r>
              <a:rPr lang="en-US" sz="3600" dirty="0" smtClean="0">
                <a:latin typeface="Times New Roman" pitchFamily="18" charset="0"/>
                <a:cs typeface="Times New Roman" pitchFamily="18" charset="0"/>
              </a:rPr>
              <a:t>is </a:t>
            </a:r>
            <a:r>
              <a:rPr lang="en-US" sz="3600" dirty="0" smtClean="0">
                <a:solidFill>
                  <a:srgbClr val="C00000"/>
                </a:solidFill>
                <a:latin typeface="Times New Roman" pitchFamily="18" charset="0"/>
                <a:cs typeface="Times New Roman" pitchFamily="18" charset="0"/>
              </a:rPr>
              <a:t>needed</a:t>
            </a:r>
            <a:r>
              <a:rPr lang="en-US" sz="3600" dirty="0" smtClean="0">
                <a:latin typeface="Times New Roman" pitchFamily="18" charset="0"/>
                <a:cs typeface="Times New Roman" pitchFamily="18" charset="0"/>
              </a:rPr>
              <a:t> in dealing with an increasingly uncertain future.   Restoration </a:t>
            </a:r>
            <a:r>
              <a:rPr lang="en-US" sz="3600" dirty="0" smtClean="0">
                <a:solidFill>
                  <a:srgbClr val="C00000"/>
                </a:solidFill>
                <a:latin typeface="Times New Roman" pitchFamily="18" charset="0"/>
                <a:cs typeface="Times New Roman" pitchFamily="18" charset="0"/>
              </a:rPr>
              <a:t>goals</a:t>
            </a:r>
            <a:r>
              <a:rPr lang="en-US" sz="3600" dirty="0" smtClean="0">
                <a:latin typeface="Times New Roman" pitchFamily="18" charset="0"/>
                <a:cs typeface="Times New Roman" pitchFamily="18" charset="0"/>
              </a:rPr>
              <a:t> are determined by </a:t>
            </a:r>
            <a:r>
              <a:rPr lang="en-US" sz="3600" dirty="0" smtClean="0">
                <a:solidFill>
                  <a:srgbClr val="C00000"/>
                </a:solidFill>
                <a:latin typeface="Times New Roman" pitchFamily="18" charset="0"/>
                <a:cs typeface="Times New Roman" pitchFamily="18" charset="0"/>
              </a:rPr>
              <a:t>us</a:t>
            </a:r>
            <a:r>
              <a:rPr lang="en-US" sz="3600" dirty="0" smtClean="0">
                <a:latin typeface="Times New Roman" pitchFamily="18" charset="0"/>
                <a:cs typeface="Times New Roman" pitchFamily="18" charset="0"/>
              </a:rPr>
              <a:t>, </a:t>
            </a:r>
            <a:r>
              <a:rPr lang="en-US" sz="3600" dirty="0" smtClean="0">
                <a:solidFill>
                  <a:srgbClr val="C00000"/>
                </a:solidFill>
                <a:latin typeface="Times New Roman" pitchFamily="18" charset="0"/>
                <a:cs typeface="Times New Roman" pitchFamily="18" charset="0"/>
              </a:rPr>
              <a:t>not by nature</a:t>
            </a:r>
            <a:r>
              <a:rPr lang="en-US" sz="3600" dirty="0" smtClean="0">
                <a:latin typeface="Times New Roman" pitchFamily="18" charset="0"/>
                <a:cs typeface="Times New Roman" pitchFamily="18" charset="0"/>
              </a:rPr>
              <a:t>.</a:t>
            </a:r>
            <a:endParaRPr lang="en-US" sz="3600" dirty="0" smtClean="0">
              <a:solidFill>
                <a:srgbClr val="C00000"/>
              </a:solidFill>
              <a:latin typeface="Times New Roman" pitchFamily="18" charset="0"/>
              <a:cs typeface="Times New Roman" pitchFamily="18" charset="0"/>
            </a:endParaRPr>
          </a:p>
          <a:p>
            <a:r>
              <a:rPr lang="en-US" sz="3600" dirty="0">
                <a:latin typeface="Times New Roman" pitchFamily="18" charset="0"/>
                <a:cs typeface="Times New Roman" pitchFamily="18" charset="0"/>
              </a:rPr>
              <a:t>r</a:t>
            </a:r>
            <a:r>
              <a:rPr lang="en-US" sz="3600" dirty="0" smtClean="0">
                <a:latin typeface="Times New Roman" pitchFamily="18" charset="0"/>
                <a:cs typeface="Times New Roman" pitchFamily="18" charset="0"/>
              </a:rPr>
              <a:t>estoration may be </a:t>
            </a:r>
            <a:r>
              <a:rPr lang="en-US" sz="3600" dirty="0" smtClean="0">
                <a:solidFill>
                  <a:srgbClr val="C00000"/>
                </a:solidFill>
                <a:latin typeface="Times New Roman" pitchFamily="18" charset="0"/>
                <a:cs typeface="Times New Roman" pitchFamily="18" charset="0"/>
              </a:rPr>
              <a:t>difficult even impossible</a:t>
            </a:r>
            <a:r>
              <a:rPr lang="en-US" sz="3600" dirty="0" smtClean="0">
                <a:latin typeface="Times New Roman" pitchFamily="18" charset="0"/>
                <a:cs typeface="Times New Roman" pitchFamily="18" charset="0"/>
              </a:rPr>
              <a:t> for some novel ecosystems.</a:t>
            </a:r>
            <a:endParaRPr lang="en-US" sz="3600" dirty="0">
              <a:solidFill>
                <a:srgbClr val="C00000"/>
              </a:solidFill>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pPr marL="0" indent="0">
              <a:buNone/>
            </a:pPr>
            <a:endParaRPr lang="en-US" sz="3600" dirty="0">
              <a:latin typeface="Times New Roman" pitchFamily="18" charset="0"/>
              <a:cs typeface="Times New Roman" pitchFamily="18" charset="0"/>
            </a:endParaRPr>
          </a:p>
        </p:txBody>
      </p:sp>
      <p:sp>
        <p:nvSpPr>
          <p:cNvPr id="4" name="Rectangle 4"/>
          <p:cNvSpPr>
            <a:spLocks noChangeArrowheads="1"/>
          </p:cNvSpPr>
          <p:nvPr/>
        </p:nvSpPr>
        <p:spPr bwMode="auto">
          <a:xfrm>
            <a:off x="2771352" y="6150114"/>
            <a:ext cx="6104749" cy="400110"/>
          </a:xfrm>
          <a:prstGeom prst="rect">
            <a:avLst/>
          </a:prstGeom>
          <a:noFill/>
          <a:ln w="12700" cap="sq">
            <a:noFill/>
            <a:miter lim="800000"/>
            <a:headEnd/>
            <a:tailEnd/>
          </a:ln>
          <a:effectLst/>
        </p:spPr>
        <p:txBody>
          <a:bodyPr wrap="none">
            <a:spAutoFit/>
          </a:bodyPr>
          <a:lstStyle/>
          <a:p>
            <a:pPr algn="ctr"/>
            <a:r>
              <a:rPr lang="en-US" sz="2000" b="1" dirty="0" smtClean="0">
                <a:solidFill>
                  <a:srgbClr val="C00000"/>
                </a:solidFill>
                <a:latin typeface="Times New Roman" pitchFamily="18" charset="0"/>
              </a:rPr>
              <a:t>Hobbs </a:t>
            </a:r>
            <a:r>
              <a:rPr lang="en-US" sz="2000" b="1" dirty="0">
                <a:solidFill>
                  <a:srgbClr val="C00000"/>
                </a:solidFill>
                <a:latin typeface="Times New Roman" pitchFamily="18" charset="0"/>
              </a:rPr>
              <a:t>et al. </a:t>
            </a:r>
            <a:r>
              <a:rPr lang="en-US" sz="2000" b="1" dirty="0" smtClean="0">
                <a:solidFill>
                  <a:srgbClr val="C00000"/>
                </a:solidFill>
                <a:latin typeface="Times New Roman" pitchFamily="18" charset="0"/>
              </a:rPr>
              <a:t>2009. TREE; Choi et al. 2008. </a:t>
            </a:r>
            <a:r>
              <a:rPr lang="en-US" sz="2000" b="1" dirty="0" err="1" smtClean="0">
                <a:solidFill>
                  <a:srgbClr val="C00000"/>
                </a:solidFill>
                <a:latin typeface="Times New Roman" pitchFamily="18" charset="0"/>
              </a:rPr>
              <a:t>Ecoscience</a:t>
            </a:r>
            <a:r>
              <a:rPr lang="en-US" sz="2000" b="1" dirty="0" smtClean="0">
                <a:solidFill>
                  <a:srgbClr val="C00000"/>
                </a:solidFill>
                <a:latin typeface="Times New Roman" pitchFamily="18" charset="0"/>
              </a:rPr>
              <a:t>.</a:t>
            </a:r>
            <a:endParaRPr lang="en-US" sz="2000" b="1" dirty="0">
              <a:solidFill>
                <a:srgbClr val="C00000"/>
              </a:solidFill>
              <a:latin typeface="Times New Roman" pitchFamily="18" charset="0"/>
            </a:endParaRPr>
          </a:p>
        </p:txBody>
      </p:sp>
    </p:spTree>
    <p:extLst>
      <p:ext uri="{BB962C8B-B14F-4D97-AF65-F5344CB8AC3E}">
        <p14:creationId xmlns:p14="http://schemas.microsoft.com/office/powerpoint/2010/main" xmlns="" val="301491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p:txBody>
          <a:bodyPr/>
          <a:lstStyle/>
          <a:p>
            <a:pPr eaLnBrk="1" hangingPunct="1"/>
            <a:r>
              <a:rPr lang="en-US" dirty="0" smtClean="0">
                <a:solidFill>
                  <a:schemeClr val="tx1"/>
                </a:solidFill>
                <a:latin typeface="Times New Roman" pitchFamily="18" charset="0"/>
                <a:cs typeface="Times New Roman" pitchFamily="18" charset="0"/>
              </a:rPr>
              <a:t>Definition </a:t>
            </a:r>
          </a:p>
        </p:txBody>
      </p:sp>
      <p:sp>
        <p:nvSpPr>
          <p:cNvPr id="18435" name="Rectangle 9"/>
          <p:cNvSpPr>
            <a:spLocks noGrp="1" noChangeArrowheads="1"/>
          </p:cNvSpPr>
          <p:nvPr>
            <p:ph type="body" idx="1"/>
          </p:nvPr>
        </p:nvSpPr>
        <p:spPr/>
        <p:txBody>
          <a:bodyPr/>
          <a:lstStyle/>
          <a:p>
            <a:pPr eaLnBrk="1" hangingPunct="1"/>
            <a:endParaRPr lang="en-US" sz="3600" b="1" dirty="0" smtClean="0">
              <a:latin typeface="Times New Roman" pitchFamily="18" charset="0"/>
            </a:endParaRPr>
          </a:p>
        </p:txBody>
      </p:sp>
      <p:pic>
        <p:nvPicPr>
          <p:cNvPr id="706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2400"/>
            <a:ext cx="8839200" cy="6457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5417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p:txBody>
          <a:bodyPr/>
          <a:lstStyle/>
          <a:p>
            <a:pPr eaLnBrk="1" hangingPunct="1"/>
            <a:r>
              <a:rPr lang="en-US" sz="4000" b="1" dirty="0" smtClean="0">
                <a:solidFill>
                  <a:schemeClr val="tx1"/>
                </a:solidFill>
                <a:latin typeface="Times New Roman" pitchFamily="18" charset="0"/>
                <a:cs typeface="Times New Roman" pitchFamily="18" charset="0"/>
              </a:rPr>
              <a:t>Implications for Restoration Ecology</a:t>
            </a:r>
          </a:p>
        </p:txBody>
      </p:sp>
      <p:sp>
        <p:nvSpPr>
          <p:cNvPr id="18435" name="Rectangle 9"/>
          <p:cNvSpPr>
            <a:spLocks noGrp="1" noChangeArrowheads="1"/>
          </p:cNvSpPr>
          <p:nvPr>
            <p:ph type="body" idx="1"/>
          </p:nvPr>
        </p:nvSpPr>
        <p:spPr>
          <a:xfrm>
            <a:off x="457200" y="1641475"/>
            <a:ext cx="8229600" cy="4530725"/>
          </a:xfrm>
        </p:spPr>
        <p:txBody>
          <a:bodyPr/>
          <a:lstStyle/>
          <a:p>
            <a:r>
              <a:rPr lang="en-US" sz="3600" dirty="0" smtClean="0">
                <a:latin typeface="Times New Roman" pitchFamily="18" charset="0"/>
                <a:cs typeface="Times New Roman" pitchFamily="18" charset="0"/>
              </a:rPr>
              <a:t>How to manage novel ecosystems? how </a:t>
            </a:r>
            <a:r>
              <a:rPr lang="en-US" sz="3600" dirty="0">
                <a:latin typeface="Times New Roman" pitchFamily="18" charset="0"/>
                <a:cs typeface="Times New Roman" pitchFamily="18" charset="0"/>
              </a:rPr>
              <a:t>to maximize the ecosystem services?</a:t>
            </a:r>
            <a:r>
              <a:rPr lang="en-US" sz="3600" dirty="0" smtClean="0">
                <a:latin typeface="Times New Roman" pitchFamily="18" charset="0"/>
                <a:cs typeface="Times New Roman" pitchFamily="18" charset="0"/>
              </a:rPr>
              <a:t> </a:t>
            </a:r>
          </a:p>
          <a:p>
            <a:pPr lvl="1"/>
            <a:r>
              <a:rPr lang="en-US" sz="3200" dirty="0" smtClean="0">
                <a:latin typeface="Times New Roman" pitchFamily="18" charset="0"/>
                <a:cs typeface="Times New Roman" pitchFamily="18" charset="0"/>
              </a:rPr>
              <a:t>Is the system maturing, or capable of maturing, along a stable trajectory?</a:t>
            </a:r>
          </a:p>
          <a:p>
            <a:pPr lvl="1"/>
            <a:r>
              <a:rPr lang="en-US" sz="3200" dirty="0" smtClean="0">
                <a:latin typeface="Times New Roman" pitchFamily="18" charset="0"/>
                <a:cs typeface="Times New Roman" pitchFamily="18" charset="0"/>
              </a:rPr>
              <a:t>Is the system resistant and resilient? </a:t>
            </a:r>
          </a:p>
          <a:p>
            <a:pPr lvl="1"/>
            <a:r>
              <a:rPr lang="en-US" sz="3200" dirty="0" smtClean="0">
                <a:latin typeface="Times New Roman" pitchFamily="18" charset="0"/>
                <a:cs typeface="Times New Roman" pitchFamily="18" charset="0"/>
              </a:rPr>
              <a:t>Is the system providing ecosystem services?</a:t>
            </a:r>
            <a:endParaRPr lang="en-US" sz="3200" dirty="0">
              <a:latin typeface="Times New Roman" pitchFamily="18" charset="0"/>
              <a:cs typeface="Times New Roman" pitchFamily="18" charset="0"/>
            </a:endParaRPr>
          </a:p>
        </p:txBody>
      </p:sp>
      <p:sp>
        <p:nvSpPr>
          <p:cNvPr id="4" name="Rectangle 4"/>
          <p:cNvSpPr>
            <a:spLocks noChangeArrowheads="1"/>
          </p:cNvSpPr>
          <p:nvPr/>
        </p:nvSpPr>
        <p:spPr bwMode="auto">
          <a:xfrm>
            <a:off x="4379962" y="6150114"/>
            <a:ext cx="2887522" cy="400110"/>
          </a:xfrm>
          <a:prstGeom prst="rect">
            <a:avLst/>
          </a:prstGeom>
          <a:noFill/>
          <a:ln w="12700" cap="sq">
            <a:noFill/>
            <a:miter lim="800000"/>
            <a:headEnd/>
            <a:tailEnd/>
          </a:ln>
          <a:effectLst/>
        </p:spPr>
        <p:txBody>
          <a:bodyPr wrap="none">
            <a:spAutoFit/>
          </a:bodyPr>
          <a:lstStyle/>
          <a:p>
            <a:pPr algn="ctr"/>
            <a:r>
              <a:rPr lang="en-US" sz="2000" b="1" dirty="0">
                <a:solidFill>
                  <a:srgbClr val="C00000"/>
                </a:solidFill>
                <a:latin typeface="Times New Roman" pitchFamily="18" charset="0"/>
              </a:rPr>
              <a:t>Hobbs et al. 2009. TREE</a:t>
            </a:r>
          </a:p>
        </p:txBody>
      </p:sp>
    </p:spTree>
    <p:extLst>
      <p:ext uri="{BB962C8B-B14F-4D97-AF65-F5344CB8AC3E}">
        <p14:creationId xmlns:p14="http://schemas.microsoft.com/office/powerpoint/2010/main" xmlns="" val="1395939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p:txBody>
          <a:bodyPr/>
          <a:lstStyle/>
          <a:p>
            <a:pPr eaLnBrk="1" hangingPunct="1"/>
            <a:r>
              <a:rPr lang="en-US" sz="4000" b="1" dirty="0" smtClean="0">
                <a:solidFill>
                  <a:schemeClr val="tx1"/>
                </a:solidFill>
                <a:latin typeface="Times New Roman" pitchFamily="18" charset="0"/>
                <a:cs typeface="Times New Roman" pitchFamily="18" charset="0"/>
              </a:rPr>
              <a:t>Implications for Restoration Ecology</a:t>
            </a:r>
          </a:p>
        </p:txBody>
      </p:sp>
      <p:sp>
        <p:nvSpPr>
          <p:cNvPr id="18435" name="Rectangle 9"/>
          <p:cNvSpPr>
            <a:spLocks noGrp="1" noChangeArrowheads="1"/>
          </p:cNvSpPr>
          <p:nvPr>
            <p:ph type="body" idx="1"/>
          </p:nvPr>
        </p:nvSpPr>
        <p:spPr>
          <a:xfrm>
            <a:off x="457200" y="1641475"/>
            <a:ext cx="8229600" cy="4530725"/>
          </a:xfrm>
        </p:spPr>
        <p:txBody>
          <a:bodyPr/>
          <a:lstStyle/>
          <a:p>
            <a:r>
              <a:rPr lang="en-US" sz="3600" dirty="0">
                <a:latin typeface="Times New Roman" pitchFamily="18" charset="0"/>
                <a:cs typeface="Times New Roman" pitchFamily="18" charset="0"/>
              </a:rPr>
              <a:t>A logical approach </a:t>
            </a:r>
            <a:r>
              <a:rPr lang="en-US" sz="3600" dirty="0" smtClean="0">
                <a:latin typeface="Times New Roman" pitchFamily="18" charset="0"/>
                <a:cs typeface="Times New Roman" pitchFamily="18" charset="0"/>
              </a:rPr>
              <a:t>to manage novel ecosystems would </a:t>
            </a:r>
            <a:r>
              <a:rPr lang="en-US" sz="3600" dirty="0">
                <a:latin typeface="Times New Roman" pitchFamily="18" charset="0"/>
                <a:cs typeface="Times New Roman" pitchFamily="18" charset="0"/>
              </a:rPr>
              <a:t>be to </a:t>
            </a:r>
            <a:r>
              <a:rPr lang="en-US" sz="3600" dirty="0" smtClean="0">
                <a:solidFill>
                  <a:srgbClr val="C00000"/>
                </a:solidFill>
                <a:latin typeface="Times New Roman" pitchFamily="18" charset="0"/>
                <a:cs typeface="Times New Roman" pitchFamily="18" charset="0"/>
              </a:rPr>
              <a:t>maximize </a:t>
            </a:r>
            <a:r>
              <a:rPr lang="en-US" sz="3600" dirty="0" smtClean="0">
                <a:latin typeface="Times New Roman" pitchFamily="18" charset="0"/>
                <a:cs typeface="Times New Roman" pitchFamily="18" charset="0"/>
              </a:rPr>
              <a:t>genetic</a:t>
            </a:r>
            <a:r>
              <a:rPr lang="en-US" sz="3600" dirty="0">
                <a:latin typeface="Times New Roman" pitchFamily="18" charset="0"/>
                <a:cs typeface="Times New Roman" pitchFamily="18" charset="0"/>
              </a:rPr>
              <a:t>, species, and functional </a:t>
            </a:r>
            <a:r>
              <a:rPr lang="en-US" sz="3600" dirty="0">
                <a:solidFill>
                  <a:srgbClr val="C00000"/>
                </a:solidFill>
                <a:latin typeface="Times New Roman" pitchFamily="18" charset="0"/>
                <a:cs typeface="Times New Roman" pitchFamily="18" charset="0"/>
              </a:rPr>
              <a:t>diversity </a:t>
            </a:r>
            <a:r>
              <a:rPr lang="en-US" sz="3600" dirty="0" smtClean="0">
                <a:latin typeface="Times New Roman" pitchFamily="18" charset="0"/>
                <a:cs typeface="Times New Roman" pitchFamily="18" charset="0"/>
              </a:rPr>
              <a:t>wherever possible</a:t>
            </a:r>
            <a:r>
              <a:rPr lang="en-US" sz="3600" dirty="0">
                <a:latin typeface="Times New Roman" pitchFamily="18" charset="0"/>
                <a:cs typeface="Times New Roman" pitchFamily="18" charset="0"/>
              </a:rPr>
              <a:t>, to </a:t>
            </a:r>
            <a:r>
              <a:rPr lang="en-US" sz="3600" dirty="0">
                <a:solidFill>
                  <a:srgbClr val="C00000"/>
                </a:solidFill>
                <a:latin typeface="Times New Roman" pitchFamily="18" charset="0"/>
                <a:cs typeface="Times New Roman" pitchFamily="18" charset="0"/>
              </a:rPr>
              <a:t>increase</a:t>
            </a:r>
            <a:r>
              <a:rPr lang="en-US" sz="3600" dirty="0">
                <a:latin typeface="Times New Roman" pitchFamily="18" charset="0"/>
                <a:cs typeface="Times New Roman" pitchFamily="18" charset="0"/>
              </a:rPr>
              <a:t> the </a:t>
            </a:r>
            <a:r>
              <a:rPr lang="en-US" sz="3600" dirty="0">
                <a:solidFill>
                  <a:srgbClr val="C00000"/>
                </a:solidFill>
                <a:latin typeface="Times New Roman" pitchFamily="18" charset="0"/>
                <a:cs typeface="Times New Roman" pitchFamily="18" charset="0"/>
              </a:rPr>
              <a:t>viability</a:t>
            </a:r>
            <a:r>
              <a:rPr lang="en-US" sz="3600" dirty="0">
                <a:latin typeface="Times New Roman" pitchFamily="18" charset="0"/>
                <a:cs typeface="Times New Roman" pitchFamily="18" charset="0"/>
              </a:rPr>
              <a:t> of communities </a:t>
            </a:r>
            <a:r>
              <a:rPr lang="en-US" sz="3600" dirty="0" smtClean="0">
                <a:latin typeface="Times New Roman" pitchFamily="18" charset="0"/>
                <a:cs typeface="Times New Roman" pitchFamily="18" charset="0"/>
              </a:rPr>
              <a:t>and </a:t>
            </a:r>
            <a:r>
              <a:rPr lang="en-US" sz="3600" dirty="0">
                <a:latin typeface="Times New Roman" pitchFamily="18" charset="0"/>
                <a:cs typeface="Times New Roman" pitchFamily="18" charset="0"/>
              </a:rPr>
              <a:t>ecosystems under uncertain </a:t>
            </a:r>
            <a:r>
              <a:rPr lang="en-US" sz="3600" dirty="0" smtClean="0">
                <a:latin typeface="Times New Roman" pitchFamily="18" charset="0"/>
                <a:cs typeface="Times New Roman" pitchFamily="18" charset="0"/>
              </a:rPr>
              <a:t>climate regimes</a:t>
            </a:r>
            <a:r>
              <a:rPr lang="en-US" sz="3600" dirty="0">
                <a:latin typeface="Times New Roman" pitchFamily="18" charset="0"/>
                <a:cs typeface="Times New Roman" pitchFamily="18" charset="0"/>
              </a:rPr>
              <a:t>.</a:t>
            </a:r>
          </a:p>
        </p:txBody>
      </p:sp>
      <p:sp>
        <p:nvSpPr>
          <p:cNvPr id="4" name="Rectangle 4"/>
          <p:cNvSpPr>
            <a:spLocks noChangeArrowheads="1"/>
          </p:cNvSpPr>
          <p:nvPr/>
        </p:nvSpPr>
        <p:spPr bwMode="auto">
          <a:xfrm>
            <a:off x="2717745" y="6150114"/>
            <a:ext cx="6211957" cy="400110"/>
          </a:xfrm>
          <a:prstGeom prst="rect">
            <a:avLst/>
          </a:prstGeom>
          <a:noFill/>
          <a:ln w="12700" cap="sq">
            <a:noFill/>
            <a:miter lim="800000"/>
            <a:headEnd/>
            <a:tailEnd/>
          </a:ln>
          <a:effectLst/>
        </p:spPr>
        <p:txBody>
          <a:bodyPr wrap="none">
            <a:spAutoFit/>
          </a:bodyPr>
          <a:lstStyle/>
          <a:p>
            <a:pPr algn="ctr"/>
            <a:r>
              <a:rPr lang="en-US" sz="2000" b="1" dirty="0" smtClean="0">
                <a:solidFill>
                  <a:srgbClr val="C00000"/>
                </a:solidFill>
                <a:latin typeface="Times New Roman" pitchFamily="18" charset="0"/>
              </a:rPr>
              <a:t>Seastedt </a:t>
            </a:r>
            <a:r>
              <a:rPr lang="en-US" sz="2000" b="1" dirty="0">
                <a:solidFill>
                  <a:srgbClr val="C00000"/>
                </a:solidFill>
                <a:latin typeface="Times New Roman" pitchFamily="18" charset="0"/>
              </a:rPr>
              <a:t>et al. (2008). </a:t>
            </a:r>
            <a:r>
              <a:rPr lang="en-US" sz="2000" b="1" i="1" dirty="0" smtClean="0">
                <a:solidFill>
                  <a:srgbClr val="C00000"/>
                </a:solidFill>
                <a:latin typeface="Times New Roman" pitchFamily="18" charset="0"/>
              </a:rPr>
              <a:t>Front</a:t>
            </a:r>
            <a:r>
              <a:rPr lang="en-US" sz="2000" b="1" i="1" dirty="0">
                <a:solidFill>
                  <a:srgbClr val="C00000"/>
                </a:solidFill>
                <a:latin typeface="Times New Roman" pitchFamily="18" charset="0"/>
              </a:rPr>
              <a:t>. Ecol. Environ</a:t>
            </a:r>
            <a:r>
              <a:rPr lang="en-US" sz="2000" b="1" dirty="0">
                <a:solidFill>
                  <a:srgbClr val="C00000"/>
                </a:solidFill>
                <a:latin typeface="Times New Roman" pitchFamily="18" charset="0"/>
              </a:rPr>
              <a:t>. 6: </a:t>
            </a:r>
            <a:r>
              <a:rPr lang="en-US" sz="2000" b="1" dirty="0" smtClean="0">
                <a:solidFill>
                  <a:srgbClr val="C00000"/>
                </a:solidFill>
                <a:latin typeface="Times New Roman" pitchFamily="18" charset="0"/>
              </a:rPr>
              <a:t>547-553</a:t>
            </a:r>
            <a:endParaRPr lang="en-US" sz="2000" b="1" dirty="0">
              <a:solidFill>
                <a:srgbClr val="C00000"/>
              </a:solidFill>
              <a:latin typeface="Times New Roman" pitchFamily="18" charset="0"/>
            </a:endParaRPr>
          </a:p>
        </p:txBody>
      </p:sp>
    </p:spTree>
    <p:extLst>
      <p:ext uri="{BB962C8B-B14F-4D97-AF65-F5344CB8AC3E}">
        <p14:creationId xmlns:p14="http://schemas.microsoft.com/office/powerpoint/2010/main" xmlns="" val="31629220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8763" y="304800"/>
            <a:ext cx="8885237" cy="1155700"/>
          </a:xfrm>
        </p:spPr>
        <p:txBody>
          <a:bodyPr/>
          <a:lstStyle/>
          <a:p>
            <a:pPr algn="ctr" eaLnBrk="1" hangingPunct="1"/>
            <a:r>
              <a:rPr lang="en-US" sz="3600" b="1" dirty="0" smtClean="0">
                <a:solidFill>
                  <a:schemeClr val="tx1"/>
                </a:solidFill>
                <a:latin typeface="Times New Roman" pitchFamily="18" charset="0"/>
                <a:cs typeface="Times New Roman" pitchFamily="18" charset="0"/>
              </a:rPr>
              <a:t>Two Misconceptions</a:t>
            </a:r>
          </a:p>
        </p:txBody>
      </p:sp>
      <p:sp>
        <p:nvSpPr>
          <p:cNvPr id="49155" name="Rectangle 3"/>
          <p:cNvSpPr>
            <a:spLocks noGrp="1" noChangeArrowheads="1"/>
          </p:cNvSpPr>
          <p:nvPr>
            <p:ph type="body" idx="1"/>
          </p:nvPr>
        </p:nvSpPr>
        <p:spPr/>
        <p:txBody>
          <a:bodyPr/>
          <a:lstStyle/>
          <a:p>
            <a:r>
              <a:rPr lang="en-US" sz="3600" dirty="0">
                <a:latin typeface="Times New Roman" pitchFamily="18" charset="0"/>
                <a:cs typeface="Times New Roman" pitchFamily="18" charset="0"/>
              </a:rPr>
              <a:t>accepting or acknowledging novel ecosystems </a:t>
            </a:r>
            <a:r>
              <a:rPr lang="en-US" sz="3600" dirty="0" smtClean="0">
                <a:latin typeface="Times New Roman" pitchFamily="18" charset="0"/>
                <a:cs typeface="Times New Roman" pitchFamily="18" charset="0"/>
              </a:rPr>
              <a:t>implies that </a:t>
            </a:r>
            <a:r>
              <a:rPr lang="en-US" sz="3600" dirty="0">
                <a:latin typeface="Times New Roman" pitchFamily="18" charset="0"/>
                <a:cs typeface="Times New Roman" pitchFamily="18" charset="0"/>
              </a:rPr>
              <a:t>managers will </a:t>
            </a:r>
            <a:r>
              <a:rPr lang="en-US" sz="3600" dirty="0">
                <a:solidFill>
                  <a:srgbClr val="C00000"/>
                </a:solidFill>
                <a:latin typeface="Times New Roman" pitchFamily="18" charset="0"/>
                <a:cs typeface="Times New Roman" pitchFamily="18" charset="0"/>
              </a:rPr>
              <a:t>surrender</a:t>
            </a:r>
            <a:r>
              <a:rPr lang="en-US" sz="3600" dirty="0">
                <a:latin typeface="Times New Roman" pitchFamily="18" charset="0"/>
                <a:cs typeface="Times New Roman" pitchFamily="18" charset="0"/>
              </a:rPr>
              <a:t> any attempt to control invasive </a:t>
            </a:r>
            <a:r>
              <a:rPr lang="en-US" sz="3600" dirty="0" smtClean="0">
                <a:latin typeface="Times New Roman" pitchFamily="18" charset="0"/>
                <a:cs typeface="Times New Roman" pitchFamily="18" charset="0"/>
              </a:rPr>
              <a:t>species.</a:t>
            </a:r>
          </a:p>
          <a:p>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ccepting novel </a:t>
            </a:r>
            <a:r>
              <a:rPr lang="en-US" sz="3600" dirty="0">
                <a:latin typeface="Times New Roman" pitchFamily="18" charset="0"/>
                <a:cs typeface="Times New Roman" pitchFamily="18" charset="0"/>
              </a:rPr>
              <a:t>ecosystems will </a:t>
            </a:r>
            <a:r>
              <a:rPr lang="en-US" sz="3600" dirty="0">
                <a:solidFill>
                  <a:srgbClr val="C00000"/>
                </a:solidFill>
                <a:latin typeface="Times New Roman" pitchFamily="18" charset="0"/>
                <a:cs typeface="Times New Roman" pitchFamily="18" charset="0"/>
              </a:rPr>
              <a:t>result in </a:t>
            </a:r>
            <a:r>
              <a:rPr lang="en-US" sz="3600" dirty="0">
                <a:latin typeface="Times New Roman" pitchFamily="18" charset="0"/>
                <a:cs typeface="Times New Roman" pitchFamily="18" charset="0"/>
              </a:rPr>
              <a:t>the replacement of traditional </a:t>
            </a:r>
            <a:r>
              <a:rPr lang="en-US" sz="3600" dirty="0" smtClean="0">
                <a:latin typeface="Times New Roman" pitchFamily="18" charset="0"/>
                <a:cs typeface="Times New Roman" pitchFamily="18" charset="0"/>
              </a:rPr>
              <a:t>restoration </a:t>
            </a:r>
            <a:r>
              <a:rPr lang="en-US" sz="3600" dirty="0">
                <a:latin typeface="Times New Roman" pitchFamily="18" charset="0"/>
                <a:cs typeface="Times New Roman" pitchFamily="18" charset="0"/>
              </a:rPr>
              <a:t>practice </a:t>
            </a:r>
          </a:p>
          <a:p>
            <a:pPr marL="609600" indent="-609600" eaLnBrk="1" hangingPunct="1">
              <a:lnSpc>
                <a:spcPct val="80000"/>
              </a:lnSpc>
              <a:buFont typeface="Wingdings" pitchFamily="2" charset="2"/>
              <a:buNone/>
            </a:pPr>
            <a:r>
              <a:rPr lang="en-US" dirty="0" smtClean="0">
                <a:latin typeface="Times New Roman" pitchFamily="18" charset="0"/>
              </a:rPr>
              <a:t> </a:t>
            </a:r>
          </a:p>
          <a:p>
            <a:pPr marL="609600" indent="-609600" eaLnBrk="1" hangingPunct="1">
              <a:lnSpc>
                <a:spcPct val="80000"/>
              </a:lnSpc>
              <a:buFont typeface="Wingdings" pitchFamily="2" charset="2"/>
              <a:buNone/>
            </a:pPr>
            <a:endParaRPr lang="en-US" dirty="0" smtClean="0">
              <a:latin typeface="Times New Roman" pitchFamily="18" charset="0"/>
            </a:endParaRPr>
          </a:p>
          <a:p>
            <a:pPr marL="609600" indent="-609600" eaLnBrk="1" hangingPunct="1">
              <a:lnSpc>
                <a:spcPct val="80000"/>
              </a:lnSpc>
              <a:buFont typeface="Wingdings" pitchFamily="2" charset="2"/>
              <a:buNone/>
            </a:pPr>
            <a:r>
              <a:rPr lang="en-US" sz="2400" dirty="0" smtClean="0"/>
              <a:t>      </a:t>
            </a:r>
          </a:p>
          <a:p>
            <a:pPr marL="609600" indent="-609600" eaLnBrk="1" hangingPunct="1">
              <a:lnSpc>
                <a:spcPct val="80000"/>
              </a:lnSpc>
            </a:pPr>
            <a:endParaRPr lang="en-US" sz="2400" dirty="0" smtClean="0"/>
          </a:p>
        </p:txBody>
      </p:sp>
    </p:spTree>
  </p:cSld>
  <p:clrMapOvr>
    <a:masterClrMapping/>
  </p:clrMapOvr>
  <p:transition advTm="543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90000"/>
              </a:lnSpc>
            </a:pPr>
            <a:r>
              <a:rPr lang="en-US" b="1" dirty="0" smtClean="0">
                <a:solidFill>
                  <a:srgbClr val="C00000"/>
                </a:solidFill>
                <a:latin typeface="Times New Roman" pitchFamily="18" charset="0"/>
              </a:rPr>
              <a:t>Take home message</a:t>
            </a:r>
            <a:endParaRPr lang="en-US" b="1" dirty="0">
              <a:solidFill>
                <a:srgbClr val="C00000"/>
              </a:solidFill>
              <a:latin typeface="Times New Roman" pitchFamily="18" charset="0"/>
            </a:endParaRPr>
          </a:p>
        </p:txBody>
      </p:sp>
      <p:sp>
        <p:nvSpPr>
          <p:cNvPr id="4099" name="Rectangle 3"/>
          <p:cNvSpPr>
            <a:spLocks noGrp="1" noChangeArrowheads="1"/>
          </p:cNvSpPr>
          <p:nvPr>
            <p:ph type="body" idx="1"/>
          </p:nvPr>
        </p:nvSpPr>
        <p:spPr>
          <a:xfrm>
            <a:off x="457200" y="1600200"/>
            <a:ext cx="8686800" cy="4530725"/>
          </a:xfrm>
        </p:spPr>
        <p:txBody>
          <a:bodyPr/>
          <a:lstStyle/>
          <a:p>
            <a:pPr eaLnBrk="1" hangingPunct="1">
              <a:lnSpc>
                <a:spcPct val="90000"/>
              </a:lnSpc>
            </a:pPr>
            <a:r>
              <a:rPr lang="en-US" sz="3200" dirty="0">
                <a:latin typeface="Times New Roman" pitchFamily="18" charset="0"/>
                <a:cs typeface="Times New Roman" pitchFamily="18" charset="0"/>
              </a:rPr>
              <a:t>traditional notion of </a:t>
            </a:r>
            <a:r>
              <a:rPr lang="en-US" sz="3200" dirty="0" smtClean="0">
                <a:latin typeface="Times New Roman" pitchFamily="18" charset="0"/>
                <a:cs typeface="Times New Roman" pitchFamily="18" charset="0"/>
              </a:rPr>
              <a:t>restoration ecology </a:t>
            </a:r>
            <a:r>
              <a:rPr lang="en-US" sz="3200" dirty="0" smtClean="0">
                <a:solidFill>
                  <a:srgbClr val="C00000"/>
                </a:solidFill>
                <a:latin typeface="Times New Roman" pitchFamily="18" charset="0"/>
                <a:cs typeface="Times New Roman" pitchFamily="18" charset="0"/>
              </a:rPr>
              <a:t>NEEDS </a:t>
            </a:r>
            <a:r>
              <a:rPr lang="en-US" sz="3200" dirty="0" smtClean="0">
                <a:latin typeface="Times New Roman" pitchFamily="18" charset="0"/>
                <a:cs typeface="Times New Roman" pitchFamily="18" charset="0"/>
              </a:rPr>
              <a:t>to be reconsidered. A more </a:t>
            </a:r>
            <a:r>
              <a:rPr lang="en-US" sz="3200" dirty="0" smtClean="0">
                <a:solidFill>
                  <a:srgbClr val="C00000"/>
                </a:solidFill>
                <a:latin typeface="Times New Roman" pitchFamily="18" charset="0"/>
                <a:cs typeface="Times New Roman" pitchFamily="18" charset="0"/>
              </a:rPr>
              <a:t>dynamic</a:t>
            </a:r>
            <a:r>
              <a:rPr lang="en-US" sz="3200" dirty="0" smtClean="0">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approach </a:t>
            </a:r>
            <a:r>
              <a:rPr lang="en-US" sz="3200" dirty="0">
                <a:latin typeface="Times New Roman" pitchFamily="18" charset="0"/>
                <a:cs typeface="Times New Roman" pitchFamily="18" charset="0"/>
              </a:rPr>
              <a:t>is </a:t>
            </a:r>
            <a:r>
              <a:rPr lang="en-US" sz="3200" dirty="0">
                <a:solidFill>
                  <a:srgbClr val="C00000"/>
                </a:solidFill>
                <a:latin typeface="Times New Roman" pitchFamily="18" charset="0"/>
                <a:cs typeface="Times New Roman" pitchFamily="18" charset="0"/>
              </a:rPr>
              <a:t>needed</a:t>
            </a:r>
            <a:r>
              <a:rPr lang="en-US" sz="3200" dirty="0">
                <a:latin typeface="Times New Roman" pitchFamily="18" charset="0"/>
                <a:cs typeface="Times New Roman" pitchFamily="18" charset="0"/>
              </a:rPr>
              <a:t> in dealing with an increasingly uncertain future. </a:t>
            </a:r>
            <a:endParaRPr lang="en-US" sz="3200" dirty="0" smtClean="0">
              <a:latin typeface="Times New Roman" pitchFamily="18" charset="0"/>
              <a:cs typeface="Times New Roman" pitchFamily="18" charset="0"/>
            </a:endParaRPr>
          </a:p>
          <a:p>
            <a:pPr eaLnBrk="1" hangingPunct="1">
              <a:lnSpc>
                <a:spcPct val="90000"/>
              </a:lnSpc>
            </a:pPr>
            <a:endParaRPr lang="en-US" sz="3200" dirty="0" smtClean="0">
              <a:latin typeface="Times New Roman" pitchFamily="18" charset="0"/>
            </a:endParaRPr>
          </a:p>
          <a:p>
            <a:pPr eaLnBrk="1" hangingPunct="1">
              <a:lnSpc>
                <a:spcPct val="90000"/>
              </a:lnSpc>
            </a:pPr>
            <a:r>
              <a:rPr lang="en-US" sz="3200" dirty="0">
                <a:latin typeface="Times New Roman" pitchFamily="18" charset="0"/>
              </a:rPr>
              <a:t>a</a:t>
            </a:r>
            <a:r>
              <a:rPr lang="en-US" sz="3200" dirty="0" smtClean="0">
                <a:latin typeface="Times New Roman" pitchFamily="18" charset="0"/>
              </a:rPr>
              <a:t>ccepting or acknowledging </a:t>
            </a:r>
            <a:r>
              <a:rPr lang="en-US" sz="3200" dirty="0" smtClean="0">
                <a:solidFill>
                  <a:srgbClr val="C00000"/>
                </a:solidFill>
                <a:latin typeface="Times New Roman" pitchFamily="18" charset="0"/>
              </a:rPr>
              <a:t>novel ecosystems </a:t>
            </a:r>
            <a:r>
              <a:rPr lang="en-US" sz="3200" dirty="0" smtClean="0">
                <a:latin typeface="Times New Roman" pitchFamily="18" charset="0"/>
              </a:rPr>
              <a:t>and </a:t>
            </a:r>
            <a:r>
              <a:rPr lang="en-US" sz="3200" dirty="0" smtClean="0">
                <a:solidFill>
                  <a:srgbClr val="C00000"/>
                </a:solidFill>
                <a:latin typeface="Times New Roman" pitchFamily="18" charset="0"/>
              </a:rPr>
              <a:t>managing</a:t>
            </a:r>
            <a:r>
              <a:rPr lang="en-US" sz="3200" dirty="0" smtClean="0">
                <a:latin typeface="Times New Roman" pitchFamily="18" charset="0"/>
              </a:rPr>
              <a:t> them by </a:t>
            </a:r>
            <a:r>
              <a:rPr lang="en-US" sz="3200" dirty="0" smtClean="0">
                <a:solidFill>
                  <a:srgbClr val="C00000"/>
                </a:solidFill>
                <a:latin typeface="Times New Roman" pitchFamily="18" charset="0"/>
              </a:rPr>
              <a:t>maximizing</a:t>
            </a:r>
            <a:r>
              <a:rPr lang="en-US" sz="3200" dirty="0" smtClean="0">
                <a:latin typeface="Times New Roman" pitchFamily="18" charset="0"/>
              </a:rPr>
              <a:t> </a:t>
            </a:r>
            <a:r>
              <a:rPr lang="en-US" sz="3200" dirty="0" smtClean="0">
                <a:solidFill>
                  <a:srgbClr val="C00000"/>
                </a:solidFill>
                <a:latin typeface="Times New Roman" pitchFamily="18" charset="0"/>
              </a:rPr>
              <a:t>ecosystem services.</a:t>
            </a:r>
          </a:p>
          <a:p>
            <a:pPr marL="0" indent="0" eaLnBrk="1" hangingPunct="1">
              <a:lnSpc>
                <a:spcPct val="90000"/>
              </a:lnSpc>
              <a:buNone/>
            </a:pPr>
            <a:endParaRPr lang="en-US" sz="3200" dirty="0" smtClean="0">
              <a:latin typeface="Times New Roman" pitchFamily="18" charset="0"/>
            </a:endParaRPr>
          </a:p>
          <a:p>
            <a:pPr eaLnBrk="1" hangingPunct="1">
              <a:lnSpc>
                <a:spcPct val="90000"/>
              </a:lnSpc>
            </a:pPr>
            <a:endParaRPr lang="en-US" sz="2400" dirty="0" smtClean="0">
              <a:latin typeface="Times New Roman" pitchFamily="18" charset="0"/>
            </a:endParaRPr>
          </a:p>
        </p:txBody>
      </p:sp>
    </p:spTree>
    <p:extLst>
      <p:ext uri="{BB962C8B-B14F-4D97-AF65-F5344CB8AC3E}">
        <p14:creationId xmlns:p14="http://schemas.microsoft.com/office/powerpoint/2010/main" xmlns="" val="41878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n-US" b="1" dirty="0" smtClean="0">
              <a:solidFill>
                <a:schemeClr val="tx1"/>
              </a:solidFill>
              <a:latin typeface="Times New Roman" pitchFamily="18" charset="0"/>
            </a:endParaRPr>
          </a:p>
        </p:txBody>
      </p:sp>
      <p:sp>
        <p:nvSpPr>
          <p:cNvPr id="69635" name="Rectangle 3"/>
          <p:cNvSpPr>
            <a:spLocks noGrp="1" noChangeArrowheads="1"/>
          </p:cNvSpPr>
          <p:nvPr>
            <p:ph type="body" idx="1"/>
          </p:nvPr>
        </p:nvSpPr>
        <p:spPr/>
        <p:txBody>
          <a:bodyPr/>
          <a:lstStyle/>
          <a:p>
            <a:pPr lvl="1">
              <a:buNone/>
            </a:pPr>
            <a:r>
              <a:rPr lang="zh-CN" altLang="en-US" dirty="0">
                <a:latin typeface="Arial" pitchFamily="34" charset="0"/>
              </a:rPr>
              <a:t>生态恢复</a:t>
            </a:r>
            <a:endParaRPr lang="en-US" b="1" dirty="0" smtClean="0">
              <a:latin typeface="Times New Roman" pitchFamily="18" charset="0"/>
              <a:cs typeface="Times New Roman" pitchFamily="18" charset="0"/>
            </a:endParaRPr>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81001" y="152400"/>
            <a:ext cx="8458200"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3203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77813"/>
            <a:ext cx="8686800" cy="1139825"/>
          </a:xfrm>
        </p:spPr>
        <p:txBody>
          <a:bodyPr/>
          <a:lstStyle/>
          <a:p>
            <a:pPr eaLnBrk="1" hangingPunct="1"/>
            <a:r>
              <a:rPr lang="en-US" sz="4000" b="1" dirty="0" smtClean="0">
                <a:solidFill>
                  <a:schemeClr val="tx1"/>
                </a:solidFill>
                <a:latin typeface="Times New Roman" pitchFamily="18" charset="0"/>
                <a:cs typeface="Times New Roman" pitchFamily="18" charset="0"/>
              </a:rPr>
              <a:t>Clear-Cut Logging in Washington </a:t>
            </a:r>
            <a:br>
              <a:rPr lang="en-US" sz="4000" b="1" dirty="0" smtClean="0">
                <a:solidFill>
                  <a:schemeClr val="tx1"/>
                </a:solidFill>
                <a:latin typeface="Times New Roman" pitchFamily="18" charset="0"/>
                <a:cs typeface="Times New Roman" pitchFamily="18" charset="0"/>
              </a:rPr>
            </a:br>
            <a:r>
              <a:rPr lang="en-US" sz="4000" b="1" dirty="0" smtClean="0">
                <a:solidFill>
                  <a:schemeClr val="tx1"/>
                </a:solidFill>
                <a:latin typeface="Times New Roman" pitchFamily="18" charset="0"/>
                <a:cs typeface="Times New Roman" pitchFamily="18" charset="0"/>
              </a:rPr>
              <a:t>State, U.S.</a:t>
            </a:r>
          </a:p>
        </p:txBody>
      </p:sp>
      <p:pic>
        <p:nvPicPr>
          <p:cNvPr id="15363" name="Picture1" descr="1007"/>
          <p:cNvPicPr>
            <a:picLocks noChangeAspect="1" noChangeArrowheads="1"/>
          </p:cNvPicPr>
          <p:nvPr/>
        </p:nvPicPr>
        <p:blipFill>
          <a:blip r:embed="rId3" cstate="email"/>
          <a:stretch>
            <a:fillRect/>
          </a:stretch>
        </p:blipFill>
        <p:spPr bwMode="auto">
          <a:xfrm>
            <a:off x="2209800" y="1524000"/>
            <a:ext cx="4781550" cy="5334000"/>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55"/>
          <p:cNvGrpSpPr>
            <a:grpSpLocks/>
          </p:cNvGrpSpPr>
          <p:nvPr/>
        </p:nvGrpSpPr>
        <p:grpSpPr bwMode="auto">
          <a:xfrm>
            <a:off x="0" y="-76200"/>
            <a:ext cx="9144000" cy="6934200"/>
            <a:chOff x="-24" y="4"/>
            <a:chExt cx="5832" cy="4316"/>
          </a:xfrm>
        </p:grpSpPr>
        <p:graphicFrame>
          <p:nvGraphicFramePr>
            <p:cNvPr id="66567" name="Object 2"/>
            <p:cNvGraphicFramePr>
              <a:graphicFrameLocks noChangeAspect="1"/>
            </p:cNvGraphicFramePr>
            <p:nvPr/>
          </p:nvGraphicFramePr>
          <p:xfrm>
            <a:off x="-24" y="4"/>
            <a:ext cx="5832" cy="4316"/>
          </p:xfrm>
          <a:graphic>
            <a:graphicData uri="http://schemas.openxmlformats.org/presentationml/2006/ole">
              <p:oleObj spid="_x0000_s71713" name="Photo Editor Photo" r:id="rId4" imgW="10990476" imgH="6125430" progId="">
                <p:embed/>
              </p:oleObj>
            </a:graphicData>
          </a:graphic>
        </p:graphicFrame>
        <p:sp>
          <p:nvSpPr>
            <p:cNvPr id="66568" name="Text Box 57"/>
            <p:cNvSpPr txBox="1">
              <a:spLocks noChangeArrowheads="1"/>
            </p:cNvSpPr>
            <p:nvPr/>
          </p:nvSpPr>
          <p:spPr bwMode="hidden">
            <a:xfrm>
              <a:off x="4032" y="3888"/>
              <a:ext cx="1728" cy="228"/>
            </a:xfrm>
            <a:prstGeom prst="rect">
              <a:avLst/>
            </a:prstGeom>
            <a:noFill/>
            <a:ln w="9525" algn="ctr">
              <a:noFill/>
              <a:miter lim="800000"/>
              <a:headEnd/>
              <a:tailEnd/>
            </a:ln>
          </p:spPr>
          <p:txBody>
            <a:bodyPr>
              <a:spAutoFit/>
            </a:bodyPr>
            <a:lstStyle/>
            <a:p>
              <a:pPr algn="ctr" eaLnBrk="0" hangingPunct="0">
                <a:spcBef>
                  <a:spcPct val="50000"/>
                </a:spcBef>
              </a:pPr>
              <a:r>
                <a:rPr lang="en-US">
                  <a:solidFill>
                    <a:schemeClr val="bg1"/>
                  </a:solidFill>
                  <a:latin typeface="NaturaRoman"/>
                </a:rPr>
                <a:t>Photo by Lizanne Gray</a:t>
              </a:r>
            </a:p>
          </p:txBody>
        </p:sp>
      </p:grpSp>
      <p:sp>
        <p:nvSpPr>
          <p:cNvPr id="66563" name="Rectangle 7"/>
          <p:cNvSpPr>
            <a:spLocks noChangeArrowheads="1"/>
          </p:cNvSpPr>
          <p:nvPr/>
        </p:nvSpPr>
        <p:spPr bwMode="auto">
          <a:xfrm>
            <a:off x="914400" y="4191000"/>
            <a:ext cx="7500938" cy="1555750"/>
          </a:xfrm>
          <a:prstGeom prst="rect">
            <a:avLst/>
          </a:prstGeom>
          <a:noFill/>
          <a:ln w="9525">
            <a:noFill/>
            <a:miter lim="800000"/>
            <a:headEnd/>
            <a:tailEnd/>
          </a:ln>
        </p:spPr>
        <p:txBody>
          <a:bodyPr wrap="none">
            <a:spAutoFit/>
          </a:bodyPr>
          <a:lstStyle/>
          <a:p>
            <a:pPr eaLnBrk="0" hangingPunct="0"/>
            <a:r>
              <a:rPr lang="en-US" sz="9600" b="1" i="1">
                <a:solidFill>
                  <a:srgbClr val="FF3300"/>
                </a:solidFill>
                <a:latin typeface="Bookman Old Style" pitchFamily="18" charset="0"/>
              </a:rPr>
              <a:t>Thank you!</a:t>
            </a:r>
          </a:p>
        </p:txBody>
      </p:sp>
      <p:sp>
        <p:nvSpPr>
          <p:cNvPr id="66564" name="Rectangle 9"/>
          <p:cNvSpPr>
            <a:spLocks noGrp="1" noChangeArrowheads="1"/>
          </p:cNvSpPr>
          <p:nvPr>
            <p:ph type="title"/>
          </p:nvPr>
        </p:nvSpPr>
        <p:spPr>
          <a:xfrm>
            <a:off x="457200" y="0"/>
            <a:ext cx="8229600" cy="1139825"/>
          </a:xfrm>
        </p:spPr>
        <p:txBody>
          <a:bodyPr/>
          <a:lstStyle/>
          <a:p>
            <a:pPr algn="ctr" eaLnBrk="1" hangingPunct="1"/>
            <a:r>
              <a:rPr lang="en-US" b="1" smtClean="0">
                <a:solidFill>
                  <a:schemeClr val="tx1"/>
                </a:solidFill>
              </a:rPr>
              <a:t>Acknowledgements</a:t>
            </a:r>
          </a:p>
        </p:txBody>
      </p:sp>
      <p:sp>
        <p:nvSpPr>
          <p:cNvPr id="66565" name="Rectangle 10"/>
          <p:cNvSpPr>
            <a:spLocks noGrp="1" noChangeArrowheads="1"/>
          </p:cNvSpPr>
          <p:nvPr>
            <p:ph type="body" sz="half" idx="1"/>
          </p:nvPr>
        </p:nvSpPr>
        <p:spPr/>
        <p:txBody>
          <a:bodyPr/>
          <a:lstStyle/>
          <a:p>
            <a:pPr eaLnBrk="1" hangingPunct="1"/>
            <a:r>
              <a:rPr lang="en-US" sz="2400" b="1" dirty="0">
                <a:solidFill>
                  <a:schemeClr val="bg1"/>
                </a:solidFill>
                <a:latin typeface="Times New Roman" pitchFamily="18" charset="0"/>
              </a:rPr>
              <a:t>undergraduate </a:t>
            </a:r>
            <a:r>
              <a:rPr lang="en-US" sz="2400" b="1" dirty="0" smtClean="0">
                <a:solidFill>
                  <a:schemeClr val="bg1"/>
                </a:solidFill>
                <a:latin typeface="Times New Roman" pitchFamily="18" charset="0"/>
              </a:rPr>
              <a:t>&amp; graduate students who took Restoration Ecology course</a:t>
            </a:r>
          </a:p>
          <a:p>
            <a:pPr eaLnBrk="1" hangingPunct="1"/>
            <a:endParaRPr lang="en-US" sz="2400" b="1" dirty="0" smtClean="0">
              <a:solidFill>
                <a:schemeClr val="bg1"/>
              </a:solidFill>
              <a:latin typeface="Times New Roman" pitchFamily="18" charset="0"/>
            </a:endParaRPr>
          </a:p>
          <a:p>
            <a:pPr eaLnBrk="1" hangingPunct="1">
              <a:lnSpc>
                <a:spcPct val="80000"/>
              </a:lnSpc>
            </a:pPr>
            <a:r>
              <a:rPr lang="en-US" sz="2400" b="1" dirty="0" smtClean="0">
                <a:solidFill>
                  <a:schemeClr val="bg1"/>
                </a:solidFill>
                <a:latin typeface="Times New Roman" pitchFamily="18" charset="0"/>
              </a:rPr>
              <a:t>USDA NRICGP (1997, 2000)</a:t>
            </a:r>
          </a:p>
          <a:p>
            <a:pPr marL="342900" lvl="1" indent="-342900" eaLnBrk="1" hangingPunct="1">
              <a:buClr>
                <a:schemeClr val="bg2"/>
              </a:buClr>
              <a:buFont typeface="Wingdings" pitchFamily="2" charset="2"/>
              <a:buChar char="p"/>
            </a:pPr>
            <a:r>
              <a:rPr lang="en-US" b="1" dirty="0" smtClean="0">
                <a:solidFill>
                  <a:schemeClr val="bg1"/>
                </a:solidFill>
                <a:latin typeface="Times New Roman" pitchFamily="18" charset="0"/>
              </a:rPr>
              <a:t>NSF (2002, 2008)</a:t>
            </a:r>
          </a:p>
          <a:p>
            <a:pPr marL="342900" lvl="1" indent="-342900" eaLnBrk="1" hangingPunct="1">
              <a:buClr>
                <a:schemeClr val="bg2"/>
              </a:buClr>
              <a:buFont typeface="Wingdings" pitchFamily="2" charset="2"/>
              <a:buChar char="p"/>
            </a:pPr>
            <a:r>
              <a:rPr lang="en-US" b="1" dirty="0" smtClean="0">
                <a:solidFill>
                  <a:schemeClr val="bg1"/>
                </a:solidFill>
                <a:latin typeface="Times New Roman" pitchFamily="18" charset="0"/>
                <a:cs typeface="Times New Roman" pitchFamily="18" charset="0"/>
              </a:rPr>
              <a:t>DOE (2006-2009)</a:t>
            </a:r>
          </a:p>
          <a:p>
            <a:pPr marL="342900" lvl="1" indent="-342900" eaLnBrk="1" hangingPunct="1">
              <a:buClr>
                <a:schemeClr val="bg2"/>
              </a:buClr>
              <a:buFont typeface="Wingdings" pitchFamily="2" charset="2"/>
              <a:buChar char="p"/>
            </a:pPr>
            <a:endParaRPr lang="en-US" b="1" dirty="0" smtClean="0">
              <a:solidFill>
                <a:schemeClr val="bg1"/>
              </a:solidFill>
              <a:latin typeface="Times New Roman" pitchFamily="18" charset="0"/>
              <a:cs typeface="Times New Roman" pitchFamily="18" charset="0"/>
            </a:endParaRPr>
          </a:p>
          <a:p>
            <a:pPr marL="342900" lvl="1" indent="-342900" eaLnBrk="1" hangingPunct="1">
              <a:buClr>
                <a:schemeClr val="bg2"/>
              </a:buClr>
              <a:buFont typeface="Wingdings" pitchFamily="2" charset="2"/>
              <a:buNone/>
            </a:pPr>
            <a:endParaRPr lang="en-US" b="1" dirty="0" smtClean="0">
              <a:solidFill>
                <a:schemeClr val="bg1"/>
              </a:solidFill>
              <a:latin typeface="Times New Roman" pitchFamily="18" charset="0"/>
              <a:cs typeface="Times New Roman" pitchFamily="18" charset="0"/>
            </a:endParaRPr>
          </a:p>
          <a:p>
            <a:pPr eaLnBrk="1" hangingPunct="1"/>
            <a:endParaRPr lang="en-US" sz="2400" b="1" dirty="0" smtClean="0">
              <a:solidFill>
                <a:schemeClr val="bg1"/>
              </a:solidFill>
              <a:latin typeface="Times New Roman" pitchFamily="18" charset="0"/>
            </a:endParaRPr>
          </a:p>
          <a:p>
            <a:pPr eaLnBrk="1" hangingPunct="1">
              <a:buFont typeface="Wingdings" pitchFamily="2" charset="2"/>
              <a:buNone/>
            </a:pPr>
            <a:endParaRPr lang="en-US" sz="2400" b="1" dirty="0" smtClean="0">
              <a:solidFill>
                <a:schemeClr val="bg1"/>
              </a:solidFill>
              <a:latin typeface="Times New Roman" pitchFamily="18" charset="0"/>
            </a:endParaRPr>
          </a:p>
          <a:p>
            <a:pPr eaLnBrk="1" hangingPunct="1">
              <a:buFont typeface="Wingdings" pitchFamily="2" charset="2"/>
              <a:buNone/>
            </a:pPr>
            <a:endParaRPr lang="en-US" sz="2400" b="1" dirty="0" smtClean="0">
              <a:solidFill>
                <a:schemeClr val="bg1"/>
              </a:solidFill>
            </a:endParaRPr>
          </a:p>
        </p:txBody>
      </p:sp>
      <p:sp>
        <p:nvSpPr>
          <p:cNvPr id="66566" name="Rectangle 11"/>
          <p:cNvSpPr>
            <a:spLocks noGrp="1" noChangeArrowheads="1"/>
          </p:cNvSpPr>
          <p:nvPr>
            <p:ph type="body" sz="half" idx="2"/>
          </p:nvPr>
        </p:nvSpPr>
        <p:spPr/>
        <p:txBody>
          <a:bodyPr/>
          <a:lstStyle/>
          <a:p>
            <a:pPr eaLnBrk="1" hangingPunct="1"/>
            <a:r>
              <a:rPr lang="en-US" sz="2400" b="1" dirty="0" smtClean="0">
                <a:solidFill>
                  <a:schemeClr val="bg1"/>
                </a:solidFill>
                <a:latin typeface="Times New Roman" pitchFamily="18" charset="0"/>
              </a:rPr>
              <a:t>University of Illinois at Springfield Collaborative Project Seed Funding Grant</a:t>
            </a:r>
          </a:p>
          <a:p>
            <a:pPr eaLnBrk="1" hangingPunct="1"/>
            <a:endParaRPr lang="en-US" sz="2400" b="1" dirty="0" smtClean="0">
              <a:solidFill>
                <a:schemeClr val="bg1"/>
              </a:solidFill>
              <a:latin typeface="Times New Roman" pitchFamily="18" charset="0"/>
            </a:endParaRPr>
          </a:p>
          <a:p>
            <a:pPr eaLnBrk="1" hangingPunct="1"/>
            <a:r>
              <a:rPr lang="en-US" sz="2400" b="1" dirty="0" smtClean="0">
                <a:solidFill>
                  <a:schemeClr val="bg1"/>
                </a:solidFill>
                <a:latin typeface="Times New Roman" pitchFamily="18" charset="0"/>
              </a:rPr>
              <a:t>UIS </a:t>
            </a:r>
            <a:r>
              <a:rPr lang="en-US" sz="2400" b="1" dirty="0" err="1" smtClean="0">
                <a:solidFill>
                  <a:schemeClr val="bg1"/>
                </a:solidFill>
                <a:latin typeface="Times New Roman" pitchFamily="18" charset="0"/>
              </a:rPr>
              <a:t>Therkildsen</a:t>
            </a:r>
            <a:r>
              <a:rPr lang="en-US" sz="2400" b="1" dirty="0" smtClean="0">
                <a:solidFill>
                  <a:schemeClr val="bg1"/>
                </a:solidFill>
                <a:latin typeface="Times New Roman" pitchFamily="18" charset="0"/>
              </a:rPr>
              <a:t> Field Station at Emiquon </a:t>
            </a:r>
          </a:p>
          <a:p>
            <a:pPr eaLnBrk="1" hangingPunct="1"/>
            <a:endParaRPr lang="en-US" sz="2400" b="1" dirty="0" smtClean="0">
              <a:solidFill>
                <a:schemeClr val="bg1"/>
              </a:solidFill>
              <a:latin typeface="Times New Roman" pitchFamily="18" charset="0"/>
            </a:endParaRPr>
          </a:p>
          <a:p>
            <a:pPr eaLnBrk="1" hangingPunct="1"/>
            <a:endParaRPr lang="en-US" sz="2400" dirty="0" smtClean="0">
              <a:solidFill>
                <a:schemeClr val="bg1"/>
              </a:solidFill>
            </a:endParaRPr>
          </a:p>
        </p:txBody>
      </p:sp>
    </p:spTree>
    <p:extLst>
      <p:ext uri="{BB962C8B-B14F-4D97-AF65-F5344CB8AC3E}">
        <p14:creationId xmlns:p14="http://schemas.microsoft.com/office/powerpoint/2010/main" xmlns="" val="42940331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b="1" smtClean="0">
                <a:solidFill>
                  <a:schemeClr val="tx1"/>
                </a:solidFill>
                <a:latin typeface="Times New Roman" pitchFamily="18" charset="0"/>
              </a:rPr>
              <a:t>Global Change</a:t>
            </a:r>
            <a:endParaRPr lang="fr-FR" smtClean="0"/>
          </a:p>
        </p:txBody>
      </p:sp>
      <p:sp>
        <p:nvSpPr>
          <p:cNvPr id="5123" name="Rectangle 3"/>
          <p:cNvSpPr>
            <a:spLocks noGrp="1" noChangeArrowheads="1"/>
          </p:cNvSpPr>
          <p:nvPr>
            <p:ph type="body" idx="1"/>
          </p:nvPr>
        </p:nvSpPr>
        <p:spPr/>
        <p:txBody>
          <a:bodyPr/>
          <a:lstStyle/>
          <a:p>
            <a:r>
              <a:rPr lang="fr-FR" dirty="0" err="1" smtClean="0">
                <a:latin typeface="Times New Roman" pitchFamily="18" charset="0"/>
              </a:rPr>
              <a:t>Climate</a:t>
            </a:r>
            <a:r>
              <a:rPr lang="fr-FR" dirty="0" smtClean="0">
                <a:latin typeface="Times New Roman" pitchFamily="18" charset="0"/>
              </a:rPr>
              <a:t> change </a:t>
            </a:r>
          </a:p>
          <a:p>
            <a:endParaRPr lang="fr-FR" b="1" dirty="0" smtClean="0">
              <a:latin typeface="Times New Roman" pitchFamily="18" charset="0"/>
            </a:endParaRPr>
          </a:p>
          <a:p>
            <a:endParaRPr lang="fr-FR" b="1" dirty="0" smtClean="0">
              <a:latin typeface="Times New Roman" pitchFamily="18" charset="0"/>
            </a:endParaRPr>
          </a:p>
          <a:p>
            <a:endParaRPr lang="fr-FR" b="1" dirty="0" smtClean="0">
              <a:latin typeface="Times New Roman" pitchFamily="18" charset="0"/>
            </a:endParaRPr>
          </a:p>
          <a:p>
            <a:r>
              <a:rPr lang="fr-FR" dirty="0" smtClean="0">
                <a:latin typeface="Times New Roman" pitchFamily="18" charset="0"/>
              </a:rPr>
              <a:t>Land use change    </a:t>
            </a:r>
          </a:p>
          <a:p>
            <a:pPr>
              <a:buFont typeface="Wingdings" pitchFamily="2" charset="2"/>
              <a:buNone/>
            </a:pPr>
            <a:endParaRPr lang="fr-FR" b="1" dirty="0" smtClean="0">
              <a:latin typeface="Times New Roman" pitchFamily="18" charset="0"/>
            </a:endParaRPr>
          </a:p>
          <a:p>
            <a:pPr>
              <a:buFont typeface="Wingdings" pitchFamily="2" charset="2"/>
              <a:buNone/>
            </a:pPr>
            <a:endParaRPr lang="fr-FR" b="1" dirty="0" smtClean="0">
              <a:latin typeface="Times New Roman" pitchFamily="18" charset="0"/>
            </a:endParaRPr>
          </a:p>
          <a:p>
            <a:pPr>
              <a:buFont typeface="Wingdings" pitchFamily="2" charset="2"/>
              <a:buNone/>
            </a:pPr>
            <a:endParaRPr lang="fr-FR" b="1" dirty="0" smtClean="0">
              <a:latin typeface="Times New Roman" pitchFamily="18" charset="0"/>
            </a:endParaRPr>
          </a:p>
          <a:p>
            <a:r>
              <a:rPr lang="fr-FR" dirty="0" smtClean="0">
                <a:latin typeface="Times New Roman" pitchFamily="18" charset="0"/>
              </a:rPr>
              <a:t>Species invasion and </a:t>
            </a:r>
          </a:p>
          <a:p>
            <a:pPr>
              <a:buFont typeface="Wingdings" pitchFamily="2" charset="2"/>
              <a:buNone/>
            </a:pPr>
            <a:r>
              <a:rPr lang="fr-FR" dirty="0" smtClean="0">
                <a:latin typeface="Times New Roman" pitchFamily="18" charset="0"/>
              </a:rPr>
              <a:t>    </a:t>
            </a:r>
            <a:r>
              <a:rPr lang="fr-FR" dirty="0" err="1" smtClean="0">
                <a:latin typeface="Times New Roman" pitchFamily="18" charset="0"/>
              </a:rPr>
              <a:t>biodiversity</a:t>
            </a:r>
            <a:r>
              <a:rPr lang="fr-FR" dirty="0" smtClean="0">
                <a:latin typeface="Times New Roman" pitchFamily="18" charset="0"/>
              </a:rPr>
              <a:t> </a:t>
            </a:r>
            <a:r>
              <a:rPr lang="fr-FR" dirty="0" err="1" smtClean="0">
                <a:latin typeface="Times New Roman" pitchFamily="18" charset="0"/>
              </a:rPr>
              <a:t>loss</a:t>
            </a:r>
            <a:r>
              <a:rPr lang="fr-FR" dirty="0" smtClean="0">
                <a:latin typeface="Times New Roman" pitchFamily="18" charset="0"/>
              </a:rPr>
              <a:t> </a:t>
            </a:r>
          </a:p>
          <a:p>
            <a:pPr>
              <a:buFont typeface="Wingdings" pitchFamily="2" charset="2"/>
              <a:buNone/>
            </a:pPr>
            <a:endParaRPr lang="fr-FR" dirty="0" smtClean="0">
              <a:latin typeface="Times New Roman" pitchFamily="18" charset="0"/>
            </a:endParaRPr>
          </a:p>
        </p:txBody>
      </p:sp>
      <p:pic>
        <p:nvPicPr>
          <p:cNvPr id="5124" name="Picture 8" descr="purple loosestrife-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267200" y="5086350"/>
            <a:ext cx="2646363"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4" descr="Willamette Valley Aerial Image"/>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29000" y="3200400"/>
            <a:ext cx="2336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6" name="TextBox 7"/>
          <p:cNvSpPr txBox="1">
            <a:spLocks noChangeArrowheads="1"/>
          </p:cNvSpPr>
          <p:nvPr/>
        </p:nvSpPr>
        <p:spPr bwMode="auto">
          <a:xfrm>
            <a:off x="6953250" y="6324600"/>
            <a:ext cx="2190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Purple loosestrife</a:t>
            </a:r>
          </a:p>
        </p:txBody>
      </p:sp>
      <p:pic>
        <p:nvPicPr>
          <p:cNvPr id="5127" name="Picture 8" descr="Mauna Loa CO2.gif"/>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724400" y="1219200"/>
            <a:ext cx="2589213"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6986588" y="434975"/>
            <a:ext cx="19827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b="1">
                <a:latin typeface="Times New Roman" pitchFamily="18" charset="0"/>
                <a:cs typeface="Times New Roman" pitchFamily="18" charset="0"/>
              </a:rPr>
              <a:t>393 ppm in Jan, 2012</a:t>
            </a: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 y="0"/>
            <a:ext cx="67087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Up Arrow 12"/>
          <p:cNvSpPr>
            <a:spLocks noChangeArrowheads="1"/>
          </p:cNvSpPr>
          <p:nvPr/>
        </p:nvSpPr>
        <p:spPr bwMode="auto">
          <a:xfrm>
            <a:off x="7315200" y="990600"/>
            <a:ext cx="228600" cy="304800"/>
          </a:xfrm>
          <a:prstGeom prst="up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xmlns="" val="305521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z="3600" b="1" smtClean="0">
                <a:solidFill>
                  <a:schemeClr val="tx1"/>
                </a:solidFill>
                <a:latin typeface="Times New Roman" pitchFamily="18" charset="0"/>
                <a:cs typeface="Times New Roman" pitchFamily="18" charset="0"/>
              </a:rPr>
              <a:t>Wetland restoration from croplands  </a:t>
            </a:r>
          </a:p>
        </p:txBody>
      </p:sp>
      <p:sp>
        <p:nvSpPr>
          <p:cNvPr id="51203" name="Content Placeholder 2"/>
          <p:cNvSpPr>
            <a:spLocks noGrp="1"/>
          </p:cNvSpPr>
          <p:nvPr>
            <p:ph sz="quarter" idx="1"/>
          </p:nvPr>
        </p:nvSpPr>
        <p:spPr>
          <a:xfrm>
            <a:off x="457200" y="1524000"/>
            <a:ext cx="7467600" cy="4035425"/>
          </a:xfrm>
        </p:spPr>
        <p:txBody>
          <a:bodyPr/>
          <a:lstStyle/>
          <a:p>
            <a:pPr eaLnBrk="1" hangingPunct="1"/>
            <a:r>
              <a:rPr lang="en-US" smtClean="0">
                <a:latin typeface="Times New Roman" pitchFamily="18" charset="0"/>
                <a:cs typeface="Times New Roman" pitchFamily="18" charset="0"/>
              </a:rPr>
              <a:t>Increasingly important for various reasons </a:t>
            </a:r>
          </a:p>
          <a:p>
            <a:pPr lvl="1" eaLnBrk="1" hangingPunct="1"/>
            <a:r>
              <a:rPr lang="en-US" smtClean="0">
                <a:latin typeface="Times New Roman" pitchFamily="18" charset="0"/>
                <a:cs typeface="Times New Roman" pitchFamily="18" charset="0"/>
              </a:rPr>
              <a:t>Removing stream nutrient load </a:t>
            </a:r>
          </a:p>
          <a:p>
            <a:pPr lvl="1" eaLnBrk="1" hangingPunct="1"/>
            <a:r>
              <a:rPr lang="en-US" smtClean="0">
                <a:latin typeface="Times New Roman" pitchFamily="18" charset="0"/>
                <a:cs typeface="Times New Roman" pitchFamily="18" charset="0"/>
              </a:rPr>
              <a:t>Enhancing native species (e.g., plants, fishes)</a:t>
            </a:r>
          </a:p>
          <a:p>
            <a:pPr lvl="1" eaLnBrk="1" hangingPunct="1"/>
            <a:r>
              <a:rPr lang="en-US" smtClean="0">
                <a:latin typeface="Times New Roman" pitchFamily="18" charset="0"/>
                <a:cs typeface="Times New Roman" pitchFamily="18" charset="0"/>
              </a:rPr>
              <a:t>Carbon sequestration </a:t>
            </a:r>
          </a:p>
          <a:p>
            <a:pPr eaLnBrk="1" hangingPunct="1"/>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sp>
        <p:nvSpPr>
          <p:cNvPr id="51204" name="Right Arrow 7"/>
          <p:cNvSpPr>
            <a:spLocks noChangeArrowheads="1"/>
          </p:cNvSpPr>
          <p:nvPr/>
        </p:nvSpPr>
        <p:spPr bwMode="auto">
          <a:xfrm>
            <a:off x="4191000" y="5257800"/>
            <a:ext cx="685800" cy="228600"/>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pic>
        <p:nvPicPr>
          <p:cNvPr id="51205" name="Picture 5" descr="Emiquon--prerestoration"/>
          <p:cNvPicPr>
            <a:picLocks noChangeAspect="1" noChangeArrowheads="1"/>
          </p:cNvPicPr>
          <p:nvPr/>
        </p:nvPicPr>
        <p:blipFill>
          <a:blip r:embed="rId3" cstate="print"/>
          <a:srcRect/>
          <a:stretch>
            <a:fillRect/>
          </a:stretch>
        </p:blipFill>
        <p:spPr bwMode="auto">
          <a:xfrm>
            <a:off x="0" y="3457575"/>
            <a:ext cx="4186238" cy="3400425"/>
          </a:xfrm>
          <a:prstGeom prst="rect">
            <a:avLst/>
          </a:prstGeom>
          <a:noFill/>
          <a:ln w="9525">
            <a:noFill/>
            <a:miter lim="800000"/>
            <a:headEnd/>
            <a:tailEnd/>
          </a:ln>
        </p:spPr>
      </p:pic>
      <p:pic>
        <p:nvPicPr>
          <p:cNvPr id="51206" name="Picture 6" descr="Emiquon 2008"/>
          <p:cNvPicPr>
            <a:picLocks noChangeAspect="1" noChangeArrowheads="1"/>
          </p:cNvPicPr>
          <p:nvPr/>
        </p:nvPicPr>
        <p:blipFill>
          <a:blip r:embed="rId4" cstate="email"/>
          <a:srcRect/>
          <a:stretch>
            <a:fillRect/>
          </a:stretch>
        </p:blipFill>
        <p:spPr bwMode="auto">
          <a:xfrm>
            <a:off x="4953000" y="3429000"/>
            <a:ext cx="4191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277813"/>
            <a:ext cx="8686800" cy="1139825"/>
          </a:xfrm>
        </p:spPr>
        <p:txBody>
          <a:bodyPr/>
          <a:lstStyle/>
          <a:p>
            <a:pPr eaLnBrk="1" hangingPunct="1"/>
            <a:r>
              <a:rPr lang="en-US" sz="4000" b="1" dirty="0" smtClean="0">
                <a:solidFill>
                  <a:schemeClr val="tx1"/>
                </a:solidFill>
                <a:latin typeface="Times New Roman" pitchFamily="18" charset="0"/>
                <a:cs typeface="Times New Roman" pitchFamily="18" charset="0"/>
              </a:rPr>
              <a:t>Extreme Tropical Deforestation in Thailand</a:t>
            </a:r>
          </a:p>
        </p:txBody>
      </p:sp>
      <p:pic>
        <p:nvPicPr>
          <p:cNvPr id="20483" name="Picture1" descr="1011"/>
          <p:cNvPicPr>
            <a:picLocks noChangeAspect="1" noChangeArrowheads="1"/>
          </p:cNvPicPr>
          <p:nvPr/>
        </p:nvPicPr>
        <p:blipFill>
          <a:blip r:embed="rId3" cstate="email"/>
          <a:srcRect/>
          <a:stretch>
            <a:fillRect/>
          </a:stretch>
        </p:blipFill>
        <p:spPr bwMode="auto">
          <a:xfrm>
            <a:off x="914400" y="1524000"/>
            <a:ext cx="7377113" cy="509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dirty="0" smtClean="0">
                <a:solidFill>
                  <a:schemeClr val="tx1"/>
                </a:solidFill>
                <a:latin typeface="Times New Roman" pitchFamily="18" charset="0"/>
                <a:cs typeface="Times New Roman" pitchFamily="18" charset="0"/>
              </a:rPr>
              <a:t>Overgrazed Grassland</a:t>
            </a:r>
          </a:p>
        </p:txBody>
      </p:sp>
      <p:pic>
        <p:nvPicPr>
          <p:cNvPr id="15363" name="Picture 3" descr="overgrazed.jpg"/>
          <p:cNvPicPr>
            <a:picLocks noChangeAspect="1"/>
          </p:cNvPicPr>
          <p:nvPr/>
        </p:nvPicPr>
        <p:blipFill>
          <a:blip r:embed="rId3" cstate="print"/>
          <a:srcRect/>
          <a:stretch>
            <a:fillRect/>
          </a:stretch>
        </p:blipFill>
        <p:spPr bwMode="auto">
          <a:xfrm>
            <a:off x="381000" y="1600200"/>
            <a:ext cx="3273425" cy="4886325"/>
          </a:xfrm>
          <a:prstGeom prst="rect">
            <a:avLst/>
          </a:prstGeom>
          <a:noFill/>
          <a:ln w="9525">
            <a:noFill/>
            <a:miter lim="800000"/>
            <a:headEnd/>
            <a:tailEnd/>
          </a:ln>
        </p:spPr>
      </p:pic>
      <p:pic>
        <p:nvPicPr>
          <p:cNvPr id="15364" name="Picture 5" descr="y8344e0u.jpg"/>
          <p:cNvPicPr>
            <a:picLocks noChangeAspect="1"/>
          </p:cNvPicPr>
          <p:nvPr/>
        </p:nvPicPr>
        <p:blipFill>
          <a:blip r:embed="rId4" cstate="print"/>
          <a:srcRect/>
          <a:stretch>
            <a:fillRect/>
          </a:stretch>
        </p:blipFill>
        <p:spPr bwMode="auto">
          <a:xfrm>
            <a:off x="3810000" y="1981200"/>
            <a:ext cx="5080000" cy="3759200"/>
          </a:xfrm>
          <a:prstGeom prst="rect">
            <a:avLst/>
          </a:prstGeom>
          <a:noFill/>
          <a:ln w="9525">
            <a:noFill/>
            <a:miter lim="800000"/>
            <a:headEnd/>
            <a:tailEnd/>
          </a:ln>
        </p:spPr>
      </p:pic>
      <p:sp>
        <p:nvSpPr>
          <p:cNvPr id="15365" name="TextBox 6"/>
          <p:cNvSpPr txBox="1">
            <a:spLocks noChangeArrowheads="1"/>
          </p:cNvSpPr>
          <p:nvPr/>
        </p:nvSpPr>
        <p:spPr bwMode="auto">
          <a:xfrm>
            <a:off x="4038600" y="5943600"/>
            <a:ext cx="5108575" cy="646113"/>
          </a:xfrm>
          <a:prstGeom prst="rect">
            <a:avLst/>
          </a:prstGeom>
          <a:noFill/>
          <a:ln w="9525">
            <a:noFill/>
            <a:miter lim="800000"/>
            <a:headEnd/>
            <a:tailEnd/>
          </a:ln>
        </p:spPr>
        <p:txBody>
          <a:bodyPr wrap="none">
            <a:spAutoFit/>
          </a:bodyPr>
          <a:lstStyle/>
          <a:p>
            <a:pPr algn="ctr"/>
            <a:r>
              <a:rPr lang="en-US" sz="1800" i="1"/>
              <a:t>Maasai sheep grazing in a </a:t>
            </a:r>
            <a:r>
              <a:rPr lang="en-US" sz="1800"/>
              <a:t>Themeda</a:t>
            </a:r>
            <a:r>
              <a:rPr lang="en-US" sz="1800" i="1"/>
              <a:t> grassland, </a:t>
            </a:r>
          </a:p>
          <a:p>
            <a:pPr algn="ctr"/>
            <a:r>
              <a:rPr lang="en-US" sz="1800" i="1"/>
              <a:t>southwestern Kenya</a:t>
            </a:r>
            <a:endParaRPr lang="en-US" sz="1800"/>
          </a:p>
        </p:txBody>
      </p:sp>
      <p:sp>
        <p:nvSpPr>
          <p:cNvPr id="15366" name="TextBox 7"/>
          <p:cNvSpPr txBox="1">
            <a:spLocks noChangeArrowheads="1"/>
          </p:cNvSpPr>
          <p:nvPr/>
        </p:nvSpPr>
        <p:spPr bwMode="auto">
          <a:xfrm>
            <a:off x="1143000" y="6488668"/>
            <a:ext cx="1600200" cy="369332"/>
          </a:xfrm>
          <a:prstGeom prst="rect">
            <a:avLst/>
          </a:prstGeom>
          <a:noFill/>
          <a:ln w="9525">
            <a:noFill/>
            <a:miter lim="800000"/>
            <a:headEnd/>
            <a:tailEnd/>
          </a:ln>
        </p:spPr>
        <p:txBody>
          <a:bodyPr wrap="square">
            <a:spAutoFit/>
          </a:bodyPr>
          <a:lstStyle/>
          <a:p>
            <a:r>
              <a:rPr lang="en-US" sz="1800"/>
              <a:t>Colorado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2696" name="Picture 8" descr="purple loosestrife-1"/>
          <p:cNvPicPr>
            <a:picLocks noChangeAspect="1" noChangeArrowheads="1"/>
          </p:cNvPicPr>
          <p:nvPr/>
        </p:nvPicPr>
        <p:blipFill>
          <a:blip r:embed="rId3" cstate="print"/>
          <a:srcRect/>
          <a:stretch>
            <a:fillRect/>
          </a:stretch>
        </p:blipFill>
        <p:spPr bwMode="auto">
          <a:xfrm>
            <a:off x="533400" y="1435100"/>
            <a:ext cx="7696200" cy="5152178"/>
          </a:xfrm>
          <a:prstGeom prst="rect">
            <a:avLst/>
          </a:prstGeom>
          <a:noFill/>
          <a:ln w="9525">
            <a:noFill/>
            <a:miter lim="800000"/>
            <a:headEnd/>
            <a:tailEnd/>
          </a:ln>
        </p:spPr>
      </p:pic>
      <p:sp>
        <p:nvSpPr>
          <p:cNvPr id="5" name="TextBox 4"/>
          <p:cNvSpPr txBox="1"/>
          <p:nvPr/>
        </p:nvSpPr>
        <p:spPr>
          <a:xfrm>
            <a:off x="242909" y="381000"/>
            <a:ext cx="8901091" cy="707886"/>
          </a:xfrm>
          <a:prstGeom prst="rect">
            <a:avLst/>
          </a:prstGeom>
          <a:noFill/>
        </p:spPr>
        <p:txBody>
          <a:bodyPr wrap="none" rtlCol="0">
            <a:spAutoFit/>
          </a:bodyPr>
          <a:lstStyle/>
          <a:p>
            <a:r>
              <a:rPr lang="en-US" sz="4000" b="1" dirty="0" smtClean="0">
                <a:latin typeface="Times New Roman" pitchFamily="18" charset="0"/>
                <a:cs typeface="Times New Roman" pitchFamily="18" charset="0"/>
              </a:rPr>
              <a:t>Purple Loosestrife </a:t>
            </a:r>
            <a:r>
              <a:rPr lang="en-US" sz="4000" b="1" dirty="0">
                <a:latin typeface="Times New Roman" pitchFamily="18" charset="0"/>
                <a:cs typeface="Times New Roman" pitchFamily="18" charset="0"/>
              </a:rPr>
              <a:t>I</a:t>
            </a:r>
            <a:r>
              <a:rPr lang="en-US" sz="4000" b="1" dirty="0" smtClean="0">
                <a:latin typeface="Times New Roman" pitchFamily="18" charset="0"/>
                <a:cs typeface="Times New Roman" pitchFamily="18" charset="0"/>
              </a:rPr>
              <a:t>nvasion in Wetlands</a:t>
            </a:r>
            <a:endParaRPr lang="en-US"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eaLnBrk="1" hangingPunct="1"/>
            <a:r>
              <a:rPr lang="en-US" sz="4000" b="1" dirty="0" smtClean="0">
                <a:solidFill>
                  <a:schemeClr val="tx1"/>
                </a:solidFill>
                <a:latin typeface="Times New Roman" pitchFamily="18" charset="0"/>
                <a:cs typeface="Times New Roman" pitchFamily="18" charset="0"/>
              </a:rPr>
              <a:t>Coal Mine Site in Spain </a:t>
            </a:r>
            <a:endParaRPr lang="en-US" sz="4000" dirty="0" smtClean="0">
              <a:solidFill>
                <a:schemeClr val="tx1"/>
              </a:solidFill>
              <a:latin typeface="Times New Roman" pitchFamily="18" charset="0"/>
              <a:cs typeface="Times New Roman" pitchFamily="18" charset="0"/>
            </a:endParaRPr>
          </a:p>
        </p:txBody>
      </p:sp>
      <p:pic>
        <p:nvPicPr>
          <p:cNvPr id="420868" name="Picture 4" descr="Corta Alloza &amp; Utrillas Coal Mine Restoration, Spain:  Francisco A. Comin, Instituto Pirenaico de Ecologia-CSIC (Before)"/>
          <p:cNvPicPr>
            <a:picLocks noChangeAspect="1" noChangeArrowheads="1"/>
          </p:cNvPicPr>
          <p:nvPr/>
        </p:nvPicPr>
        <p:blipFill>
          <a:blip r:embed="rId3" cstate="print"/>
          <a:srcRect/>
          <a:stretch>
            <a:fillRect/>
          </a:stretch>
        </p:blipFill>
        <p:spPr bwMode="auto">
          <a:xfrm>
            <a:off x="990600" y="1524000"/>
            <a:ext cx="6248400" cy="4686300"/>
          </a:xfrm>
          <a:prstGeom prst="rect">
            <a:avLst/>
          </a:prstGeom>
          <a:noFill/>
          <a:ln w="9525">
            <a:noFill/>
            <a:miter lim="800000"/>
            <a:headEnd/>
            <a:tailEnd/>
          </a:ln>
        </p:spPr>
      </p:pic>
      <p:sp>
        <p:nvSpPr>
          <p:cNvPr id="9" name="TextBox 8"/>
          <p:cNvSpPr txBox="1"/>
          <p:nvPr/>
        </p:nvSpPr>
        <p:spPr>
          <a:xfrm>
            <a:off x="1371600" y="6488668"/>
            <a:ext cx="5564344" cy="369332"/>
          </a:xfrm>
          <a:prstGeom prst="rect">
            <a:avLst/>
          </a:prstGeom>
          <a:noFill/>
        </p:spPr>
        <p:txBody>
          <a:bodyPr wrap="none" rtlCol="0">
            <a:spAutoFit/>
          </a:bodyPr>
          <a:lstStyle/>
          <a:p>
            <a:r>
              <a:rPr lang="en-US" dirty="0" err="1" smtClean="0"/>
              <a:t>Corta</a:t>
            </a:r>
            <a:r>
              <a:rPr lang="en-US" dirty="0" smtClean="0"/>
              <a:t> </a:t>
            </a:r>
            <a:r>
              <a:rPr lang="en-US" dirty="0" err="1" smtClean="0"/>
              <a:t>Alloza</a:t>
            </a:r>
            <a:r>
              <a:rPr lang="en-US" dirty="0" smtClean="0"/>
              <a:t> &amp; </a:t>
            </a:r>
            <a:r>
              <a:rPr lang="en-US" dirty="0" err="1" smtClean="0"/>
              <a:t>Utrillas</a:t>
            </a:r>
            <a:r>
              <a:rPr lang="en-US" dirty="0" smtClean="0"/>
              <a:t> Coal Mine Site in Spain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20868"/>
                                        </p:tgtEl>
                                        <p:attrNameLst>
                                          <p:attrName>style.visibility</p:attrName>
                                        </p:attrNameLst>
                                      </p:cBhvr>
                                      <p:to>
                                        <p:strVal val="visible"/>
                                      </p:to>
                                    </p:set>
                                    <p:animEffect transition="in" filter="fade">
                                      <p:cBhvr>
                                        <p:cTn id="7" dur="2000"/>
                                        <p:tgtEl>
                                          <p:spTgt spid="420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34690</TotalTime>
  <Words>4414</Words>
  <Application>Microsoft Office PowerPoint</Application>
  <PresentationFormat>全屏显示(4:3)</PresentationFormat>
  <Paragraphs>509</Paragraphs>
  <Slides>52</Slides>
  <Notes>51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52</vt:i4>
      </vt:variant>
    </vt:vector>
  </HeadingPairs>
  <TitlesOfParts>
    <vt:vector size="55" baseType="lpstr">
      <vt:lpstr>Level</vt:lpstr>
      <vt:lpstr>Microsoft Office Excel 97-2003 工作表</vt:lpstr>
      <vt:lpstr>Photo Editor Photo</vt:lpstr>
      <vt:lpstr>Advances in Restoration Ecology: From Reference Ecosystems to Novel Ecosystems</vt:lpstr>
      <vt:lpstr>幻灯片 2</vt:lpstr>
      <vt:lpstr>Roadmap</vt:lpstr>
      <vt:lpstr>Ecosystem Degradation</vt:lpstr>
      <vt:lpstr>Clear-Cut Logging in Washington  State, U.S.</vt:lpstr>
      <vt:lpstr>Extreme Tropical Deforestation in Thailand</vt:lpstr>
      <vt:lpstr>Overgrazed Grassland</vt:lpstr>
      <vt:lpstr>幻灯片 8</vt:lpstr>
      <vt:lpstr>Coal Mine Site in Spain </vt:lpstr>
      <vt:lpstr>Ecological Restoration (生态恢复)</vt:lpstr>
      <vt:lpstr>The trajectory of a restoration project</vt:lpstr>
      <vt:lpstr>Restoration Ecology (恢复生态学)</vt:lpstr>
      <vt:lpstr>Restoration Ecology (恢复生态学)</vt:lpstr>
      <vt:lpstr>Roadmap</vt:lpstr>
      <vt:lpstr>Reference ecosystem (参照生态系统)</vt:lpstr>
      <vt:lpstr>Reference ecosystem (参照生态系统) 2</vt:lpstr>
      <vt:lpstr>The trajectory of a restoration project</vt:lpstr>
      <vt:lpstr>How to Define Reference Ecosystems?</vt:lpstr>
      <vt:lpstr>幻灯片 19</vt:lpstr>
      <vt:lpstr>幻灯片 20</vt:lpstr>
      <vt:lpstr>Two Restored Wetlands--Emiquon (2007) and Spunky Bottoms (1997)</vt:lpstr>
      <vt:lpstr>幻灯片 22</vt:lpstr>
      <vt:lpstr>Key Attributes &amp; Indicators for IL  River Plant Communities at Emiquon</vt:lpstr>
      <vt:lpstr>Study Sites</vt:lpstr>
      <vt:lpstr>C Sequestration Potential of SOM in Emiquon and Spunky Bottoms</vt:lpstr>
      <vt:lpstr>幻灯片 26</vt:lpstr>
      <vt:lpstr>Dynamic Reference </vt:lpstr>
      <vt:lpstr>Dynamic Reference Concept </vt:lpstr>
      <vt:lpstr>Issues with Reference Concept</vt:lpstr>
      <vt:lpstr>Issues with Reference Concept</vt:lpstr>
      <vt:lpstr>幻灯片 31</vt:lpstr>
      <vt:lpstr>Issues with Restoration Ecology</vt:lpstr>
      <vt:lpstr>Roadmap</vt:lpstr>
      <vt:lpstr>Novel Ecosystem (新型生态系统)</vt:lpstr>
      <vt:lpstr>幻灯片 35</vt:lpstr>
      <vt:lpstr>Definition of Novel Ecosystems </vt:lpstr>
      <vt:lpstr>Formation of Novel Ecosystems </vt:lpstr>
      <vt:lpstr>Definition </vt:lpstr>
      <vt:lpstr>Examples of Novel Ecosystems (Hobbs et al. 2006, GEB)</vt:lpstr>
      <vt:lpstr>Puerto Rico New Forest—African tulip trees</vt:lpstr>
      <vt:lpstr>Garlic Mustard (Alliaria petiolata) Invasion in a Stormwater Floodplain, UW-Madison Arboretum </vt:lpstr>
      <vt:lpstr>幻灯片 42</vt:lpstr>
      <vt:lpstr>Implications for Restoration Ecology</vt:lpstr>
      <vt:lpstr>Definition </vt:lpstr>
      <vt:lpstr>Implications for Restoration Ecology</vt:lpstr>
      <vt:lpstr>Implications for Restoration Ecology</vt:lpstr>
      <vt:lpstr>Two Misconceptions</vt:lpstr>
      <vt:lpstr>Take home message</vt:lpstr>
      <vt:lpstr>幻灯片 49</vt:lpstr>
      <vt:lpstr>Acknowledgements</vt:lpstr>
      <vt:lpstr>Global Change</vt:lpstr>
      <vt:lpstr>Wetland restoration from croplands  </vt:lpstr>
    </vt:vector>
  </TitlesOfParts>
  <Company>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CHENHUA</dc:creator>
  <cp:lastModifiedBy>unknown</cp:lastModifiedBy>
  <cp:revision>586</cp:revision>
  <dcterms:created xsi:type="dcterms:W3CDTF">2006-02-11T22:54:03Z</dcterms:created>
  <dcterms:modified xsi:type="dcterms:W3CDTF">2013-06-28T01:46:57Z</dcterms:modified>
</cp:coreProperties>
</file>