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5" r:id="rId4"/>
    <p:sldId id="267" r:id="rId5"/>
    <p:sldId id="268" r:id="rId6"/>
    <p:sldId id="258" r:id="rId7"/>
    <p:sldId id="270" r:id="rId8"/>
    <p:sldId id="259" r:id="rId9"/>
    <p:sldId id="260" r:id="rId10"/>
    <p:sldId id="271" r:id="rId11"/>
    <p:sldId id="272" r:id="rId12"/>
    <p:sldId id="261" r:id="rId13"/>
    <p:sldId id="274" r:id="rId14"/>
    <p:sldId id="273" r:id="rId15"/>
    <p:sldId id="276" r:id="rId16"/>
    <p:sldId id="262" r:id="rId17"/>
    <p:sldId id="263" r:id="rId18"/>
    <p:sldId id="278" r:id="rId19"/>
    <p:sldId id="279" r:id="rId20"/>
    <p:sldId id="264" r:id="rId21"/>
    <p:sldId id="280" r:id="rId22"/>
    <p:sldId id="26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20"/>
    <p:restoredTop sz="95897"/>
  </p:normalViewPr>
  <p:slideViewPr>
    <p:cSldViewPr snapToGrid="0">
      <p:cViewPr varScale="1">
        <p:scale>
          <a:sx n="56" d="100"/>
          <a:sy n="56" d="100"/>
        </p:scale>
        <p:origin x="216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0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32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90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7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3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17F4-D419-4543-BB19-8AC7E068C3C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C4DB14-D59B-7E44-B62F-3BC2CE41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35CC-9759-94DE-2246-5298E9536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  <a:solidFill>
            <a:schemeClr val="bg1">
              <a:alpha val="40035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Animal Movement and Habitat Selection in Response to Human Activities and Urbanization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AEFF5-CBE3-49D5-3AA2-796871A9C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2794000"/>
            <a:ext cx="2033588" cy="434975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By Alyssa Ayan</a:t>
            </a:r>
          </a:p>
        </p:txBody>
      </p:sp>
    </p:spTree>
    <p:extLst>
      <p:ext uri="{BB962C8B-B14F-4D97-AF65-F5344CB8AC3E}">
        <p14:creationId xmlns:p14="http://schemas.microsoft.com/office/powerpoint/2010/main" val="193484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4EF38-4C63-7A01-FF77-93F9049EA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63" y="1316603"/>
            <a:ext cx="7746709" cy="41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8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C7FE93-ED05-537E-F591-4ED07ACEE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160" y="580583"/>
            <a:ext cx="5683679" cy="60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7874-2E7A-A7E3-89F8-D2F8D7C9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Discussion/Conclusions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F239-6E24-3619-E324-F45146F6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200" dirty="0"/>
              <a:t>Crossing locations are the most convenient – not the most efficient</a:t>
            </a:r>
          </a:p>
          <a:p>
            <a:pPr lvl="1"/>
            <a:r>
              <a:rPr lang="en-US" sz="2000" dirty="0"/>
              <a:t>High road kill incidence</a:t>
            </a:r>
          </a:p>
          <a:p>
            <a:r>
              <a:rPr lang="en-US" sz="2200" dirty="0"/>
              <a:t>Potential increase in used </a:t>
            </a:r>
            <a:r>
              <a:rPr lang="en-US" sz="2200"/>
              <a:t>bighorn sheep </a:t>
            </a:r>
            <a:r>
              <a:rPr lang="en-US" sz="2200" dirty="0"/>
              <a:t>habitat would be substantial</a:t>
            </a:r>
          </a:p>
          <a:p>
            <a:pPr lvl="1"/>
            <a:r>
              <a:rPr lang="en-US" sz="2200" dirty="0"/>
              <a:t>Includes high elevation resources for low elevation populations, reduces likelihood of climate extinction</a:t>
            </a:r>
          </a:p>
          <a:p>
            <a:pPr lvl="1"/>
            <a:r>
              <a:rPr lang="en-US" sz="2200" dirty="0"/>
              <a:t>Long-term benefits for connectivity and metapopulation dynamics</a:t>
            </a:r>
          </a:p>
          <a:p>
            <a:pPr lvl="1"/>
            <a:r>
              <a:rPr lang="en-US" sz="2200" dirty="0"/>
              <a:t>More opportunities for interpopulation interactions</a:t>
            </a:r>
          </a:p>
        </p:txBody>
      </p:sp>
    </p:spTree>
    <p:extLst>
      <p:ext uri="{BB962C8B-B14F-4D97-AF65-F5344CB8AC3E}">
        <p14:creationId xmlns:p14="http://schemas.microsoft.com/office/powerpoint/2010/main" val="127767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2F0C-462B-3998-384D-A6B329ED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 fontScale="90000"/>
          </a:bodyPr>
          <a:lstStyle/>
          <a:p>
            <a:pPr marL="0" indent="0" algn="l"/>
            <a:r>
              <a:rPr lang="en-US" sz="4600" b="1" i="0" dirty="0">
                <a:solidFill>
                  <a:schemeClr val="tx1"/>
                </a:solidFill>
                <a:effectLst/>
                <a:latin typeface="Merriweather Sans" panose="020F0502020204030204" pitchFamily="34" charset="0"/>
              </a:rPr>
              <a:t>Scale of effect of landscape patterns on resource selection by bobcats (</a:t>
            </a:r>
            <a:r>
              <a:rPr lang="en-US" sz="4600" b="1" i="1" dirty="0">
                <a:solidFill>
                  <a:schemeClr val="tx1"/>
                </a:solidFill>
                <a:effectLst/>
                <a:latin typeface="Merriweather Sans" panose="020F0502020204030204" pitchFamily="34" charset="0"/>
              </a:rPr>
              <a:t>Lynx rufus</a:t>
            </a:r>
            <a:r>
              <a:rPr lang="en-US" sz="4600" b="1" i="0" dirty="0">
                <a:solidFill>
                  <a:schemeClr val="tx1"/>
                </a:solidFill>
                <a:effectLst/>
                <a:latin typeface="Merriweather Sans" panose="020F0502020204030204" pitchFamily="34" charset="0"/>
              </a:rPr>
              <a:t>) in a multi-use rangeland system</a:t>
            </a:r>
            <a:br>
              <a:rPr lang="en-US" sz="4600" b="1" i="0" dirty="0">
                <a:solidFill>
                  <a:schemeClr val="tx1"/>
                </a:solidFill>
                <a:effectLst/>
                <a:latin typeface="Merriweather Sans" panose="020F0502020204030204" pitchFamily="34" charset="0"/>
              </a:rPr>
            </a:br>
            <a:r>
              <a:rPr lang="en-US" sz="4600" dirty="0">
                <a:solidFill>
                  <a:schemeClr val="tx1"/>
                </a:solidFill>
              </a:rPr>
              <a:t>Branney et al., 2024</a:t>
            </a:r>
          </a:p>
        </p:txBody>
      </p:sp>
    </p:spTree>
    <p:extLst>
      <p:ext uri="{BB962C8B-B14F-4D97-AF65-F5344CB8AC3E}">
        <p14:creationId xmlns:p14="http://schemas.microsoft.com/office/powerpoint/2010/main" val="296768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3209-6722-8E33-C8AB-FCA573B0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Habitat Loss and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2E63-A748-E8A2-8A7F-BDDC438B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200"/>
              <a:t>Development of agriculture has led to wildlife habitat fragmentation and loss</a:t>
            </a:r>
          </a:p>
          <a:p>
            <a:r>
              <a:rPr lang="en-US" sz="2200"/>
              <a:t>Cultural landscape</a:t>
            </a:r>
          </a:p>
          <a:p>
            <a:pPr lvl="1"/>
            <a:r>
              <a:rPr lang="en-US" sz="2200"/>
              <a:t>“Relationship between human activity and environment have created ecological, socioeconomic, and cultural patterns and feedback mechanisms that govern the presence, distribution, and abundance of species assemblages.” (Branney et al., 2024)</a:t>
            </a:r>
          </a:p>
          <a:p>
            <a:pPr lvl="1"/>
            <a:r>
              <a:rPr lang="en-US" sz="2200"/>
              <a:t>Prevalent in South Texas</a:t>
            </a:r>
          </a:p>
        </p:txBody>
      </p:sp>
    </p:spTree>
    <p:extLst>
      <p:ext uri="{BB962C8B-B14F-4D97-AF65-F5344CB8AC3E}">
        <p14:creationId xmlns:p14="http://schemas.microsoft.com/office/powerpoint/2010/main" val="165897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394E-B9A7-06F0-6B79-C425C884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Bobcats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31B82-DE33-2129-10ED-F3CA0638B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85000" lnSpcReduction="10000"/>
          </a:bodyPr>
          <a:lstStyle/>
          <a:p>
            <a:r>
              <a:rPr lang="en-US" sz="2000"/>
              <a:t>Largest remaining high density obligated carnivores in study system (South Texas)</a:t>
            </a:r>
          </a:p>
          <a:p>
            <a:r>
              <a:rPr lang="en-US" sz="2000"/>
              <a:t>Negatively affected by fragmentation</a:t>
            </a:r>
          </a:p>
          <a:p>
            <a:pPr lvl="1"/>
            <a:r>
              <a:rPr lang="en-US" sz="2000"/>
              <a:t>Increased fragmentation → larger home range (reduced habitat productivity)</a:t>
            </a:r>
          </a:p>
          <a:p>
            <a:r>
              <a:rPr lang="en-US" sz="2000"/>
              <a:t>Strong associations with vegetations structure and prey density</a:t>
            </a:r>
          </a:p>
          <a:p>
            <a:pPr lvl="1"/>
            <a:r>
              <a:rPr lang="en-US" sz="2000"/>
              <a:t>Both influenced by landscape patterns</a:t>
            </a:r>
          </a:p>
          <a:p>
            <a:r>
              <a:rPr lang="en-US" sz="2000"/>
              <a:t>Effects of novel cultural landscapes on carnivores unknown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E300B1-C094-8792-03CD-074E50FFD1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5476" y="2137834"/>
            <a:ext cx="4470947" cy="2980631"/>
          </a:xfrm>
        </p:spPr>
      </p:pic>
    </p:spTree>
    <p:extLst>
      <p:ext uri="{BB962C8B-B14F-4D97-AF65-F5344CB8AC3E}">
        <p14:creationId xmlns:p14="http://schemas.microsoft.com/office/powerpoint/2010/main" val="224242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F24C-E408-D1B1-388F-BF1ABE9E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2CF4-1249-4C04-2E43-B1F00607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sz="1900" dirty="0"/>
              <a:t>Which landscape patterns have the strongest effect on wildlife behavior?</a:t>
            </a:r>
          </a:p>
          <a:p>
            <a:pPr lvl="1"/>
            <a:r>
              <a:rPr lang="en-US" sz="1900" dirty="0"/>
              <a:t>What is the scale of this effect?</a:t>
            </a:r>
          </a:p>
          <a:p>
            <a:pPr lvl="1"/>
            <a:r>
              <a:rPr lang="en-US" sz="1900" dirty="0"/>
              <a:t>Assess bobcat resource selection within the home range</a:t>
            </a:r>
          </a:p>
          <a:p>
            <a:pPr lvl="2"/>
            <a:r>
              <a:rPr lang="en-US" sz="1900" dirty="0"/>
              <a:t>Hypothesized resource selection would occur at multiple scales, but effects of landscape pattern would be strongest </a:t>
            </a:r>
          </a:p>
          <a:p>
            <a:pPr lvl="2"/>
            <a:r>
              <a:rPr lang="en-US" sz="1900" dirty="0"/>
              <a:t>Predicted bobcats would select contiguous woody vegetation and avoid energy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5313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2047-9861-B20F-F013-65A326E4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Methods: Study Area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2868-ADEB-D579-FDD3-0BB6D70088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Agriculture (cattle) and energy infrastructure </a:t>
            </a:r>
          </a:p>
          <a:p>
            <a:r>
              <a:rPr lang="en-US" sz="2400" dirty="0"/>
              <a:t>Previous restoration efforts from 2009-2019 to remove invasive grasses using prescribed fire, herbicide, and native plant seeding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00E7C-5E2B-35FB-FA96-D8D5EE774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51E5B-DF1D-AD41-471D-C3261DD6C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970" y="174516"/>
            <a:ext cx="66929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7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6BEE-F6D4-B31C-E25D-60BF7597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2006-7E47-84D1-72D4-9A2B99617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Captured 9 bobcats and fitted GPS collars for 12 months</a:t>
            </a:r>
          </a:p>
          <a:p>
            <a:r>
              <a:rPr lang="en-US" dirty="0"/>
              <a:t>Landscape metrics	at 10 scales</a:t>
            </a:r>
          </a:p>
          <a:p>
            <a:pPr lvl="1"/>
            <a:r>
              <a:rPr lang="en-US" dirty="0"/>
              <a:t>Edge and patch density</a:t>
            </a:r>
          </a:p>
          <a:p>
            <a:pPr lvl="1"/>
            <a:r>
              <a:rPr lang="en-US" dirty="0"/>
              <a:t>Distance to woody vegetation, herbaceous cover, bodies of water, and energy infrastructure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ACBF9-69C4-8C10-4134-8E59B5D48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96FA0-58F1-80DC-774E-9E56A643B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01" y="1930400"/>
            <a:ext cx="5239116" cy="37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4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2B9A-A7C2-380B-EF02-63710CDA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D5282D-C728-4B9B-772F-CE55DCC5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A681AFE-C1A1-8244-B61E-0F62BA14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472" y="365125"/>
            <a:ext cx="643953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27AD6-32EC-2E12-F672-C9343B04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Papers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1D31-83B4-2C0C-2E12-25E35A946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effectLst/>
                <a:latin typeface="Merriweather Sans" panose="020F0502020204030204" pitchFamily="34" charset="0"/>
              </a:rPr>
              <a:t>Movement models and simulation reveal highway impacts and mitigation opportunities for a metapopulation-distributed species</a:t>
            </a:r>
          </a:p>
          <a:p>
            <a:pPr marL="0" indent="0">
              <a:buNone/>
            </a:pPr>
            <a:r>
              <a:rPr lang="en-US" i="0" dirty="0">
                <a:effectLst/>
                <a:latin typeface="Merriweather Sans" panose="020F0502020204030204" pitchFamily="34" charset="0"/>
              </a:rPr>
              <a:t>Aiello et al.</a:t>
            </a:r>
            <a:r>
              <a:rPr lang="en-US" dirty="0">
                <a:latin typeface="Merriweather Sans" panose="020F0502020204030204" pitchFamily="34" charset="0"/>
              </a:rPr>
              <a:t>, 2023</a:t>
            </a:r>
            <a:endParaRPr lang="en-US" i="0" dirty="0">
              <a:effectLst/>
              <a:latin typeface="Merriweather Sans" panose="020F050202020403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b="1" i="0" dirty="0">
                <a:effectLst/>
                <a:latin typeface="Merriweather Sans" panose="020F0502020204030204" pitchFamily="34" charset="0"/>
              </a:rPr>
              <a:t>Scale of effect of landscape patterns on resource selection by bobcats (</a:t>
            </a:r>
            <a:r>
              <a:rPr lang="en-US" b="1" i="1" dirty="0">
                <a:effectLst/>
                <a:latin typeface="Merriweather Sans" panose="020F0502020204030204" pitchFamily="34" charset="0"/>
              </a:rPr>
              <a:t>Lynx rufus</a:t>
            </a:r>
            <a:r>
              <a:rPr lang="en-US" b="1" i="0" dirty="0">
                <a:effectLst/>
                <a:latin typeface="Merriweather Sans" panose="020F0502020204030204" pitchFamily="34" charset="0"/>
              </a:rPr>
              <a:t>) in a multi-use rangeland system</a:t>
            </a:r>
          </a:p>
          <a:p>
            <a:pPr marL="0" indent="0">
              <a:buNone/>
            </a:pPr>
            <a:r>
              <a:rPr lang="en-US" dirty="0"/>
              <a:t>Branney et al., 2024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233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2312-E525-8F1C-0A94-C91BE098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82088-5B9C-6EA9-9186-95B3D21EC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of effect of patch density and edge density of woody vegetation was 30 m –finest scale</a:t>
            </a:r>
          </a:p>
          <a:p>
            <a:r>
              <a:rPr lang="en-US" dirty="0"/>
              <a:t>Bobcats selected for woody vegetation and locations close to water</a:t>
            </a:r>
          </a:p>
          <a:p>
            <a:r>
              <a:rPr lang="en-US" dirty="0"/>
              <a:t>Avoided herbaceous vegetation and energy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96782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92B2-CA5A-0E98-4C37-978AFC13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4E209-2171-19C8-5DCC-CB35D1F2B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710" y="426928"/>
            <a:ext cx="6737847" cy="6004144"/>
          </a:xfrm>
        </p:spPr>
      </p:pic>
    </p:spTree>
    <p:extLst>
      <p:ext uri="{BB962C8B-B14F-4D97-AF65-F5344CB8AC3E}">
        <p14:creationId xmlns:p14="http://schemas.microsoft.com/office/powerpoint/2010/main" val="303660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B691-31D5-4AFB-AC24-BFA08AF2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Discussion/Conclusions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37D9-299E-121F-B6B2-6E11BB43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Woody vegetation had finest scale effect – potential perception of hunting efficiency and prey availability within woody patches</a:t>
            </a:r>
          </a:p>
          <a:p>
            <a:r>
              <a:rPr lang="en-US"/>
              <a:t>Avoided herbaceous area and interspersed areas</a:t>
            </a:r>
          </a:p>
          <a:p>
            <a:r>
              <a:rPr lang="en-US"/>
              <a:t>Aggregation of patches of similar vegetation can improve connectivity</a:t>
            </a:r>
          </a:p>
          <a:p>
            <a:r>
              <a:rPr lang="en-US"/>
              <a:t>Select areas near water for themselves and potential 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6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7AD6-32EC-2E12-F672-C9343B04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1D31-83B4-2C0C-2E12-25E35A946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effectLst/>
              </a:rPr>
              <a:t>Movement models and simulation reveal highway impacts and mitigation opportunities for a metapopulation-distributed species</a:t>
            </a:r>
          </a:p>
          <a:p>
            <a:pPr marL="0" indent="0">
              <a:buNone/>
            </a:pPr>
            <a:r>
              <a:rPr lang="en-US" i="0" dirty="0">
                <a:effectLst/>
              </a:rPr>
              <a:t>Aiello et al.</a:t>
            </a:r>
            <a:r>
              <a:rPr lang="en-US" dirty="0"/>
              <a:t>, 2023</a:t>
            </a:r>
            <a:endParaRPr lang="en-US" i="0" dirty="0">
              <a:effectLst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b="1" i="0" dirty="0">
                <a:effectLst/>
              </a:rPr>
              <a:t>Scale of effect of landscape patterns on resource selection by bobcats (</a:t>
            </a:r>
            <a:r>
              <a:rPr lang="en-US" b="1" i="1" dirty="0">
                <a:effectLst/>
              </a:rPr>
              <a:t>Lynx rufus</a:t>
            </a:r>
            <a:r>
              <a:rPr lang="en-US" b="1" i="0" dirty="0">
                <a:effectLst/>
              </a:rPr>
              <a:t>) in a multi-use rangeland system</a:t>
            </a:r>
          </a:p>
          <a:p>
            <a:pPr marL="0" indent="0">
              <a:buNone/>
            </a:pPr>
            <a:r>
              <a:rPr lang="en-US" dirty="0"/>
              <a:t>Branney et al., 2024</a:t>
            </a:r>
          </a:p>
        </p:txBody>
      </p:sp>
    </p:spTree>
    <p:extLst>
      <p:ext uri="{BB962C8B-B14F-4D97-AF65-F5344CB8AC3E}">
        <p14:creationId xmlns:p14="http://schemas.microsoft.com/office/powerpoint/2010/main" val="38029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8B03-B7D0-1726-CA70-7BB77A6C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marL="0" indent="0" algn="l"/>
            <a:r>
              <a:rPr lang="en-US" sz="3700" b="1" i="0" dirty="0">
                <a:solidFill>
                  <a:schemeClr val="tx1"/>
                </a:solidFill>
                <a:effectLst/>
                <a:latin typeface="Merriweather Sans" panose="020F0502020204030204" pitchFamily="34" charset="0"/>
              </a:rPr>
              <a:t>Movement models and simulation reveal highway impacts and mitigation opportunities for a metapopulation-distributed species</a:t>
            </a:r>
            <a:br>
              <a:rPr lang="en-US" sz="3700" b="1" i="0" dirty="0">
                <a:solidFill>
                  <a:schemeClr val="tx1"/>
                </a:solidFill>
                <a:effectLst/>
                <a:latin typeface="Merriweather Sans" panose="020F0502020204030204" pitchFamily="34" charset="0"/>
              </a:rPr>
            </a:br>
            <a:r>
              <a:rPr lang="en-US" sz="3700" i="0" dirty="0">
                <a:solidFill>
                  <a:schemeClr val="tx1"/>
                </a:solidFill>
                <a:effectLst/>
                <a:latin typeface="Merriweather Sans" panose="020F0502020204030204" pitchFamily="34" charset="0"/>
              </a:rPr>
              <a:t>Aiello et al.</a:t>
            </a:r>
            <a:r>
              <a:rPr lang="en-US" sz="3700" dirty="0">
                <a:solidFill>
                  <a:schemeClr val="tx1"/>
                </a:solidFill>
                <a:latin typeface="Merriweather Sans" panose="020F0502020204030204" pitchFamily="34" charset="0"/>
              </a:rPr>
              <a:t>, 2023</a:t>
            </a:r>
            <a:br>
              <a:rPr lang="en-US" sz="3700" i="0" dirty="0">
                <a:solidFill>
                  <a:schemeClr val="tx1"/>
                </a:solidFill>
                <a:effectLst/>
                <a:latin typeface="Merriweather Sans" panose="020F0502020204030204" pitchFamily="34" charset="0"/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9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E36A-A26B-0643-8AB3-66B151EE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Human-Made Barriers and Wildlife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F8E5-6190-F617-4E60-6AD794548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/>
          </a:bodyPr>
          <a:lstStyle/>
          <a:p>
            <a:r>
              <a:rPr lang="en-US" sz="2000" dirty="0"/>
              <a:t>Human development limits animal access to habitats and movement</a:t>
            </a:r>
          </a:p>
          <a:p>
            <a:pPr lvl="1"/>
            <a:r>
              <a:rPr lang="en-US" sz="2000" dirty="0"/>
              <a:t>Compromises behaviors like migration and dispersal</a:t>
            </a:r>
          </a:p>
          <a:p>
            <a:pPr lvl="1"/>
            <a:r>
              <a:rPr lang="en-US" sz="2000" dirty="0"/>
              <a:t>Creates fragmented habitat patches</a:t>
            </a:r>
          </a:p>
          <a:p>
            <a:r>
              <a:rPr lang="en-US" sz="2000" dirty="0"/>
              <a:t>Mitigates fragmentation by:</a:t>
            </a:r>
          </a:p>
          <a:p>
            <a:pPr lvl="1"/>
            <a:r>
              <a:rPr lang="en-US" sz="2000" dirty="0"/>
              <a:t>Finding previous locations of wildlife crossings</a:t>
            </a:r>
          </a:p>
          <a:p>
            <a:pPr lvl="1"/>
            <a:r>
              <a:rPr lang="en-US" sz="2000" dirty="0"/>
              <a:t>Implementing safe wildlife crossings to improve corridor function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279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337B-0497-C382-C888-1BDF07ED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Bighorn Sheep (Southern California)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90228-7244-7A50-3C08-E1CA206465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2400"/>
              <a:t>Habitat fragmented by highways</a:t>
            </a:r>
          </a:p>
          <a:p>
            <a:pPr lvl="1"/>
            <a:r>
              <a:rPr lang="en-US"/>
              <a:t>Still </a:t>
            </a:r>
            <a:r>
              <a:rPr lang="en-US" dirty="0"/>
              <a:t>attempt to cross – motivation to access fragmented habitat</a:t>
            </a:r>
          </a:p>
          <a:p>
            <a:r>
              <a:rPr lang="en-US" sz="2400"/>
              <a:t>Elevation gradient</a:t>
            </a:r>
          </a:p>
          <a:p>
            <a:pPr lvl="1"/>
            <a:r>
              <a:rPr lang="en-US"/>
              <a:t>High </a:t>
            </a:r>
            <a:r>
              <a:rPr lang="en-US" dirty="0"/>
              <a:t>elevation: vegetation refuge</a:t>
            </a:r>
          </a:p>
          <a:p>
            <a:pPr lvl="1"/>
            <a:r>
              <a:rPr lang="en-US" dirty="0"/>
              <a:t>Low elevation: spatial and temporal heterogeneous resources affected by human activities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D5A2D6-4FC0-91A1-3766-082F18FEAE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2814" y="2160589"/>
            <a:ext cx="4188363" cy="3154361"/>
          </a:xfrm>
        </p:spPr>
      </p:pic>
    </p:spTree>
    <p:extLst>
      <p:ext uri="{BB962C8B-B14F-4D97-AF65-F5344CB8AC3E}">
        <p14:creationId xmlns:p14="http://schemas.microsoft.com/office/powerpoint/2010/main" val="23492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4D8B-EBAA-2BA7-FCFB-C2A281C2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FB33-6204-CC11-3433-B7FE506A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/>
              <a:t>Simulate bighorn sheep metapopulation movement and habitat selection near highways in Southern California.</a:t>
            </a:r>
          </a:p>
          <a:p>
            <a:r>
              <a:rPr lang="en-US" sz="2400" dirty="0"/>
              <a:t>Simulate movement in a hypothetical barrier-free landscape</a:t>
            </a:r>
          </a:p>
          <a:p>
            <a:r>
              <a:rPr lang="en-US" sz="2400" dirty="0"/>
              <a:t>Find likely site crossing locations that mitigate fragmentation.</a:t>
            </a:r>
          </a:p>
          <a:p>
            <a:r>
              <a:rPr lang="en-US" sz="2400" dirty="0"/>
              <a:t>Quantify gains in habitat reachability from barrier mitigation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42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867F-1527-D0A6-E110-2CEF9797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F9FB-C7DA-D2CC-EDAE-066BB6C0B2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sz="2400"/>
              <a:t>Captured 49 adult desert bighorn sheep in focal habitat along I-15 and I-40 and fitted GPS collars (Oct 2018)</a:t>
            </a:r>
          </a:p>
          <a:p>
            <a:pPr lvl="1"/>
            <a:r>
              <a:rPr lang="en-US" dirty="0"/>
              <a:t>Collect location once every hour if further than 1 km from a highway or once every 30 min if less than 1 km from a highway</a:t>
            </a:r>
          </a:p>
          <a:p>
            <a:pPr lvl="1"/>
            <a:r>
              <a:rPr lang="en-US" dirty="0"/>
              <a:t>Collected data until animal mortality, collar failure, or study end date (Oct 2021)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A2FF7-42D1-B9E5-EC94-AD2522ECFD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26BCD-B0CA-B02B-BAA4-557CEBAF6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712399"/>
            <a:ext cx="7158831" cy="52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7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BC48-FA4F-F7A2-CD99-227F5C3B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AB797-5B81-90F1-2416-DCFED6B8B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700" dirty="0" err="1"/>
              <a:t>iSSFs</a:t>
            </a:r>
            <a:r>
              <a:rPr lang="en-US" sz="1700" dirty="0"/>
              <a:t>: integrated Step Selection Functions </a:t>
            </a:r>
          </a:p>
          <a:p>
            <a:pPr lvl="1"/>
            <a:r>
              <a:rPr lang="en-US" sz="1700" dirty="0"/>
              <a:t>Step selection functions represent animal movement data, compare to sample of possible steps – find habitat selection</a:t>
            </a:r>
          </a:p>
          <a:p>
            <a:pPr lvl="1"/>
            <a:r>
              <a:rPr lang="en-US" sz="1700" dirty="0"/>
              <a:t>Sampled random steps to represent available movement – modelled each individual</a:t>
            </a:r>
          </a:p>
          <a:p>
            <a:pPr lvl="1"/>
            <a:r>
              <a:rPr lang="en-US" sz="1700" dirty="0" err="1"/>
              <a:t>iSSF</a:t>
            </a:r>
            <a:r>
              <a:rPr lang="en-US" sz="1700" dirty="0"/>
              <a:t> describes an animal’s characteristic speed and directional persistence</a:t>
            </a:r>
          </a:p>
          <a:p>
            <a:pPr lvl="1"/>
            <a:r>
              <a:rPr lang="en-US" sz="1700" dirty="0"/>
              <a:t>Tested </a:t>
            </a:r>
            <a:r>
              <a:rPr lang="en-US" sz="1700" dirty="0" err="1"/>
              <a:t>iSSFs</a:t>
            </a:r>
            <a:r>
              <a:rPr lang="en-US" sz="1700" dirty="0"/>
              <a:t> on Terrain, Water, Forage</a:t>
            </a:r>
          </a:p>
          <a:p>
            <a:r>
              <a:rPr lang="en-US" sz="1700" dirty="0"/>
              <a:t>Identified crossing locations and habitat barriers</a:t>
            </a:r>
          </a:p>
          <a:p>
            <a:pPr lvl="1"/>
            <a:r>
              <a:rPr lang="en-US" sz="1700" dirty="0"/>
              <a:t>Simulated without barrier to predict habitat use</a:t>
            </a:r>
          </a:p>
          <a:p>
            <a:pPr marL="457200" lvl="1" indent="0">
              <a:buNone/>
            </a:pPr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1649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BAD5-0445-9FA2-6E47-157F903A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59" y="-1786573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EC9F7-45E6-8E11-EBF5-003B17D30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343" y="560213"/>
            <a:ext cx="6589537" cy="53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83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{D269F5C6-5B31-D44B-89CF-EB3CC45185B0}tf10001060</Template>
  <TotalTime>6176</TotalTime>
  <Words>771</Words>
  <Application>Microsoft Macintosh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Merriweather Sans</vt:lpstr>
      <vt:lpstr>Trebuchet MS</vt:lpstr>
      <vt:lpstr>Wingdings 3</vt:lpstr>
      <vt:lpstr>Facet</vt:lpstr>
      <vt:lpstr>Animal Movement and Habitat Selection in Response to Human Activities and Urbanization</vt:lpstr>
      <vt:lpstr>Papers</vt:lpstr>
      <vt:lpstr>Movement models and simulation reveal highway impacts and mitigation opportunities for a metapopulation-distributed species Aiello et al., 2023 </vt:lpstr>
      <vt:lpstr>Human-Made Barriers and Wildlife</vt:lpstr>
      <vt:lpstr>Bighorn Sheep (Southern California)</vt:lpstr>
      <vt:lpstr>Objectives</vt:lpstr>
      <vt:lpstr>Methods</vt:lpstr>
      <vt:lpstr>Methods</vt:lpstr>
      <vt:lpstr>Results</vt:lpstr>
      <vt:lpstr>PowerPoint Presentation</vt:lpstr>
      <vt:lpstr>PowerPoint Presentation</vt:lpstr>
      <vt:lpstr>Discussion/Conclusions</vt:lpstr>
      <vt:lpstr>Scale of effect of landscape patterns on resource selection by bobcats (Lynx rufus) in a multi-use rangeland system Branney et al., 2024</vt:lpstr>
      <vt:lpstr>Habitat Loss and Agriculture</vt:lpstr>
      <vt:lpstr>Bobcats</vt:lpstr>
      <vt:lpstr>Questions and Objectives</vt:lpstr>
      <vt:lpstr>Methods: Study Area </vt:lpstr>
      <vt:lpstr>Methods</vt:lpstr>
      <vt:lpstr>PowerPoint Presentation</vt:lpstr>
      <vt:lpstr>Results</vt:lpstr>
      <vt:lpstr>PowerPoint Presentation</vt:lpstr>
      <vt:lpstr>Discussion/Conclusions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Ayan Ayan</dc:creator>
  <cp:lastModifiedBy>Alyssa Ayan (Student)</cp:lastModifiedBy>
  <cp:revision>6</cp:revision>
  <dcterms:created xsi:type="dcterms:W3CDTF">2024-11-08T23:13:31Z</dcterms:created>
  <dcterms:modified xsi:type="dcterms:W3CDTF">2024-11-13T06:09:47Z</dcterms:modified>
</cp:coreProperties>
</file>