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Lst>
  <p:sldSz cy="6858000" cx="12192000"/>
  <p:notesSz cx="6858000" cy="9144000"/>
  <p:embeddedFontLst>
    <p:embeddedFont>
      <p:font typeface="Play"/>
      <p:regular r:id="rId22"/>
      <p:bold r:id="rId2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24" roundtripDataSignature="AMtx7mjKr2lYiwRaznE01l4mwSym9ysQ/A=="/>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11" Type="http://schemas.openxmlformats.org/officeDocument/2006/relationships/slide" Target="slides/slide7.xml"/><Relationship Id="rId22" Type="http://schemas.openxmlformats.org/officeDocument/2006/relationships/font" Target="fonts/Play-regular.fntdata"/><Relationship Id="rId10" Type="http://schemas.openxmlformats.org/officeDocument/2006/relationships/slide" Target="slides/slide6.xml"/><Relationship Id="rId21" Type="http://schemas.openxmlformats.org/officeDocument/2006/relationships/slide" Target="slides/slide17.xml"/><Relationship Id="rId13" Type="http://schemas.openxmlformats.org/officeDocument/2006/relationships/slide" Target="slides/slide9.xml"/><Relationship Id="rId24" Type="http://customschemas.google.com/relationships/presentationmetadata" Target="metadata"/><Relationship Id="rId12" Type="http://schemas.openxmlformats.org/officeDocument/2006/relationships/slide" Target="slides/slide8.xml"/><Relationship Id="rId23" Type="http://schemas.openxmlformats.org/officeDocument/2006/relationships/font" Target="fonts/Play-bold.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5" Type="http://schemas.openxmlformats.org/officeDocument/2006/relationships/slide" Target="slides/slide1.xml"/><Relationship Id="rId19" Type="http://schemas.openxmlformats.org/officeDocument/2006/relationships/slide" Target="slides/slide15.xml"/><Relationship Id="rId6" Type="http://schemas.openxmlformats.org/officeDocument/2006/relationships/slide" Target="slides/slide2.xml"/><Relationship Id="rId18" Type="http://schemas.openxmlformats.org/officeDocument/2006/relationships/slide" Target="slides/slide14.xml"/><Relationship Id="rId7" Type="http://schemas.openxmlformats.org/officeDocument/2006/relationships/slide" Target="slides/slide3.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g30da1896267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82" name="Google Shape;82;g30da1896267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hello + welcome</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g3039ff7d415_0_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68" name="Google Shape;168;g3039ff7d415_0_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g30d9649d04a_0_3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76" name="Google Shape;176;g30d9649d04a_0_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 This paper </a:t>
            </a:r>
            <a:r>
              <a:rPr lang="en-US"/>
              <a:t>sought</a:t>
            </a:r>
            <a:r>
              <a:rPr lang="en-US"/>
              <a:t> to understand the landscape </a:t>
            </a:r>
            <a:r>
              <a:rPr lang="en-US"/>
              <a:t>connectivity</a:t>
            </a:r>
            <a:r>
              <a:rPr lang="en-US"/>
              <a:t> by way of using genetics. They wanted to see if geographic distance, barriers, and landscape friction affected isolation.</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g3111af49a94_0_91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89" name="Google Shape;189;g3111af49a94_0_9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Their methods were a bit more technical, statistical. They used the genetic samples required from USFWS, then they modeled habitat suitability similar to how it was done for the first paper. They used the least-cost path, which was in the paper from last week, as shown here,  to understand the landscape friction. They also used a program to compute isolation by resistance, which is similar to least-cost path but resistance distance decreases as the number of available pathways between locations increases - similar to the graph theory from earlier. They also used some models and statistical tests to understand </a:t>
            </a:r>
            <a:r>
              <a:rPr lang="en-US"/>
              <a:t>the</a:t>
            </a:r>
            <a:r>
              <a:rPr lang="en-US"/>
              <a:t> </a:t>
            </a:r>
            <a:r>
              <a:rPr lang="en-US"/>
              <a:t>relationship between genetic distance</a:t>
            </a:r>
            <a:endParaRPr/>
          </a:p>
          <a:p>
            <a:pPr indent="0" lvl="0" marL="0" rtl="0" algn="l">
              <a:spcBef>
                <a:spcPts val="0"/>
              </a:spcBef>
              <a:spcAft>
                <a:spcPts val="0"/>
              </a:spcAft>
              <a:buNone/>
            </a:pPr>
            <a:r>
              <a:rPr lang="en-US"/>
              <a:t>and each of these factors: geographic distance, barriers, and landscape friction.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g3111af49a94_0_91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99" name="Google Shape;199;g3111af49a94_0_9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In the first model here (left) we see the habitat in a white (habitat) to black (not habitat) gradient with population (blue dots) and least cost pathways.</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In the second model, we see the probability of tortoise movement (blue high current and red low) based on isolation by resistant models.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They also included some statistical tables but the general </a:t>
            </a:r>
            <a:r>
              <a:rPr lang="en-US"/>
              <a:t>understanding</a:t>
            </a:r>
            <a:r>
              <a:rPr lang="en-US"/>
              <a:t> was that euclidean distance correlated with genetic distance. Least cost and resistance distance for friction and barrier models correlated with genetic distance, which in this case was </a:t>
            </a:r>
            <a:r>
              <a:rPr lang="en-US"/>
              <a:t>mountain</a:t>
            </a:r>
            <a:r>
              <a:rPr lang="en-US"/>
              <a:t> ranges and extremely low elevation valleys</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g3111af49a94_0_92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09" name="Google Shape;209;g3111af49a94_0_9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So what does that mean? It means that genetic distances amongst tortoises were well explained with geographic distance and barriers, and not so much with just landscape friction. although this could be because their models may not have included as many landscape factors that are important to tortoises, or perhaps because other variances are masking isolation by distance.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And in general, the Mojave desert tortoise once had well connected habitat based on their genetic structuring. </a:t>
            </a:r>
            <a:r>
              <a:rPr lang="en-US"/>
              <a:t>Because</a:t>
            </a:r>
            <a:r>
              <a:rPr lang="en-US"/>
              <a:t> </a:t>
            </a:r>
            <a:r>
              <a:rPr lang="en-US"/>
              <a:t>developments in the area are so new, it’s hard to address any current changes against their genetic composition (life span and all that). </a:t>
            </a:r>
            <a:endParaRPr/>
          </a:p>
          <a:p>
            <a:pPr indent="0" lvl="0" marL="0" rtl="0" algn="l">
              <a:spcBef>
                <a:spcPts val="0"/>
              </a:spcBef>
              <a:spcAft>
                <a:spcPts val="0"/>
              </a:spcAft>
              <a:buNone/>
            </a:pPr>
            <a:r>
              <a:rPr lang="en-US"/>
              <a:t> </a:t>
            </a:r>
            <a:endParaRPr/>
          </a:p>
          <a:p>
            <a:pPr indent="0" lvl="0" marL="0" rtl="0" algn="l">
              <a:spcBef>
                <a:spcPts val="0"/>
              </a:spcBef>
              <a:spcAft>
                <a:spcPts val="0"/>
              </a:spcAft>
              <a:buNone/>
            </a:pPr>
            <a:r>
              <a:rPr lang="en-US"/>
              <a:t>This is just another photo of the populations they looked at, similar to the previous models.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g30d9649d04a_0_1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16" name="Google Shape;216;g30d9649d04a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spcBef>
                <a:spcPts val="0"/>
              </a:spcBef>
              <a:spcAft>
                <a:spcPts val="0"/>
              </a:spcAft>
              <a:buSzPts val="1100"/>
              <a:buAutoNum type="arabicPeriod"/>
            </a:pPr>
            <a:r>
              <a:rPr lang="en-US"/>
              <a:t>Graph theory = </a:t>
            </a:r>
            <a:r>
              <a:rPr lang="en-US">
                <a:solidFill>
                  <a:schemeClr val="dk1"/>
                </a:solidFill>
              </a:rPr>
              <a:t>modeling uses centers, or “nodes,” of these patches as points of connection and the connections between these patches- the linear representations of which are described in graph theory language as “edges.” Once identified, nodes and edges can be prioritized based on their overall contribution to the landscape network.</a:t>
            </a:r>
            <a:endParaRPr/>
          </a:p>
          <a:p>
            <a:pPr indent="-298450" lvl="0" marL="457200" rtl="0" algn="l">
              <a:spcBef>
                <a:spcPts val="0"/>
              </a:spcBef>
              <a:spcAft>
                <a:spcPts val="0"/>
              </a:spcAft>
              <a:buSzPts val="1100"/>
              <a:buAutoNum type="arabicPeriod"/>
            </a:pPr>
            <a:r>
              <a:rPr lang="en-US"/>
              <a:t>Potential answers… </a:t>
            </a:r>
            <a:endParaRPr/>
          </a:p>
          <a:p>
            <a:pPr indent="-298450" lvl="1" marL="914400" rtl="0" algn="l">
              <a:spcBef>
                <a:spcPts val="0"/>
              </a:spcBef>
              <a:spcAft>
                <a:spcPts val="0"/>
              </a:spcAft>
              <a:buSzPts val="1100"/>
              <a:buAutoNum type="alphaLcPeriod"/>
            </a:pPr>
            <a:r>
              <a:rPr lang="en-US"/>
              <a:t>Integrating humans and their activities into landscape ecology</a:t>
            </a:r>
            <a:endParaRPr/>
          </a:p>
          <a:p>
            <a:pPr indent="-298450" lvl="1" marL="914400" rtl="0" algn="l">
              <a:spcBef>
                <a:spcPts val="0"/>
              </a:spcBef>
              <a:spcAft>
                <a:spcPts val="0"/>
              </a:spcAft>
              <a:buSzPts val="1100"/>
              <a:buAutoNum type="alphaLcPeriod"/>
            </a:pPr>
            <a:r>
              <a:rPr lang="en-US"/>
              <a:t>relating landscape metrics to ecological processes</a:t>
            </a:r>
            <a:endParaRPr/>
          </a:p>
          <a:p>
            <a:pPr indent="-298450" lvl="1" marL="914400" rtl="0" algn="l">
              <a:spcBef>
                <a:spcPts val="0"/>
              </a:spcBef>
              <a:spcAft>
                <a:spcPts val="0"/>
              </a:spcAft>
              <a:buSzPts val="1100"/>
              <a:buAutoNum type="alphaLcPeriod"/>
            </a:pPr>
            <a:r>
              <a:rPr lang="en-US"/>
              <a:t>landscape history and legacy effects</a:t>
            </a:r>
            <a:endParaRPr/>
          </a:p>
          <a:p>
            <a:pPr indent="-298450" lvl="1" marL="914400" rtl="0" algn="l">
              <a:spcBef>
                <a:spcPts val="0"/>
              </a:spcBef>
              <a:spcAft>
                <a:spcPts val="0"/>
              </a:spcAft>
              <a:buSzPts val="1100"/>
              <a:buAutoNum type="alphaLcPeriod"/>
            </a:pPr>
            <a:r>
              <a:rPr lang="en-US"/>
              <a:t>landscape sustainability</a:t>
            </a:r>
            <a:endParaRPr/>
          </a:p>
          <a:p>
            <a:pPr indent="-298450" lvl="0" marL="457200" rtl="0" algn="l">
              <a:spcBef>
                <a:spcPts val="0"/>
              </a:spcBef>
              <a:spcAft>
                <a:spcPts val="0"/>
              </a:spcAft>
              <a:buSzPts val="1100"/>
              <a:buAutoNum type="arabicPeriod"/>
            </a:pPr>
            <a:r>
              <a:rPr lang="en-US"/>
              <a:t>Maybe using other metrics like patch interaction index.</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g3111af49a94_0_903: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24" name="Google Shape;224;g3111af49a94_0_9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g30d9649d04a_0_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32" name="Google Shape;232;g30d9649d04a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g31089eb1c14_0_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90" name="Google Shape;90;g31089eb1c1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 name="Shape 101"/>
        <p:cNvGrpSpPr/>
        <p:nvPr/>
      </p:nvGrpSpPr>
      <p:grpSpPr>
        <a:xfrm>
          <a:off x="0" y="0"/>
          <a:ext cx="0" cy="0"/>
          <a:chOff x="0" y="0"/>
          <a:chExt cx="0" cy="0"/>
        </a:xfrm>
      </p:grpSpPr>
      <p:sp>
        <p:nvSpPr>
          <p:cNvPr id="102" name="Google Shape;102;g30d9649d04a_0_2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03" name="Google Shape;103;g30d9649d04a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 name="Shape 107"/>
        <p:cNvGrpSpPr/>
        <p:nvPr/>
      </p:nvGrpSpPr>
      <p:grpSpPr>
        <a:xfrm>
          <a:off x="0" y="0"/>
          <a:ext cx="0" cy="0"/>
          <a:chOff x="0" y="0"/>
          <a:chExt cx="0" cy="0"/>
        </a:xfrm>
      </p:grpSpPr>
      <p:sp>
        <p:nvSpPr>
          <p:cNvPr id="108" name="Google Shape;108;g31089eb1c14_0_1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09" name="Google Shape;109;g31089eb1c14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To begin, I wanted to provide some background information that was used to inform this paper. SDT’s are a species of greatest conservation concern for the state of Arizona, but in 2021 they were found to be not </a:t>
            </a:r>
            <a:r>
              <a:rPr lang="en-US"/>
              <a:t>warranted</a:t>
            </a:r>
            <a:r>
              <a:rPr lang="en-US"/>
              <a:t> for ESA protections. This process resulted in an assessment which included a detailed habitat suitability map through the SDT entire range. This model is what the authors used in this paper.</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Other information of note include the SDT life history. They are long lived (60+ years) </a:t>
            </a:r>
            <a:r>
              <a:rPr lang="en-US"/>
              <a:t>but</a:t>
            </a:r>
            <a:r>
              <a:rPr lang="en-US"/>
              <a:t> do not move too much once they are an adult (~20), making juveniles the main mechanisms for </a:t>
            </a:r>
            <a:r>
              <a:rPr lang="en-US"/>
              <a:t>dispersal</a:t>
            </a:r>
            <a:r>
              <a:rPr lang="en-US"/>
              <a:t>. </a:t>
            </a:r>
            <a:endParaRPr/>
          </a:p>
          <a:p>
            <a:pPr indent="0" lvl="0" marL="0" rtl="0" algn="l">
              <a:spcBef>
                <a:spcPts val="0"/>
              </a:spcBef>
              <a:spcAft>
                <a:spcPts val="0"/>
              </a:spcAft>
              <a:buNone/>
            </a:pPr>
            <a:r>
              <a:rPr lang="en-US"/>
              <a:t>They also do not have genetic structuring, meaning that they were once historically connected, but now face threats of habitat loss, degradation, and fragmentation, among others. Specifically there is a lot of linear barriers throughout their range.  </a:t>
            </a:r>
            <a:endParaRPr/>
          </a:p>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 name="Shape 117"/>
        <p:cNvGrpSpPr/>
        <p:nvPr/>
      </p:nvGrpSpPr>
      <p:grpSpPr>
        <a:xfrm>
          <a:off x="0" y="0"/>
          <a:ext cx="0" cy="0"/>
          <a:chOff x="0" y="0"/>
          <a:chExt cx="0" cy="0"/>
        </a:xfrm>
      </p:grpSpPr>
      <p:sp>
        <p:nvSpPr>
          <p:cNvPr id="118" name="Google Shape;118;g30d9649d04a_0_2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19" name="Google Shape;119;g30d9649d04a_0_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So the speakers sought to understand how these linear barriers may affect isolation of habitat patches for the SDT. Specifically, they wanted to know how they </a:t>
            </a:r>
            <a:r>
              <a:rPr lang="en-US"/>
              <a:t>impact</a:t>
            </a:r>
            <a:r>
              <a:rPr lang="en-US"/>
              <a:t> landscape connectivity of patches across scales and </a:t>
            </a:r>
            <a:r>
              <a:rPr lang="en-US"/>
              <a:t>identify</a:t>
            </a:r>
            <a:r>
              <a:rPr lang="en-US"/>
              <a:t> important </a:t>
            </a:r>
            <a:r>
              <a:rPr lang="en-US"/>
              <a:t>patches for maintaining connectivity.</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g31089eb1c14_0_1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35" name="Google Shape;135;g31089eb1c14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US"/>
              <a:t>To do that, they used the habitat suitability models generated by USFWS and combined the high and moderate habitat quality areas to </a:t>
            </a:r>
            <a:r>
              <a:rPr lang="en-US"/>
              <a:t>designate as habitat patches. They also used available shapefiles of highways, railroads, canals, and the border wall to present the potential linear barriers on the ground.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They then applied graph theory, which was talked about in the assigned reading from last week, but I prefer the authors demonstration better. </a:t>
            </a:r>
            <a:r>
              <a:rPr lang="en-US"/>
              <a:t>Essentially</a:t>
            </a:r>
            <a:r>
              <a:rPr lang="en-US"/>
              <a:t>, they used the patches and identified linked between those nodes, then removed any links that were bisected by linear barriers. They used varies distances from 1 km to 35 km which are based on the average distance a tortoise will travel (1 km) to the maximum recorded distance (32km)</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a:t>
            </a:r>
            <a:r>
              <a:rPr lang="en-US"/>
              <a:t>least-cost pathways to be evaluated for their contribution to the configuration of the overall network.)</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They also calculated two indices. </a:t>
            </a:r>
            <a:r>
              <a:rPr lang="en-US"/>
              <a:t>BC </a:t>
            </a:r>
            <a:r>
              <a:rPr lang="en-US"/>
              <a:t>quantifies</a:t>
            </a:r>
            <a:r>
              <a:rPr lang="en-US"/>
              <a:t> the importance of each patch based on its position in the network and the number of shortest paths through the network that intersect that patch</a:t>
            </a:r>
            <a:endParaRPr/>
          </a:p>
          <a:p>
            <a:pPr indent="0" lvl="0" marL="0" rtl="0" algn="l">
              <a:spcBef>
                <a:spcPts val="0"/>
              </a:spcBef>
              <a:spcAft>
                <a:spcPts val="0"/>
              </a:spcAft>
              <a:buNone/>
            </a:pPr>
            <a:r>
              <a:rPr lang="en-US"/>
              <a:t>dIIC incorporates connectivity occurring within and between each patch when quantifying patch importance. unlike BC, index values are not based on node topology alone. takes patch area into account</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 name="Shape 140"/>
        <p:cNvGrpSpPr/>
        <p:nvPr/>
      </p:nvGrpSpPr>
      <p:grpSpPr>
        <a:xfrm>
          <a:off x="0" y="0"/>
          <a:ext cx="0" cy="0"/>
          <a:chOff x="0" y="0"/>
          <a:chExt cx="0" cy="0"/>
        </a:xfrm>
      </p:grpSpPr>
      <p:sp>
        <p:nvSpPr>
          <p:cNvPr id="141" name="Google Shape;141;g31089eb1c14_0_22: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42" name="Google Shape;142;g31089eb1c14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g3111af49a94_0_88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54" name="Google Shape;154;g3111af49a94_0_88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g30da1896267_0_1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162" name="Google Shape;162;g30da1896267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1" name="Shape 11"/>
        <p:cNvGrpSpPr/>
        <p:nvPr/>
      </p:nvGrpSpPr>
      <p:grpSpPr>
        <a:xfrm>
          <a:off x="0" y="0"/>
          <a:ext cx="0" cy="0"/>
          <a:chOff x="0" y="0"/>
          <a:chExt cx="0" cy="0"/>
        </a:xfrm>
      </p:grpSpPr>
      <p:sp>
        <p:nvSpPr>
          <p:cNvPr id="12" name="Google Shape;12;p3"/>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Play"/>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3" name="Google Shape;13;p3"/>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4" name="Google Shape;14;p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5" name="Google Shape;15;p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6" name="Google Shape;16;p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68" name="Shape 68"/>
        <p:cNvGrpSpPr/>
        <p:nvPr/>
      </p:nvGrpSpPr>
      <p:grpSpPr>
        <a:xfrm>
          <a:off x="0" y="0"/>
          <a:ext cx="0" cy="0"/>
          <a:chOff x="0" y="0"/>
          <a:chExt cx="0" cy="0"/>
        </a:xfrm>
      </p:grpSpPr>
      <p:sp>
        <p:nvSpPr>
          <p:cNvPr id="69" name="Google Shape;69;p1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0" name="Google Shape;70;p12"/>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1" name="Google Shape;71;p1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2" name="Google Shape;72;p1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3" name="Google Shape;73;p1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4" name="Shape 74"/>
        <p:cNvGrpSpPr/>
        <p:nvPr/>
      </p:nvGrpSpPr>
      <p:grpSpPr>
        <a:xfrm>
          <a:off x="0" y="0"/>
          <a:ext cx="0" cy="0"/>
          <a:chOff x="0" y="0"/>
          <a:chExt cx="0" cy="0"/>
        </a:xfrm>
      </p:grpSpPr>
      <p:sp>
        <p:nvSpPr>
          <p:cNvPr id="75" name="Google Shape;75;p13"/>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6" name="Google Shape;76;p13"/>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7" name="Google Shape;77;p1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8" name="Google Shape;78;p1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9" name="Google Shape;79;p1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7" name="Shape 17"/>
        <p:cNvGrpSpPr/>
        <p:nvPr/>
      </p:nvGrpSpPr>
      <p:grpSpPr>
        <a:xfrm>
          <a:off x="0" y="0"/>
          <a:ext cx="0" cy="0"/>
          <a:chOff x="0" y="0"/>
          <a:chExt cx="0" cy="0"/>
        </a:xfrm>
      </p:grpSpPr>
      <p:sp>
        <p:nvSpPr>
          <p:cNvPr id="18" name="Google Shape;18;p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9" name="Google Shape;19;p4"/>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0" name="Google Shape;20;p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1" name="Google Shape;21;p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2" name="Google Shape;22;p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3" name="Shape 23"/>
        <p:cNvGrpSpPr/>
        <p:nvPr/>
      </p:nvGrpSpPr>
      <p:grpSpPr>
        <a:xfrm>
          <a:off x="0" y="0"/>
          <a:ext cx="0" cy="0"/>
          <a:chOff x="0" y="0"/>
          <a:chExt cx="0" cy="0"/>
        </a:xfrm>
      </p:grpSpPr>
      <p:sp>
        <p:nvSpPr>
          <p:cNvPr id="24" name="Google Shape;24;p5"/>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Play"/>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5" name="Google Shape;25;p5"/>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757575"/>
              </a:buClr>
              <a:buSzPts val="2400"/>
              <a:buNone/>
              <a:defRPr sz="2400">
                <a:solidFill>
                  <a:srgbClr val="757575"/>
                </a:solidFill>
              </a:defRPr>
            </a:lvl1pPr>
            <a:lvl2pPr indent="-228600" lvl="1" marL="914400" algn="l">
              <a:lnSpc>
                <a:spcPct val="90000"/>
              </a:lnSpc>
              <a:spcBef>
                <a:spcPts val="500"/>
              </a:spcBef>
              <a:spcAft>
                <a:spcPts val="0"/>
              </a:spcAft>
              <a:buClr>
                <a:srgbClr val="757575"/>
              </a:buClr>
              <a:buSzPts val="2000"/>
              <a:buNone/>
              <a:defRPr sz="2000">
                <a:solidFill>
                  <a:srgbClr val="757575"/>
                </a:solidFill>
              </a:defRPr>
            </a:lvl2pPr>
            <a:lvl3pPr indent="-228600" lvl="2" marL="1371600" algn="l">
              <a:lnSpc>
                <a:spcPct val="90000"/>
              </a:lnSpc>
              <a:spcBef>
                <a:spcPts val="500"/>
              </a:spcBef>
              <a:spcAft>
                <a:spcPts val="0"/>
              </a:spcAft>
              <a:buClr>
                <a:srgbClr val="757575"/>
              </a:buClr>
              <a:buSzPts val="1800"/>
              <a:buNone/>
              <a:defRPr sz="1800">
                <a:solidFill>
                  <a:srgbClr val="757575"/>
                </a:solidFill>
              </a:defRPr>
            </a:lvl3pPr>
            <a:lvl4pPr indent="-228600" lvl="3" marL="1828800" algn="l">
              <a:lnSpc>
                <a:spcPct val="90000"/>
              </a:lnSpc>
              <a:spcBef>
                <a:spcPts val="500"/>
              </a:spcBef>
              <a:spcAft>
                <a:spcPts val="0"/>
              </a:spcAft>
              <a:buClr>
                <a:srgbClr val="757575"/>
              </a:buClr>
              <a:buSzPts val="1600"/>
              <a:buNone/>
              <a:defRPr sz="1600">
                <a:solidFill>
                  <a:srgbClr val="757575"/>
                </a:solidFill>
              </a:defRPr>
            </a:lvl4pPr>
            <a:lvl5pPr indent="-228600" lvl="4" marL="2286000" algn="l">
              <a:lnSpc>
                <a:spcPct val="90000"/>
              </a:lnSpc>
              <a:spcBef>
                <a:spcPts val="500"/>
              </a:spcBef>
              <a:spcAft>
                <a:spcPts val="0"/>
              </a:spcAft>
              <a:buClr>
                <a:srgbClr val="757575"/>
              </a:buClr>
              <a:buSzPts val="1600"/>
              <a:buNone/>
              <a:defRPr sz="1600">
                <a:solidFill>
                  <a:srgbClr val="757575"/>
                </a:solidFill>
              </a:defRPr>
            </a:lvl5pPr>
            <a:lvl6pPr indent="-228600" lvl="5" marL="2743200" algn="l">
              <a:lnSpc>
                <a:spcPct val="90000"/>
              </a:lnSpc>
              <a:spcBef>
                <a:spcPts val="500"/>
              </a:spcBef>
              <a:spcAft>
                <a:spcPts val="0"/>
              </a:spcAft>
              <a:buClr>
                <a:srgbClr val="757575"/>
              </a:buClr>
              <a:buSzPts val="1600"/>
              <a:buNone/>
              <a:defRPr sz="1600">
                <a:solidFill>
                  <a:srgbClr val="757575"/>
                </a:solidFill>
              </a:defRPr>
            </a:lvl6pPr>
            <a:lvl7pPr indent="-228600" lvl="6" marL="3200400" algn="l">
              <a:lnSpc>
                <a:spcPct val="90000"/>
              </a:lnSpc>
              <a:spcBef>
                <a:spcPts val="500"/>
              </a:spcBef>
              <a:spcAft>
                <a:spcPts val="0"/>
              </a:spcAft>
              <a:buClr>
                <a:srgbClr val="757575"/>
              </a:buClr>
              <a:buSzPts val="1600"/>
              <a:buNone/>
              <a:defRPr sz="1600">
                <a:solidFill>
                  <a:srgbClr val="757575"/>
                </a:solidFill>
              </a:defRPr>
            </a:lvl7pPr>
            <a:lvl8pPr indent="-228600" lvl="7" marL="3657600" algn="l">
              <a:lnSpc>
                <a:spcPct val="90000"/>
              </a:lnSpc>
              <a:spcBef>
                <a:spcPts val="500"/>
              </a:spcBef>
              <a:spcAft>
                <a:spcPts val="0"/>
              </a:spcAft>
              <a:buClr>
                <a:srgbClr val="757575"/>
              </a:buClr>
              <a:buSzPts val="1600"/>
              <a:buNone/>
              <a:defRPr sz="1600">
                <a:solidFill>
                  <a:srgbClr val="757575"/>
                </a:solidFill>
              </a:defRPr>
            </a:lvl8pPr>
            <a:lvl9pPr indent="-228600" lvl="8" marL="4114800" algn="l">
              <a:lnSpc>
                <a:spcPct val="90000"/>
              </a:lnSpc>
              <a:spcBef>
                <a:spcPts val="500"/>
              </a:spcBef>
              <a:spcAft>
                <a:spcPts val="0"/>
              </a:spcAft>
              <a:buClr>
                <a:srgbClr val="757575"/>
              </a:buClr>
              <a:buSzPts val="1600"/>
              <a:buNone/>
              <a:defRPr sz="1600">
                <a:solidFill>
                  <a:srgbClr val="757575"/>
                </a:solidFill>
              </a:defRPr>
            </a:lvl9pPr>
          </a:lstStyle>
          <a:p/>
        </p:txBody>
      </p:sp>
      <p:sp>
        <p:nvSpPr>
          <p:cNvPr id="26" name="Google Shape;26;p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7" name="Google Shape;27;p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8" name="Google Shape;28;p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29" name="Shape 29"/>
        <p:cNvGrpSpPr/>
        <p:nvPr/>
      </p:nvGrpSpPr>
      <p:grpSpPr>
        <a:xfrm>
          <a:off x="0" y="0"/>
          <a:ext cx="0" cy="0"/>
          <a:chOff x="0" y="0"/>
          <a:chExt cx="0" cy="0"/>
        </a:xfrm>
      </p:grpSpPr>
      <p:sp>
        <p:nvSpPr>
          <p:cNvPr id="30" name="Google Shape;30;p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1" name="Google Shape;31;p6"/>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 name="Google Shape;32;p6"/>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3" name="Google Shape;33;p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4" name="Google Shape;34;p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5" name="Google Shape;35;p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36" name="Shape 36"/>
        <p:cNvGrpSpPr/>
        <p:nvPr/>
      </p:nvGrpSpPr>
      <p:grpSpPr>
        <a:xfrm>
          <a:off x="0" y="0"/>
          <a:ext cx="0" cy="0"/>
          <a:chOff x="0" y="0"/>
          <a:chExt cx="0" cy="0"/>
        </a:xfrm>
      </p:grpSpPr>
      <p:sp>
        <p:nvSpPr>
          <p:cNvPr id="37" name="Google Shape;37;p7"/>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8" name="Google Shape;38;p7"/>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39" name="Google Shape;39;p7"/>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 name="Google Shape;40;p7"/>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1" name="Google Shape;41;p7"/>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2" name="Google Shape;42;p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3" name="Google Shape;43;p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4" name="Google Shape;44;p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5" name="Shape 45"/>
        <p:cNvGrpSpPr/>
        <p:nvPr/>
      </p:nvGrpSpPr>
      <p:grpSpPr>
        <a:xfrm>
          <a:off x="0" y="0"/>
          <a:ext cx="0" cy="0"/>
          <a:chOff x="0" y="0"/>
          <a:chExt cx="0" cy="0"/>
        </a:xfrm>
      </p:grpSpPr>
      <p:sp>
        <p:nvSpPr>
          <p:cNvPr id="46" name="Google Shape;46;p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7" name="Google Shape;47;p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9" name="Google Shape;49;p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0" name="Shape 50"/>
        <p:cNvGrpSpPr/>
        <p:nvPr/>
      </p:nvGrpSpPr>
      <p:grpSpPr>
        <a:xfrm>
          <a:off x="0" y="0"/>
          <a:ext cx="0" cy="0"/>
          <a:chOff x="0" y="0"/>
          <a:chExt cx="0" cy="0"/>
        </a:xfrm>
      </p:grpSpPr>
      <p:sp>
        <p:nvSpPr>
          <p:cNvPr id="51" name="Google Shape;51;p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4" name="Shape 54"/>
        <p:cNvGrpSpPr/>
        <p:nvPr/>
      </p:nvGrpSpPr>
      <p:grpSpPr>
        <a:xfrm>
          <a:off x="0" y="0"/>
          <a:ext cx="0" cy="0"/>
          <a:chOff x="0" y="0"/>
          <a:chExt cx="0" cy="0"/>
        </a:xfrm>
      </p:grpSpPr>
      <p:sp>
        <p:nvSpPr>
          <p:cNvPr id="55" name="Google Shape;55;p10"/>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Play"/>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6" name="Google Shape;56;p10"/>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57" name="Google Shape;57;p10"/>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8" name="Google Shape;58;p1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9" name="Google Shape;59;p1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0" name="Google Shape;60;p1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1" name="Shape 61"/>
        <p:cNvGrpSpPr/>
        <p:nvPr/>
      </p:nvGrpSpPr>
      <p:grpSpPr>
        <a:xfrm>
          <a:off x="0" y="0"/>
          <a:ext cx="0" cy="0"/>
          <a:chOff x="0" y="0"/>
          <a:chExt cx="0" cy="0"/>
        </a:xfrm>
      </p:grpSpPr>
      <p:sp>
        <p:nvSpPr>
          <p:cNvPr id="62" name="Google Shape;62;p11"/>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Play"/>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3" name="Google Shape;63;p11"/>
          <p:cNvSpPr/>
          <p:nvPr>
            <p:ph idx="2" type="pic"/>
          </p:nvPr>
        </p:nvSpPr>
        <p:spPr>
          <a:xfrm>
            <a:off x="5183188" y="987425"/>
            <a:ext cx="6172200" cy="4873625"/>
          </a:xfrm>
          <a:prstGeom prst="rect">
            <a:avLst/>
          </a:prstGeom>
          <a:noFill/>
          <a:ln>
            <a:noFill/>
          </a:ln>
        </p:spPr>
      </p:sp>
      <p:sp>
        <p:nvSpPr>
          <p:cNvPr id="64" name="Google Shape;64;p11"/>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5" name="Google Shape;65;p1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6" name="Google Shape;66;p1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7" name="Google Shape;67;p1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Play"/>
              <a:buNone/>
              <a:defRPr b="0" i="0" sz="4400" u="none" cap="none" strike="noStrike">
                <a:solidFill>
                  <a:schemeClr val="dk1"/>
                </a:solidFill>
                <a:latin typeface="Play"/>
                <a:ea typeface="Play"/>
                <a:cs typeface="Play"/>
                <a:sym typeface="Play"/>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2"/>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8" name="Google Shape;8;p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757575"/>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9" name="Google Shape;9;p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757575"/>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0" name="Google Shape;10;p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757575"/>
                </a:solidFill>
                <a:latin typeface="Arial"/>
                <a:ea typeface="Arial"/>
                <a:cs typeface="Arial"/>
                <a:sym typeface="Arial"/>
              </a:defRPr>
            </a:lvl1pPr>
            <a:lvl2pPr indent="0" lvl="1" marL="0" marR="0" rtl="0" algn="r">
              <a:spcBef>
                <a:spcPts val="0"/>
              </a:spcBef>
              <a:buNone/>
              <a:defRPr b="0" i="0" sz="1200" u="none" cap="none" strike="noStrike">
                <a:solidFill>
                  <a:srgbClr val="757575"/>
                </a:solidFill>
                <a:latin typeface="Arial"/>
                <a:ea typeface="Arial"/>
                <a:cs typeface="Arial"/>
                <a:sym typeface="Arial"/>
              </a:defRPr>
            </a:lvl2pPr>
            <a:lvl3pPr indent="0" lvl="2" marL="0" marR="0" rtl="0" algn="r">
              <a:spcBef>
                <a:spcPts val="0"/>
              </a:spcBef>
              <a:buNone/>
              <a:defRPr b="0" i="0" sz="1200" u="none" cap="none" strike="noStrike">
                <a:solidFill>
                  <a:srgbClr val="757575"/>
                </a:solidFill>
                <a:latin typeface="Arial"/>
                <a:ea typeface="Arial"/>
                <a:cs typeface="Arial"/>
                <a:sym typeface="Arial"/>
              </a:defRPr>
            </a:lvl3pPr>
            <a:lvl4pPr indent="0" lvl="3" marL="0" marR="0" rtl="0" algn="r">
              <a:spcBef>
                <a:spcPts val="0"/>
              </a:spcBef>
              <a:buNone/>
              <a:defRPr b="0" i="0" sz="1200" u="none" cap="none" strike="noStrike">
                <a:solidFill>
                  <a:srgbClr val="757575"/>
                </a:solidFill>
                <a:latin typeface="Arial"/>
                <a:ea typeface="Arial"/>
                <a:cs typeface="Arial"/>
                <a:sym typeface="Arial"/>
              </a:defRPr>
            </a:lvl4pPr>
            <a:lvl5pPr indent="0" lvl="4" marL="0" marR="0" rtl="0" algn="r">
              <a:spcBef>
                <a:spcPts val="0"/>
              </a:spcBef>
              <a:buNone/>
              <a:defRPr b="0" i="0" sz="1200" u="none" cap="none" strike="noStrike">
                <a:solidFill>
                  <a:srgbClr val="757575"/>
                </a:solidFill>
                <a:latin typeface="Arial"/>
                <a:ea typeface="Arial"/>
                <a:cs typeface="Arial"/>
                <a:sym typeface="Arial"/>
              </a:defRPr>
            </a:lvl5pPr>
            <a:lvl6pPr indent="0" lvl="5" marL="0" marR="0" rtl="0" algn="r">
              <a:spcBef>
                <a:spcPts val="0"/>
              </a:spcBef>
              <a:buNone/>
              <a:defRPr b="0" i="0" sz="1200" u="none" cap="none" strike="noStrike">
                <a:solidFill>
                  <a:srgbClr val="757575"/>
                </a:solidFill>
                <a:latin typeface="Arial"/>
                <a:ea typeface="Arial"/>
                <a:cs typeface="Arial"/>
                <a:sym typeface="Arial"/>
              </a:defRPr>
            </a:lvl6pPr>
            <a:lvl7pPr indent="0" lvl="6" marL="0" marR="0" rtl="0" algn="r">
              <a:spcBef>
                <a:spcPts val="0"/>
              </a:spcBef>
              <a:buNone/>
              <a:defRPr b="0" i="0" sz="1200" u="none" cap="none" strike="noStrike">
                <a:solidFill>
                  <a:srgbClr val="757575"/>
                </a:solidFill>
                <a:latin typeface="Arial"/>
                <a:ea typeface="Arial"/>
                <a:cs typeface="Arial"/>
                <a:sym typeface="Arial"/>
              </a:defRPr>
            </a:lvl7pPr>
            <a:lvl8pPr indent="0" lvl="7" marL="0" marR="0" rtl="0" algn="r">
              <a:spcBef>
                <a:spcPts val="0"/>
              </a:spcBef>
              <a:buNone/>
              <a:defRPr b="0" i="0" sz="1200" u="none" cap="none" strike="noStrike">
                <a:solidFill>
                  <a:srgbClr val="757575"/>
                </a:solidFill>
                <a:latin typeface="Arial"/>
                <a:ea typeface="Arial"/>
                <a:cs typeface="Arial"/>
                <a:sym typeface="Arial"/>
              </a:defRPr>
            </a:lvl8pPr>
            <a:lvl9pPr indent="0" lvl="8" marL="0" marR="0" rtl="0" algn="r">
              <a:spcBef>
                <a:spcPts val="0"/>
              </a:spcBef>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7.jpg"/><Relationship Id="rId4" Type="http://schemas.openxmlformats.org/officeDocument/2006/relationships/hyperlink" Target="https://commons.wikimedia.org/wiki/File:Desert_tortoise_(Gopherus_agassizii);_crossing_roadway_(16954145733).jpg" TargetMode="External"/><Relationship Id="rId5" Type="http://schemas.openxmlformats.org/officeDocument/2006/relationships/hyperlink" Target="https://commons.wikimedia.org/wiki/File:Desert_tortoise_(Gopherus_agassizii);_crossing_roadway_(16954145733).jpg"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18.jpg"/><Relationship Id="rId4" Type="http://schemas.openxmlformats.org/officeDocument/2006/relationships/hyperlink" Target="https://commons.wikimedia.org/wiki/File:Tortoise_Monitoring_and_Research_JTNP.jpg"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9.png"/><Relationship Id="rId4" Type="http://schemas.openxmlformats.org/officeDocument/2006/relationships/image" Target="../media/image20.jpg"/><Relationship Id="rId5" Type="http://schemas.openxmlformats.org/officeDocument/2006/relationships/hyperlink" Target="https://commons.wikimedia.org/wiki/File:Ranger_looking_at_tortoise_(40329185093).jpg"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6.pn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0.jpg"/><Relationship Id="rId4" Type="http://schemas.openxmlformats.org/officeDocument/2006/relationships/hyperlink" Target="https://commons.wikimedia.org/wiki/File:Sonoran_Desert_Tortoise_FWS_11910.jpg"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7.jpg"/><Relationship Id="rId4" Type="http://schemas.openxmlformats.org/officeDocument/2006/relationships/hyperlink" Target="https://commons.wikimedia.org/wiki/File:Desert_tortoise_(Gopherus_agassizii);_crossing_roadway_(16954145733).jpg" TargetMode="External"/><Relationship Id="rId5" Type="http://schemas.openxmlformats.org/officeDocument/2006/relationships/hyperlink" Target="https://commons.wikimedia.org/wiki/File:Desert_tortoise_(Gopherus_agassizii);_crossing_roadway_(16954145733).jpg"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xml"/><Relationship Id="rId3" Type="http://schemas.openxmlformats.org/officeDocument/2006/relationships/image" Target="../media/image3.png"/><Relationship Id="rId4" Type="http://schemas.openxmlformats.org/officeDocument/2006/relationships/image" Target="../media/image1.png"/><Relationship Id="rId5" Type="http://schemas.openxmlformats.org/officeDocument/2006/relationships/image" Target="../media/image21.jpg"/><Relationship Id="rId6" Type="http://schemas.openxmlformats.org/officeDocument/2006/relationships/image" Target="../media/image12.jpg"/><Relationship Id="rId7" Type="http://schemas.openxmlformats.org/officeDocument/2006/relationships/hyperlink" Target="https://www.flickr.com/photos/usfws_pacificsw/6079791590/"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9.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5.png"/><Relationship Id="rId4" Type="http://schemas.openxmlformats.org/officeDocument/2006/relationships/image" Target="../media/image14.png"/><Relationship Id="rId5" Type="http://schemas.openxmlformats.org/officeDocument/2006/relationships/image" Target="../media/image16.png"/><Relationship Id="rId6" Type="http://schemas.openxmlformats.org/officeDocument/2006/relationships/image" Target="../media/image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7.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pic>
        <p:nvPicPr>
          <p:cNvPr id="84" name="Google Shape;84;g30da1896267_0_0"/>
          <p:cNvPicPr preferRelativeResize="0"/>
          <p:nvPr/>
        </p:nvPicPr>
        <p:blipFill rotWithShape="1">
          <a:blip r:embed="rId3">
            <a:alphaModFix amt="79000"/>
          </a:blip>
          <a:srcRect b="2573" l="8416" r="0" t="20146"/>
          <a:stretch/>
        </p:blipFill>
        <p:spPr>
          <a:xfrm>
            <a:off x="0" y="26675"/>
            <a:ext cx="12192000" cy="6858000"/>
          </a:xfrm>
          <a:prstGeom prst="rect">
            <a:avLst/>
          </a:prstGeom>
          <a:noFill/>
          <a:ln>
            <a:noFill/>
          </a:ln>
        </p:spPr>
      </p:pic>
      <p:sp>
        <p:nvSpPr>
          <p:cNvPr id="85" name="Google Shape;85;g30da1896267_0_0"/>
          <p:cNvSpPr txBox="1"/>
          <p:nvPr>
            <p:ph type="ctrTitle"/>
          </p:nvPr>
        </p:nvSpPr>
        <p:spPr>
          <a:xfrm>
            <a:off x="4182100" y="731528"/>
            <a:ext cx="7019400" cy="2969100"/>
          </a:xfrm>
          <a:prstGeom prst="rect">
            <a:avLst/>
          </a:prstGeom>
        </p:spPr>
        <p:txBody>
          <a:bodyPr anchorCtr="0" anchor="b" bIns="45700" lIns="91425" spcFirstLastPara="1" rIns="91425" wrap="square" tIns="45700">
            <a:normAutofit fontScale="90000"/>
          </a:bodyPr>
          <a:lstStyle/>
          <a:p>
            <a:pPr indent="0" lvl="0" marL="0" rtl="0" algn="ctr">
              <a:spcBef>
                <a:spcPts val="0"/>
              </a:spcBef>
              <a:spcAft>
                <a:spcPts val="0"/>
              </a:spcAft>
              <a:buNone/>
            </a:pPr>
            <a:r>
              <a:rPr lang="en-US"/>
              <a:t>A Tale of Two Tortoises: Patch Connectivity and the Effects of Distance</a:t>
            </a:r>
            <a:endParaRPr/>
          </a:p>
        </p:txBody>
      </p:sp>
      <p:sp>
        <p:nvSpPr>
          <p:cNvPr id="86" name="Google Shape;86;g30da1896267_0_0"/>
          <p:cNvSpPr txBox="1"/>
          <p:nvPr>
            <p:ph idx="1" type="subTitle"/>
          </p:nvPr>
        </p:nvSpPr>
        <p:spPr>
          <a:xfrm>
            <a:off x="4182100" y="3830325"/>
            <a:ext cx="6867000" cy="939900"/>
          </a:xfrm>
          <a:prstGeom prst="rect">
            <a:avLst/>
          </a:prstGeom>
        </p:spPr>
        <p:txBody>
          <a:bodyPr anchorCtr="0" anchor="t" bIns="45700" lIns="91425" spcFirstLastPara="1" rIns="91425" wrap="square" tIns="45700">
            <a:normAutofit/>
          </a:bodyPr>
          <a:lstStyle/>
          <a:p>
            <a:pPr indent="0" lvl="0" marL="0" rtl="0" algn="ctr">
              <a:spcBef>
                <a:spcPts val="1000"/>
              </a:spcBef>
              <a:spcAft>
                <a:spcPts val="0"/>
              </a:spcAft>
              <a:buNone/>
            </a:pPr>
            <a:r>
              <a:rPr lang="en-US">
                <a:latin typeface="Play"/>
                <a:ea typeface="Play"/>
                <a:cs typeface="Play"/>
                <a:sym typeface="Play"/>
              </a:rPr>
              <a:t>Madison Bigham </a:t>
            </a:r>
            <a:endParaRPr>
              <a:latin typeface="Play"/>
              <a:ea typeface="Play"/>
              <a:cs typeface="Play"/>
              <a:sym typeface="Play"/>
            </a:endParaRPr>
          </a:p>
        </p:txBody>
      </p:sp>
      <p:sp>
        <p:nvSpPr>
          <p:cNvPr id="87" name="Google Shape;87;g30da1896267_0_0"/>
          <p:cNvSpPr txBox="1"/>
          <p:nvPr/>
        </p:nvSpPr>
        <p:spPr>
          <a:xfrm>
            <a:off x="1275650" y="6258050"/>
            <a:ext cx="3312900" cy="343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900">
                <a:solidFill>
                  <a:srgbClr val="434343"/>
                </a:solidFill>
                <a:latin typeface="Play"/>
                <a:ea typeface="Play"/>
                <a:cs typeface="Play"/>
                <a:sym typeface="Play"/>
              </a:rPr>
              <a:t>Mojave desert tortoise (</a:t>
            </a:r>
            <a:r>
              <a:rPr i="1" lang="en-US" sz="900">
                <a:solidFill>
                  <a:srgbClr val="434343"/>
                </a:solidFill>
                <a:latin typeface="Play"/>
                <a:ea typeface="Play"/>
                <a:cs typeface="Play"/>
                <a:sym typeface="Play"/>
              </a:rPr>
              <a:t>Gopherus agassizii</a:t>
            </a:r>
            <a:r>
              <a:rPr lang="en-US" sz="900">
                <a:solidFill>
                  <a:srgbClr val="434343"/>
                </a:solidFill>
                <a:latin typeface="Play"/>
                <a:ea typeface="Play"/>
                <a:cs typeface="Play"/>
                <a:sym typeface="Play"/>
              </a:rPr>
              <a:t>) crossing the road (Source: NPS/Brad Sutton </a:t>
            </a:r>
            <a:r>
              <a:rPr lang="en-US" sz="900">
                <a:solidFill>
                  <a:srgbClr val="0B5394"/>
                </a:solidFill>
                <a:uFill>
                  <a:noFill/>
                </a:uFill>
                <a:latin typeface="Play"/>
                <a:ea typeface="Play"/>
                <a:cs typeface="Play"/>
                <a:sym typeface="Play"/>
                <a:hlinkClick r:id="rId4">
                  <a:extLst>
                    <a:ext uri="{A12FA001-AC4F-418D-AE19-62706E023703}">
                      <ahyp:hlinkClr val="tx"/>
                    </a:ext>
                  </a:extLst>
                </a:hlinkClick>
              </a:rPr>
              <a:t>Public Domain</a:t>
            </a:r>
            <a:r>
              <a:rPr lang="en-US" sz="900">
                <a:solidFill>
                  <a:srgbClr val="434343"/>
                </a:solidFill>
                <a:uFill>
                  <a:noFill/>
                </a:uFill>
                <a:latin typeface="Play"/>
                <a:ea typeface="Play"/>
                <a:cs typeface="Play"/>
                <a:sym typeface="Play"/>
                <a:hlinkClick r:id="rId5">
                  <a:extLst>
                    <a:ext uri="{A12FA001-AC4F-418D-AE19-62706E023703}">
                      <ahyp:hlinkClr val="tx"/>
                    </a:ext>
                  </a:extLst>
                </a:hlinkClick>
              </a:rPr>
              <a:t>)</a:t>
            </a:r>
            <a:endParaRPr sz="900">
              <a:solidFill>
                <a:srgbClr val="434343"/>
              </a:solidFill>
              <a:latin typeface="Play"/>
              <a:ea typeface="Play"/>
              <a:cs typeface="Play"/>
              <a:sym typeface="Play"/>
            </a:endParaRPr>
          </a:p>
          <a:p>
            <a:pPr indent="0" lvl="0" marL="0" rtl="0" algn="ctr">
              <a:spcBef>
                <a:spcPts val="0"/>
              </a:spcBef>
              <a:spcAft>
                <a:spcPts val="0"/>
              </a:spcAft>
              <a:buNone/>
            </a:pPr>
            <a:r>
              <a:t/>
            </a:r>
            <a:endParaRPr sz="900">
              <a:solidFill>
                <a:srgbClr val="434343"/>
              </a:solidFill>
              <a:latin typeface="Play"/>
              <a:ea typeface="Play"/>
              <a:cs typeface="Play"/>
              <a:sym typeface="Play"/>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169" name="Shape 169"/>
        <p:cNvGrpSpPr/>
        <p:nvPr/>
      </p:nvGrpSpPr>
      <p:grpSpPr>
        <a:xfrm>
          <a:off x="0" y="0"/>
          <a:ext cx="0" cy="0"/>
          <a:chOff x="0" y="0"/>
          <a:chExt cx="0" cy="0"/>
        </a:xfrm>
      </p:grpSpPr>
      <p:sp>
        <p:nvSpPr>
          <p:cNvPr id="170" name="Google Shape;170;g3039ff7d415_0_7"/>
          <p:cNvSpPr txBox="1"/>
          <p:nvPr>
            <p:ph type="title"/>
          </p:nvPr>
        </p:nvSpPr>
        <p:spPr>
          <a:xfrm>
            <a:off x="838200" y="365125"/>
            <a:ext cx="105156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Context</a:t>
            </a:r>
            <a:endParaRPr/>
          </a:p>
        </p:txBody>
      </p:sp>
      <p:sp>
        <p:nvSpPr>
          <p:cNvPr id="171" name="Google Shape;171;g3039ff7d415_0_7"/>
          <p:cNvSpPr txBox="1"/>
          <p:nvPr>
            <p:ph idx="1" type="body"/>
          </p:nvPr>
        </p:nvSpPr>
        <p:spPr>
          <a:xfrm>
            <a:off x="838200" y="1825625"/>
            <a:ext cx="5265300" cy="4351200"/>
          </a:xfrm>
          <a:prstGeom prst="rect">
            <a:avLst/>
          </a:prstGeom>
        </p:spPr>
        <p:txBody>
          <a:bodyPr anchorCtr="0" anchor="t" bIns="45700" lIns="91425" spcFirstLastPara="1" rIns="91425" wrap="square" tIns="45700">
            <a:normAutofit/>
          </a:bodyPr>
          <a:lstStyle/>
          <a:p>
            <a:pPr indent="-342900" lvl="0" marL="457200" rtl="0" algn="l">
              <a:spcBef>
                <a:spcPts val="1000"/>
              </a:spcBef>
              <a:spcAft>
                <a:spcPts val="0"/>
              </a:spcAft>
              <a:buSzPts val="1800"/>
              <a:buChar char="•"/>
            </a:pPr>
            <a:r>
              <a:rPr lang="en-US"/>
              <a:t>Mojave desert tortoises listed under the ESA as threatened</a:t>
            </a:r>
            <a:endParaRPr/>
          </a:p>
          <a:p>
            <a:pPr indent="-342900" lvl="1" marL="914400" rtl="0" algn="l">
              <a:spcBef>
                <a:spcPts val="0"/>
              </a:spcBef>
              <a:spcAft>
                <a:spcPts val="0"/>
              </a:spcAft>
              <a:buSzPts val="1800"/>
              <a:buChar char="•"/>
            </a:pPr>
            <a:r>
              <a:rPr lang="en-US"/>
              <a:t>Regular monitoring including blood tests</a:t>
            </a:r>
            <a:endParaRPr/>
          </a:p>
          <a:p>
            <a:pPr indent="0" lvl="0" marL="0" rtl="0" algn="l">
              <a:spcBef>
                <a:spcPts val="1000"/>
              </a:spcBef>
              <a:spcAft>
                <a:spcPts val="0"/>
              </a:spcAft>
              <a:buNone/>
            </a:pPr>
            <a:r>
              <a:t/>
            </a:r>
            <a:endParaRPr/>
          </a:p>
          <a:p>
            <a:pPr indent="-342900" lvl="0" marL="457200" rtl="0" algn="l">
              <a:spcBef>
                <a:spcPts val="1000"/>
              </a:spcBef>
              <a:spcAft>
                <a:spcPts val="0"/>
              </a:spcAft>
              <a:buSzPts val="1800"/>
              <a:buChar char="•"/>
            </a:pPr>
            <a:r>
              <a:rPr lang="en-US"/>
              <a:t>Threats include disease, habitat loss, fragmentation</a:t>
            </a:r>
            <a:endParaRPr/>
          </a:p>
        </p:txBody>
      </p:sp>
      <p:pic>
        <p:nvPicPr>
          <p:cNvPr id="172" name="Google Shape;172;g3039ff7d415_0_7"/>
          <p:cNvPicPr preferRelativeResize="0"/>
          <p:nvPr/>
        </p:nvPicPr>
        <p:blipFill>
          <a:blip r:embed="rId3">
            <a:alphaModFix/>
          </a:blip>
          <a:stretch>
            <a:fillRect/>
          </a:stretch>
        </p:blipFill>
        <p:spPr>
          <a:xfrm>
            <a:off x="6487325" y="1611975"/>
            <a:ext cx="4938626" cy="3357890"/>
          </a:xfrm>
          <a:prstGeom prst="rect">
            <a:avLst/>
          </a:prstGeom>
          <a:noFill/>
          <a:ln cap="flat" cmpd="sng" w="9525">
            <a:solidFill>
              <a:schemeClr val="dk2"/>
            </a:solidFill>
            <a:prstDash val="solid"/>
            <a:round/>
            <a:headEnd len="sm" w="sm" type="none"/>
            <a:tailEnd len="sm" w="sm" type="none"/>
          </a:ln>
        </p:spPr>
      </p:pic>
      <p:sp>
        <p:nvSpPr>
          <p:cNvPr id="173" name="Google Shape;173;g3039ff7d415_0_7"/>
          <p:cNvSpPr txBox="1"/>
          <p:nvPr/>
        </p:nvSpPr>
        <p:spPr>
          <a:xfrm>
            <a:off x="6496800" y="4976953"/>
            <a:ext cx="4938600" cy="521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1200">
                <a:solidFill>
                  <a:schemeClr val="dk1"/>
                </a:solidFill>
              </a:rPr>
              <a:t>Mojave desert tortoise (Source: </a:t>
            </a:r>
            <a:r>
              <a:rPr lang="en-US" sz="1200" u="sng">
                <a:solidFill>
                  <a:schemeClr val="hlink"/>
                </a:solidFill>
                <a:hlinkClick r:id="rId4"/>
              </a:rPr>
              <a:t>NPS/Hannah Schwalbe Public Domain</a:t>
            </a:r>
            <a:r>
              <a:rPr lang="en-US" sz="1200">
                <a:solidFill>
                  <a:schemeClr val="dk1"/>
                </a:solidFill>
              </a:rPr>
              <a:t>)</a:t>
            </a:r>
            <a:endParaRPr sz="1200">
              <a:solidFill>
                <a:schemeClr val="dk1"/>
              </a:solidFill>
            </a:endParaRPr>
          </a:p>
          <a:p>
            <a:pPr indent="0" lvl="0" marL="0" rtl="0" algn="ctr">
              <a:spcBef>
                <a:spcPts val="0"/>
              </a:spcBef>
              <a:spcAft>
                <a:spcPts val="0"/>
              </a:spcAft>
              <a:buNone/>
            </a:pPr>
            <a:r>
              <a:t/>
            </a:r>
            <a:endParaRPr sz="1200">
              <a:solidFill>
                <a:schemeClr val="dk1"/>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177" name="Shape 177"/>
        <p:cNvGrpSpPr/>
        <p:nvPr/>
      </p:nvGrpSpPr>
      <p:grpSpPr>
        <a:xfrm>
          <a:off x="0" y="0"/>
          <a:ext cx="0" cy="0"/>
          <a:chOff x="0" y="0"/>
          <a:chExt cx="0" cy="0"/>
        </a:xfrm>
      </p:grpSpPr>
      <p:sp>
        <p:nvSpPr>
          <p:cNvPr id="178" name="Google Shape;178;g30d9649d04a_0_31"/>
          <p:cNvSpPr txBox="1"/>
          <p:nvPr>
            <p:ph type="title"/>
          </p:nvPr>
        </p:nvSpPr>
        <p:spPr>
          <a:xfrm>
            <a:off x="838200" y="365125"/>
            <a:ext cx="105156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Objectives and Research Questions</a:t>
            </a:r>
            <a:endParaRPr/>
          </a:p>
        </p:txBody>
      </p:sp>
      <p:sp>
        <p:nvSpPr>
          <p:cNvPr id="179" name="Google Shape;179;g30d9649d04a_0_31"/>
          <p:cNvSpPr/>
          <p:nvPr/>
        </p:nvSpPr>
        <p:spPr>
          <a:xfrm>
            <a:off x="4474200" y="1984800"/>
            <a:ext cx="3243600" cy="1600500"/>
          </a:xfrm>
          <a:prstGeom prst="ellipse">
            <a:avLst/>
          </a:prstGeom>
          <a:solidFill>
            <a:srgbClr val="FFE59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80" name="Google Shape;180;g30d9649d04a_0_31"/>
          <p:cNvSpPr/>
          <p:nvPr/>
        </p:nvSpPr>
        <p:spPr>
          <a:xfrm>
            <a:off x="1914525" y="3879275"/>
            <a:ext cx="3243600" cy="1600500"/>
          </a:xfrm>
          <a:prstGeom prst="ellipse">
            <a:avLst/>
          </a:prstGeom>
          <a:solidFill>
            <a:srgbClr val="FFE59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81" name="Google Shape;181;g30d9649d04a_0_31"/>
          <p:cNvSpPr/>
          <p:nvPr/>
        </p:nvSpPr>
        <p:spPr>
          <a:xfrm>
            <a:off x="7037325" y="3879275"/>
            <a:ext cx="3243600" cy="1600500"/>
          </a:xfrm>
          <a:prstGeom prst="ellipse">
            <a:avLst/>
          </a:prstGeom>
          <a:solidFill>
            <a:srgbClr val="FFE59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82" name="Google Shape;182;g30d9649d04a_0_31"/>
          <p:cNvSpPr txBox="1"/>
          <p:nvPr/>
        </p:nvSpPr>
        <p:spPr>
          <a:xfrm>
            <a:off x="5038025" y="2200500"/>
            <a:ext cx="2130600" cy="1135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1200">
                <a:solidFill>
                  <a:schemeClr val="dk1"/>
                </a:solidFill>
                <a:latin typeface="Play"/>
                <a:ea typeface="Play"/>
                <a:cs typeface="Play"/>
                <a:sym typeface="Play"/>
              </a:rPr>
              <a:t>Understand landscape connectivity and evaluate isolation for the Mojave desert tortoise</a:t>
            </a:r>
            <a:endParaRPr sz="1200">
              <a:solidFill>
                <a:schemeClr val="dk1"/>
              </a:solidFill>
              <a:latin typeface="Play"/>
              <a:ea typeface="Play"/>
              <a:cs typeface="Play"/>
              <a:sym typeface="Play"/>
            </a:endParaRPr>
          </a:p>
        </p:txBody>
      </p:sp>
      <p:sp>
        <p:nvSpPr>
          <p:cNvPr id="183" name="Google Shape;183;g30d9649d04a_0_31"/>
          <p:cNvSpPr/>
          <p:nvPr/>
        </p:nvSpPr>
        <p:spPr>
          <a:xfrm>
            <a:off x="2336550" y="4108450"/>
            <a:ext cx="2300100" cy="12402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1200">
                <a:latin typeface="Play"/>
                <a:ea typeface="Play"/>
                <a:cs typeface="Play"/>
                <a:sym typeface="Play"/>
              </a:rPr>
              <a:t>How does (1) geographic</a:t>
            </a:r>
            <a:endParaRPr sz="1200">
              <a:latin typeface="Play"/>
              <a:ea typeface="Play"/>
              <a:cs typeface="Play"/>
              <a:sym typeface="Play"/>
            </a:endParaRPr>
          </a:p>
          <a:p>
            <a:pPr indent="0" lvl="0" marL="0" rtl="0" algn="ctr">
              <a:spcBef>
                <a:spcPts val="0"/>
              </a:spcBef>
              <a:spcAft>
                <a:spcPts val="0"/>
              </a:spcAft>
              <a:buClr>
                <a:schemeClr val="dk1"/>
              </a:buClr>
              <a:buSzPts val="1100"/>
              <a:buFont typeface="Arial"/>
              <a:buNone/>
            </a:pPr>
            <a:r>
              <a:rPr lang="en-US" sz="1200">
                <a:latin typeface="Play"/>
                <a:ea typeface="Play"/>
                <a:cs typeface="Play"/>
                <a:sym typeface="Play"/>
              </a:rPr>
              <a:t>distance, (2) dispersal barriers, and (3) landscape</a:t>
            </a:r>
            <a:endParaRPr sz="1200">
              <a:latin typeface="Play"/>
              <a:ea typeface="Play"/>
              <a:cs typeface="Play"/>
              <a:sym typeface="Play"/>
            </a:endParaRPr>
          </a:p>
          <a:p>
            <a:pPr indent="0" lvl="0" marL="0" rtl="0" algn="ctr">
              <a:spcBef>
                <a:spcPts val="0"/>
              </a:spcBef>
              <a:spcAft>
                <a:spcPts val="0"/>
              </a:spcAft>
              <a:buNone/>
            </a:pPr>
            <a:r>
              <a:rPr lang="en-US" sz="1200">
                <a:latin typeface="Play"/>
                <a:ea typeface="Play"/>
                <a:cs typeface="Play"/>
                <a:sym typeface="Play"/>
              </a:rPr>
              <a:t>friction affect isolation?</a:t>
            </a:r>
            <a:endParaRPr sz="1200">
              <a:latin typeface="Play"/>
              <a:ea typeface="Play"/>
              <a:cs typeface="Play"/>
              <a:sym typeface="Play"/>
            </a:endParaRPr>
          </a:p>
        </p:txBody>
      </p:sp>
      <p:sp>
        <p:nvSpPr>
          <p:cNvPr id="184" name="Google Shape;184;g30d9649d04a_0_31"/>
          <p:cNvSpPr txBox="1"/>
          <p:nvPr/>
        </p:nvSpPr>
        <p:spPr>
          <a:xfrm>
            <a:off x="7526950" y="4119050"/>
            <a:ext cx="2204700" cy="1135800"/>
          </a:xfrm>
          <a:prstGeom prst="rect">
            <a:avLst/>
          </a:prstGeom>
          <a:noFill/>
          <a:ln>
            <a:noFill/>
          </a:ln>
        </p:spPr>
        <p:txBody>
          <a:bodyPr anchorCtr="0" anchor="ctr" bIns="91425" lIns="91425" spcFirstLastPara="1" rIns="91425" wrap="square" tIns="91425">
            <a:noAutofit/>
          </a:bodyPr>
          <a:lstStyle/>
          <a:p>
            <a:pPr indent="0" lvl="0" marL="0" rtl="0" algn="ctr">
              <a:lnSpc>
                <a:spcPct val="90000"/>
              </a:lnSpc>
              <a:spcBef>
                <a:spcPts val="1000"/>
              </a:spcBef>
              <a:spcAft>
                <a:spcPts val="0"/>
              </a:spcAft>
              <a:buNone/>
            </a:pPr>
            <a:r>
              <a:rPr lang="en-US" sz="1200">
                <a:solidFill>
                  <a:schemeClr val="dk1"/>
                </a:solidFill>
                <a:latin typeface="Play"/>
                <a:ea typeface="Play"/>
                <a:cs typeface="Play"/>
                <a:sym typeface="Play"/>
              </a:rPr>
              <a:t>What can genetic tests tell us about Mojave desert tortoise dispersal and connectivity?</a:t>
            </a:r>
            <a:endParaRPr sz="1200">
              <a:solidFill>
                <a:schemeClr val="dk1"/>
              </a:solidFill>
              <a:latin typeface="Play"/>
              <a:ea typeface="Play"/>
              <a:cs typeface="Play"/>
              <a:sym typeface="Play"/>
            </a:endParaRPr>
          </a:p>
        </p:txBody>
      </p:sp>
      <p:cxnSp>
        <p:nvCxnSpPr>
          <p:cNvPr id="185" name="Google Shape;185;g30d9649d04a_0_31"/>
          <p:cNvCxnSpPr>
            <a:stCxn id="179" idx="3"/>
            <a:endCxn id="180" idx="0"/>
          </p:cNvCxnSpPr>
          <p:nvPr/>
        </p:nvCxnSpPr>
        <p:spPr>
          <a:xfrm flipH="1">
            <a:off x="3536214" y="3350912"/>
            <a:ext cx="1413000" cy="528300"/>
          </a:xfrm>
          <a:prstGeom prst="straightConnector1">
            <a:avLst/>
          </a:prstGeom>
          <a:noFill/>
          <a:ln cap="flat" cmpd="sng" w="9525">
            <a:solidFill>
              <a:schemeClr val="dk2"/>
            </a:solidFill>
            <a:prstDash val="solid"/>
            <a:round/>
            <a:headEnd len="med" w="med" type="none"/>
            <a:tailEnd len="med" w="med" type="triangle"/>
          </a:ln>
        </p:spPr>
      </p:cxnSp>
      <p:cxnSp>
        <p:nvCxnSpPr>
          <p:cNvPr id="186" name="Google Shape;186;g30d9649d04a_0_31"/>
          <p:cNvCxnSpPr>
            <a:stCxn id="179" idx="5"/>
            <a:endCxn id="181" idx="0"/>
          </p:cNvCxnSpPr>
          <p:nvPr/>
        </p:nvCxnSpPr>
        <p:spPr>
          <a:xfrm>
            <a:off x="7242786" y="3350912"/>
            <a:ext cx="1416300" cy="528300"/>
          </a:xfrm>
          <a:prstGeom prst="straightConnector1">
            <a:avLst/>
          </a:prstGeom>
          <a:noFill/>
          <a:ln cap="flat" cmpd="sng" w="9525">
            <a:solidFill>
              <a:schemeClr val="dk2"/>
            </a:solidFill>
            <a:prstDash val="solid"/>
            <a:round/>
            <a:headEnd len="med" w="med" type="none"/>
            <a:tailEnd len="med" w="med" type="triangle"/>
          </a:ln>
        </p:spPr>
      </p:cxn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190" name="Shape 190"/>
        <p:cNvGrpSpPr/>
        <p:nvPr/>
      </p:nvGrpSpPr>
      <p:grpSpPr>
        <a:xfrm>
          <a:off x="0" y="0"/>
          <a:ext cx="0" cy="0"/>
          <a:chOff x="0" y="0"/>
          <a:chExt cx="0" cy="0"/>
        </a:xfrm>
      </p:grpSpPr>
      <p:sp>
        <p:nvSpPr>
          <p:cNvPr id="191" name="Google Shape;191;g3111af49a94_0_910"/>
          <p:cNvSpPr txBox="1"/>
          <p:nvPr>
            <p:ph type="title"/>
          </p:nvPr>
        </p:nvSpPr>
        <p:spPr>
          <a:xfrm>
            <a:off x="838200" y="365125"/>
            <a:ext cx="105156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Methods</a:t>
            </a:r>
            <a:endParaRPr/>
          </a:p>
        </p:txBody>
      </p:sp>
      <p:sp>
        <p:nvSpPr>
          <p:cNvPr id="192" name="Google Shape;192;g3111af49a94_0_910"/>
          <p:cNvSpPr txBox="1"/>
          <p:nvPr>
            <p:ph idx="1" type="body"/>
          </p:nvPr>
        </p:nvSpPr>
        <p:spPr>
          <a:xfrm>
            <a:off x="838200" y="1825625"/>
            <a:ext cx="5416800" cy="4351200"/>
          </a:xfrm>
          <a:prstGeom prst="rect">
            <a:avLst/>
          </a:prstGeom>
        </p:spPr>
        <p:txBody>
          <a:bodyPr anchorCtr="0" anchor="t" bIns="45700" lIns="91425" spcFirstLastPara="1" rIns="91425" wrap="square" tIns="45700">
            <a:normAutofit fontScale="70000" lnSpcReduction="20000"/>
          </a:bodyPr>
          <a:lstStyle/>
          <a:p>
            <a:pPr indent="-308610" lvl="0" marL="457200" rtl="0" algn="l">
              <a:spcBef>
                <a:spcPts val="1000"/>
              </a:spcBef>
              <a:spcAft>
                <a:spcPts val="0"/>
              </a:spcAft>
              <a:buSzPct val="64285"/>
              <a:buChar char="•"/>
            </a:pPr>
            <a:r>
              <a:rPr lang="en-US"/>
              <a:t>Data collection	</a:t>
            </a:r>
            <a:endParaRPr/>
          </a:p>
          <a:p>
            <a:pPr indent="-308610" lvl="1" marL="914400" rtl="0" algn="l">
              <a:spcBef>
                <a:spcPts val="0"/>
              </a:spcBef>
              <a:spcAft>
                <a:spcPts val="0"/>
              </a:spcAft>
              <a:buSzPct val="75000"/>
              <a:buChar char="•"/>
            </a:pPr>
            <a:r>
              <a:rPr lang="en-US"/>
              <a:t>Genetic samples from 744 tortoises</a:t>
            </a:r>
            <a:endParaRPr/>
          </a:p>
          <a:p>
            <a:pPr indent="0" lvl="0" marL="0" rtl="0" algn="l">
              <a:spcBef>
                <a:spcPts val="1000"/>
              </a:spcBef>
              <a:spcAft>
                <a:spcPts val="0"/>
              </a:spcAft>
              <a:buNone/>
            </a:pPr>
            <a:r>
              <a:t/>
            </a:r>
            <a:endParaRPr/>
          </a:p>
          <a:p>
            <a:pPr indent="-308610" lvl="0" marL="457200" rtl="0" algn="l">
              <a:spcBef>
                <a:spcPts val="1000"/>
              </a:spcBef>
              <a:spcAft>
                <a:spcPts val="0"/>
              </a:spcAft>
              <a:buSzPct val="64285"/>
              <a:buChar char="•"/>
            </a:pPr>
            <a:r>
              <a:rPr lang="en-US"/>
              <a:t>Modeled habitat suitability </a:t>
            </a:r>
            <a:endParaRPr/>
          </a:p>
          <a:p>
            <a:pPr indent="-308610" lvl="1" marL="914400" rtl="0" algn="l">
              <a:spcBef>
                <a:spcPts val="0"/>
              </a:spcBef>
              <a:spcAft>
                <a:spcPts val="0"/>
              </a:spcAft>
              <a:buSzPct val="75000"/>
              <a:buChar char="•"/>
            </a:pPr>
            <a:r>
              <a:rPr lang="en-US"/>
              <a:t>Presence data and environmental features </a:t>
            </a:r>
            <a:endParaRPr/>
          </a:p>
          <a:p>
            <a:pPr indent="0" lvl="0" marL="0" rtl="0" algn="l">
              <a:spcBef>
                <a:spcPts val="1000"/>
              </a:spcBef>
              <a:spcAft>
                <a:spcPts val="0"/>
              </a:spcAft>
              <a:buNone/>
            </a:pPr>
            <a:r>
              <a:t/>
            </a:r>
            <a:endParaRPr/>
          </a:p>
          <a:p>
            <a:pPr indent="-308610" lvl="0" marL="457200" rtl="0" algn="l">
              <a:spcBef>
                <a:spcPts val="1000"/>
              </a:spcBef>
              <a:spcAft>
                <a:spcPts val="0"/>
              </a:spcAft>
              <a:buSzPct val="64285"/>
              <a:buChar char="•"/>
            </a:pPr>
            <a:r>
              <a:rPr lang="en-US"/>
              <a:t>Computed least-cost path (landscape friction)</a:t>
            </a:r>
            <a:endParaRPr/>
          </a:p>
          <a:p>
            <a:pPr indent="0" lvl="0" marL="0" rtl="0" algn="l">
              <a:spcBef>
                <a:spcPts val="1000"/>
              </a:spcBef>
              <a:spcAft>
                <a:spcPts val="0"/>
              </a:spcAft>
              <a:buNone/>
            </a:pPr>
            <a:r>
              <a:t/>
            </a:r>
            <a:endParaRPr/>
          </a:p>
          <a:p>
            <a:pPr indent="-308610" lvl="0" marL="457200" rtl="0" algn="l">
              <a:spcBef>
                <a:spcPts val="1000"/>
              </a:spcBef>
              <a:spcAft>
                <a:spcPts val="0"/>
              </a:spcAft>
              <a:buSzPct val="64285"/>
              <a:buChar char="•"/>
            </a:pPr>
            <a:r>
              <a:rPr lang="en-US"/>
              <a:t>Computed isolation-by-resistance (Circuitscape; circuit theory)</a:t>
            </a:r>
            <a:endParaRPr/>
          </a:p>
          <a:p>
            <a:pPr indent="0" lvl="0" marL="0" rtl="0" algn="l">
              <a:spcBef>
                <a:spcPts val="1000"/>
              </a:spcBef>
              <a:spcAft>
                <a:spcPts val="0"/>
              </a:spcAft>
              <a:buNone/>
            </a:pPr>
            <a:r>
              <a:t/>
            </a:r>
            <a:endParaRPr/>
          </a:p>
          <a:p>
            <a:pPr indent="-308610" lvl="0" marL="457200" rtl="0" algn="l">
              <a:spcBef>
                <a:spcPts val="1000"/>
              </a:spcBef>
              <a:spcAft>
                <a:spcPts val="0"/>
              </a:spcAft>
              <a:buSzPct val="64285"/>
              <a:buChar char="•"/>
            </a:pPr>
            <a:r>
              <a:rPr lang="en-US"/>
              <a:t>Computed casual model framework &amp; Mantel tests</a:t>
            </a:r>
            <a:endParaRPr/>
          </a:p>
          <a:p>
            <a:pPr indent="-308610" lvl="1" marL="914400" rtl="0" algn="l">
              <a:spcBef>
                <a:spcPts val="0"/>
              </a:spcBef>
              <a:spcAft>
                <a:spcPts val="0"/>
              </a:spcAft>
              <a:buSzPct val="75000"/>
              <a:buChar char="•"/>
            </a:pPr>
            <a:r>
              <a:rPr lang="en-US"/>
              <a:t>E</a:t>
            </a:r>
            <a:r>
              <a:rPr lang="en-US"/>
              <a:t>valuate geographic distance, barriers, and landscape friction</a:t>
            </a:r>
            <a:endParaRPr/>
          </a:p>
        </p:txBody>
      </p:sp>
      <p:pic>
        <p:nvPicPr>
          <p:cNvPr id="193" name="Google Shape;193;g3111af49a94_0_910"/>
          <p:cNvPicPr preferRelativeResize="0"/>
          <p:nvPr/>
        </p:nvPicPr>
        <p:blipFill>
          <a:blip r:embed="rId3">
            <a:alphaModFix/>
          </a:blip>
          <a:stretch>
            <a:fillRect/>
          </a:stretch>
        </p:blipFill>
        <p:spPr>
          <a:xfrm>
            <a:off x="6568125" y="4235928"/>
            <a:ext cx="5208875" cy="1680328"/>
          </a:xfrm>
          <a:prstGeom prst="rect">
            <a:avLst/>
          </a:prstGeom>
          <a:noFill/>
          <a:ln>
            <a:noFill/>
          </a:ln>
        </p:spPr>
      </p:pic>
      <p:sp>
        <p:nvSpPr>
          <p:cNvPr id="194" name="Google Shape;194;g3111af49a94_0_910"/>
          <p:cNvSpPr txBox="1"/>
          <p:nvPr/>
        </p:nvSpPr>
        <p:spPr>
          <a:xfrm>
            <a:off x="6568166" y="5840417"/>
            <a:ext cx="5208900" cy="3873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1200">
                <a:solidFill>
                  <a:schemeClr val="dk1"/>
                </a:solidFill>
                <a:latin typeface="Play"/>
                <a:ea typeface="Play"/>
                <a:cs typeface="Play"/>
                <a:sym typeface="Play"/>
              </a:rPr>
              <a:t>Least-cost path analysis example (Rudnick et al 2012)</a:t>
            </a:r>
            <a:endParaRPr sz="1200">
              <a:solidFill>
                <a:schemeClr val="dk1"/>
              </a:solidFill>
              <a:latin typeface="Play"/>
              <a:ea typeface="Play"/>
              <a:cs typeface="Play"/>
              <a:sym typeface="Play"/>
            </a:endParaRPr>
          </a:p>
        </p:txBody>
      </p:sp>
      <p:pic>
        <p:nvPicPr>
          <p:cNvPr id="195" name="Google Shape;195;g3111af49a94_0_910"/>
          <p:cNvPicPr preferRelativeResize="0"/>
          <p:nvPr/>
        </p:nvPicPr>
        <p:blipFill>
          <a:blip r:embed="rId4">
            <a:alphaModFix/>
          </a:blip>
          <a:stretch>
            <a:fillRect/>
          </a:stretch>
        </p:blipFill>
        <p:spPr>
          <a:xfrm>
            <a:off x="7418978" y="1026200"/>
            <a:ext cx="3507138" cy="2523052"/>
          </a:xfrm>
          <a:prstGeom prst="rect">
            <a:avLst/>
          </a:prstGeom>
          <a:noFill/>
          <a:ln cap="flat" cmpd="sng" w="9525">
            <a:solidFill>
              <a:schemeClr val="dk2"/>
            </a:solidFill>
            <a:prstDash val="solid"/>
            <a:round/>
            <a:headEnd len="sm" w="sm" type="none"/>
            <a:tailEnd len="sm" w="sm" type="none"/>
          </a:ln>
        </p:spPr>
      </p:pic>
      <p:sp>
        <p:nvSpPr>
          <p:cNvPr id="196" name="Google Shape;196;g3111af49a94_0_910"/>
          <p:cNvSpPr txBox="1"/>
          <p:nvPr/>
        </p:nvSpPr>
        <p:spPr>
          <a:xfrm>
            <a:off x="7392919" y="3549252"/>
            <a:ext cx="3559200" cy="563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1200">
                <a:solidFill>
                  <a:schemeClr val="dk1"/>
                </a:solidFill>
              </a:rPr>
              <a:t>Ranger looking at tortoise (Source: </a:t>
            </a:r>
            <a:r>
              <a:rPr lang="en-US" sz="1200" u="sng">
                <a:solidFill>
                  <a:schemeClr val="hlink"/>
                </a:solidFill>
                <a:hlinkClick r:id="rId5"/>
              </a:rPr>
              <a:t>NPS/ Shay Spatz Public Domain</a:t>
            </a:r>
            <a:r>
              <a:rPr lang="en-US" sz="1200">
                <a:solidFill>
                  <a:schemeClr val="dk1"/>
                </a:solidFill>
              </a:rPr>
              <a:t>)</a:t>
            </a:r>
            <a:endParaRPr sz="1200">
              <a:solidFill>
                <a:schemeClr val="dk1"/>
              </a:solidFil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200" name="Shape 200"/>
        <p:cNvGrpSpPr/>
        <p:nvPr/>
      </p:nvGrpSpPr>
      <p:grpSpPr>
        <a:xfrm>
          <a:off x="0" y="0"/>
          <a:ext cx="0" cy="0"/>
          <a:chOff x="0" y="0"/>
          <a:chExt cx="0" cy="0"/>
        </a:xfrm>
      </p:grpSpPr>
      <p:sp>
        <p:nvSpPr>
          <p:cNvPr id="201" name="Google Shape;201;g3111af49a94_0_915"/>
          <p:cNvSpPr txBox="1"/>
          <p:nvPr>
            <p:ph type="title"/>
          </p:nvPr>
        </p:nvSpPr>
        <p:spPr>
          <a:xfrm>
            <a:off x="838200" y="365125"/>
            <a:ext cx="105156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Results</a:t>
            </a:r>
            <a:endParaRPr/>
          </a:p>
        </p:txBody>
      </p:sp>
      <p:pic>
        <p:nvPicPr>
          <p:cNvPr id="202" name="Google Shape;202;g3111af49a94_0_915"/>
          <p:cNvPicPr preferRelativeResize="0"/>
          <p:nvPr/>
        </p:nvPicPr>
        <p:blipFill>
          <a:blip r:embed="rId3">
            <a:alphaModFix/>
          </a:blip>
          <a:stretch>
            <a:fillRect/>
          </a:stretch>
        </p:blipFill>
        <p:spPr>
          <a:xfrm>
            <a:off x="444300" y="1591775"/>
            <a:ext cx="4144367" cy="4048918"/>
          </a:xfrm>
          <a:prstGeom prst="rect">
            <a:avLst/>
          </a:prstGeom>
          <a:noFill/>
          <a:ln cap="flat" cmpd="sng" w="9525">
            <a:solidFill>
              <a:schemeClr val="dk2"/>
            </a:solidFill>
            <a:prstDash val="solid"/>
            <a:round/>
            <a:headEnd len="sm" w="sm" type="none"/>
            <a:tailEnd len="sm" w="sm" type="none"/>
          </a:ln>
        </p:spPr>
      </p:pic>
      <p:pic>
        <p:nvPicPr>
          <p:cNvPr id="203" name="Google Shape;203;g3111af49a94_0_915"/>
          <p:cNvPicPr preferRelativeResize="0"/>
          <p:nvPr/>
        </p:nvPicPr>
        <p:blipFill rotWithShape="1">
          <a:blip r:embed="rId4">
            <a:alphaModFix/>
          </a:blip>
          <a:srcRect b="0" l="0" r="0" t="1263"/>
          <a:stretch/>
        </p:blipFill>
        <p:spPr>
          <a:xfrm>
            <a:off x="4766279" y="1591775"/>
            <a:ext cx="4036197" cy="4048918"/>
          </a:xfrm>
          <a:prstGeom prst="rect">
            <a:avLst/>
          </a:prstGeom>
          <a:noFill/>
          <a:ln cap="flat" cmpd="sng" w="9525">
            <a:solidFill>
              <a:schemeClr val="dk2"/>
            </a:solidFill>
            <a:prstDash val="solid"/>
            <a:round/>
            <a:headEnd len="sm" w="sm" type="none"/>
            <a:tailEnd len="sm" w="sm" type="none"/>
          </a:ln>
        </p:spPr>
      </p:pic>
      <p:sp>
        <p:nvSpPr>
          <p:cNvPr id="204" name="Google Shape;204;g3111af49a94_0_915"/>
          <p:cNvSpPr txBox="1"/>
          <p:nvPr/>
        </p:nvSpPr>
        <p:spPr>
          <a:xfrm>
            <a:off x="444300" y="5675699"/>
            <a:ext cx="4128900" cy="350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1200">
                <a:solidFill>
                  <a:schemeClr val="dk1"/>
                </a:solidFill>
                <a:latin typeface="Play"/>
                <a:ea typeface="Play"/>
                <a:cs typeface="Play"/>
                <a:sym typeface="Play"/>
              </a:rPr>
              <a:t>Habitat model</a:t>
            </a:r>
            <a:endParaRPr sz="1200">
              <a:solidFill>
                <a:schemeClr val="dk1"/>
              </a:solidFill>
              <a:latin typeface="Play"/>
              <a:ea typeface="Play"/>
              <a:cs typeface="Play"/>
              <a:sym typeface="Play"/>
            </a:endParaRPr>
          </a:p>
        </p:txBody>
      </p:sp>
      <p:sp>
        <p:nvSpPr>
          <p:cNvPr id="205" name="Google Shape;205;g3111af49a94_0_915"/>
          <p:cNvSpPr txBox="1"/>
          <p:nvPr/>
        </p:nvSpPr>
        <p:spPr>
          <a:xfrm>
            <a:off x="4766279" y="5675699"/>
            <a:ext cx="4036200" cy="3501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1200">
                <a:solidFill>
                  <a:schemeClr val="dk1"/>
                </a:solidFill>
                <a:latin typeface="Play"/>
                <a:ea typeface="Play"/>
                <a:cs typeface="Play"/>
                <a:sym typeface="Play"/>
              </a:rPr>
              <a:t>Movement model</a:t>
            </a:r>
            <a:endParaRPr sz="1200">
              <a:solidFill>
                <a:schemeClr val="dk1"/>
              </a:solidFill>
              <a:latin typeface="Play"/>
              <a:ea typeface="Play"/>
              <a:cs typeface="Play"/>
              <a:sym typeface="Play"/>
            </a:endParaRPr>
          </a:p>
        </p:txBody>
      </p:sp>
      <p:sp>
        <p:nvSpPr>
          <p:cNvPr id="206" name="Google Shape;206;g3111af49a94_0_915"/>
          <p:cNvSpPr txBox="1"/>
          <p:nvPr/>
        </p:nvSpPr>
        <p:spPr>
          <a:xfrm>
            <a:off x="8802475" y="1531175"/>
            <a:ext cx="2977200" cy="4696500"/>
          </a:xfrm>
          <a:prstGeom prst="rect">
            <a:avLst/>
          </a:prstGeom>
          <a:noFill/>
          <a:ln>
            <a:noFill/>
          </a:ln>
        </p:spPr>
        <p:txBody>
          <a:bodyPr anchorCtr="0" anchor="t" bIns="91425" lIns="91425" spcFirstLastPara="1" rIns="91425" wrap="square" tIns="91425">
            <a:noAutofit/>
          </a:bodyPr>
          <a:lstStyle/>
          <a:p>
            <a:pPr indent="-342900" lvl="0" marL="457200" rtl="0" algn="l">
              <a:spcBef>
                <a:spcPts val="0"/>
              </a:spcBef>
              <a:spcAft>
                <a:spcPts val="0"/>
              </a:spcAft>
              <a:buClr>
                <a:schemeClr val="dk1"/>
              </a:buClr>
              <a:buSzPts val="1800"/>
              <a:buFont typeface="Play"/>
              <a:buChar char="●"/>
            </a:pPr>
            <a:r>
              <a:rPr lang="en-US" sz="1800">
                <a:solidFill>
                  <a:schemeClr val="dk1"/>
                </a:solidFill>
                <a:latin typeface="Play"/>
                <a:ea typeface="Play"/>
                <a:cs typeface="Play"/>
                <a:sym typeface="Play"/>
              </a:rPr>
              <a:t>Euclidean distance correlated significantly with </a:t>
            </a:r>
            <a:r>
              <a:rPr lang="en-US" sz="1800">
                <a:solidFill>
                  <a:schemeClr val="dk1"/>
                </a:solidFill>
                <a:latin typeface="Play"/>
                <a:ea typeface="Play"/>
                <a:cs typeface="Play"/>
                <a:sym typeface="Play"/>
              </a:rPr>
              <a:t>pairwise</a:t>
            </a:r>
            <a:r>
              <a:rPr lang="en-US" sz="1800">
                <a:solidFill>
                  <a:schemeClr val="dk1"/>
                </a:solidFill>
                <a:latin typeface="Play"/>
                <a:ea typeface="Play"/>
                <a:cs typeface="Play"/>
                <a:sym typeface="Play"/>
              </a:rPr>
              <a:t> genetic distance (divergence)</a:t>
            </a:r>
            <a:endParaRPr sz="1800">
              <a:solidFill>
                <a:schemeClr val="dk1"/>
              </a:solidFill>
              <a:latin typeface="Play"/>
              <a:ea typeface="Play"/>
              <a:cs typeface="Play"/>
              <a:sym typeface="Play"/>
            </a:endParaRPr>
          </a:p>
          <a:p>
            <a:pPr indent="-342900" lvl="0" marL="457200" rtl="0" algn="l">
              <a:spcBef>
                <a:spcPts val="0"/>
              </a:spcBef>
              <a:spcAft>
                <a:spcPts val="0"/>
              </a:spcAft>
              <a:buClr>
                <a:schemeClr val="dk1"/>
              </a:buClr>
              <a:buSzPts val="1800"/>
              <a:buFont typeface="Play"/>
              <a:buChar char="●"/>
            </a:pPr>
            <a:r>
              <a:rPr lang="en-US" sz="1800">
                <a:solidFill>
                  <a:schemeClr val="dk1"/>
                </a:solidFill>
                <a:latin typeface="Play"/>
                <a:ea typeface="Play"/>
                <a:cs typeface="Play"/>
                <a:sym typeface="Play"/>
              </a:rPr>
              <a:t>Least-cost distances and resistance distances for the landscape-friction and barrier models were correlated significantly with genetic distances</a:t>
            </a:r>
            <a:endParaRPr sz="1800">
              <a:solidFill>
                <a:schemeClr val="dk1"/>
              </a:solidFill>
              <a:latin typeface="Play"/>
              <a:ea typeface="Play"/>
              <a:cs typeface="Play"/>
              <a:sym typeface="Play"/>
            </a:endParaRPr>
          </a:p>
          <a:p>
            <a:pPr indent="-330200" lvl="1" marL="914400" rtl="0" algn="l">
              <a:spcBef>
                <a:spcPts val="0"/>
              </a:spcBef>
              <a:spcAft>
                <a:spcPts val="0"/>
              </a:spcAft>
              <a:buClr>
                <a:schemeClr val="dk1"/>
              </a:buClr>
              <a:buSzPts val="1600"/>
              <a:buFont typeface="Play"/>
              <a:buChar char="○"/>
            </a:pPr>
            <a:r>
              <a:rPr lang="en-US" sz="1600">
                <a:solidFill>
                  <a:schemeClr val="dk1"/>
                </a:solidFill>
                <a:latin typeface="Play"/>
                <a:ea typeface="Play"/>
                <a:cs typeface="Play"/>
                <a:sym typeface="Play"/>
              </a:rPr>
              <a:t>Mountain ranges and extremely low-elevation valleys influence connectivity at the regional scale </a:t>
            </a:r>
            <a:endParaRPr sz="1600">
              <a:solidFill>
                <a:schemeClr val="dk1"/>
              </a:solidFill>
              <a:latin typeface="Play"/>
              <a:ea typeface="Play"/>
              <a:cs typeface="Play"/>
              <a:sym typeface="Play"/>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210" name="Shape 210"/>
        <p:cNvGrpSpPr/>
        <p:nvPr/>
      </p:nvGrpSpPr>
      <p:grpSpPr>
        <a:xfrm>
          <a:off x="0" y="0"/>
          <a:ext cx="0" cy="0"/>
          <a:chOff x="0" y="0"/>
          <a:chExt cx="0" cy="0"/>
        </a:xfrm>
      </p:grpSpPr>
      <p:sp>
        <p:nvSpPr>
          <p:cNvPr id="211" name="Google Shape;211;g3111af49a94_0_920"/>
          <p:cNvSpPr txBox="1"/>
          <p:nvPr>
            <p:ph type="title"/>
          </p:nvPr>
        </p:nvSpPr>
        <p:spPr>
          <a:xfrm>
            <a:off x="838200" y="365125"/>
            <a:ext cx="105156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Conclusions</a:t>
            </a:r>
            <a:endParaRPr/>
          </a:p>
        </p:txBody>
      </p:sp>
      <p:sp>
        <p:nvSpPr>
          <p:cNvPr id="212" name="Google Shape;212;g3111af49a94_0_920"/>
          <p:cNvSpPr txBox="1"/>
          <p:nvPr>
            <p:ph idx="1" type="body"/>
          </p:nvPr>
        </p:nvSpPr>
        <p:spPr>
          <a:xfrm>
            <a:off x="838200" y="1825625"/>
            <a:ext cx="6558300" cy="4351200"/>
          </a:xfrm>
          <a:prstGeom prst="rect">
            <a:avLst/>
          </a:prstGeom>
        </p:spPr>
        <p:txBody>
          <a:bodyPr anchorCtr="0" anchor="t" bIns="45700" lIns="91425" spcFirstLastPara="1" rIns="91425" wrap="square" tIns="45700">
            <a:normAutofit fontScale="85000" lnSpcReduction="20000"/>
          </a:bodyPr>
          <a:lstStyle/>
          <a:p>
            <a:pPr indent="-325755" lvl="0" marL="457200" rtl="0" algn="l">
              <a:spcBef>
                <a:spcPts val="1000"/>
              </a:spcBef>
              <a:spcAft>
                <a:spcPts val="0"/>
              </a:spcAft>
              <a:buSzPct val="64285"/>
              <a:buFont typeface="Play"/>
              <a:buChar char="•"/>
            </a:pPr>
            <a:r>
              <a:rPr lang="en-US">
                <a:latin typeface="Play"/>
                <a:ea typeface="Play"/>
                <a:cs typeface="Play"/>
                <a:sym typeface="Play"/>
              </a:rPr>
              <a:t>Geographic distance and dispersal barriers are dominant factors associated with genetic structure</a:t>
            </a:r>
            <a:endParaRPr>
              <a:latin typeface="Play"/>
              <a:ea typeface="Play"/>
              <a:cs typeface="Play"/>
              <a:sym typeface="Play"/>
            </a:endParaRPr>
          </a:p>
          <a:p>
            <a:pPr indent="-325755" lvl="1" marL="914400" rtl="0" algn="l">
              <a:spcBef>
                <a:spcPts val="0"/>
              </a:spcBef>
              <a:spcAft>
                <a:spcPts val="0"/>
              </a:spcAft>
              <a:buSzPct val="75000"/>
              <a:buFont typeface="Play"/>
              <a:buChar char="•"/>
            </a:pPr>
            <a:r>
              <a:rPr lang="en-US">
                <a:latin typeface="Play"/>
                <a:ea typeface="Play"/>
                <a:cs typeface="Play"/>
                <a:sym typeface="Play"/>
              </a:rPr>
              <a:t>Dispersal distance shaping genetic structure</a:t>
            </a:r>
            <a:endParaRPr>
              <a:latin typeface="Play"/>
              <a:ea typeface="Play"/>
              <a:cs typeface="Play"/>
              <a:sym typeface="Play"/>
            </a:endParaRPr>
          </a:p>
          <a:p>
            <a:pPr indent="0" lvl="0" marL="0" rtl="0" algn="l">
              <a:spcBef>
                <a:spcPts val="1000"/>
              </a:spcBef>
              <a:spcAft>
                <a:spcPts val="0"/>
              </a:spcAft>
              <a:buNone/>
            </a:pPr>
            <a:r>
              <a:t/>
            </a:r>
            <a:endParaRPr>
              <a:latin typeface="Play"/>
              <a:ea typeface="Play"/>
              <a:cs typeface="Play"/>
              <a:sym typeface="Play"/>
            </a:endParaRPr>
          </a:p>
          <a:p>
            <a:pPr indent="-325755" lvl="0" marL="457200" rtl="0" algn="l">
              <a:spcBef>
                <a:spcPts val="1000"/>
              </a:spcBef>
              <a:spcAft>
                <a:spcPts val="0"/>
              </a:spcAft>
              <a:buSzPct val="64285"/>
              <a:buFont typeface="Play"/>
              <a:buChar char="•"/>
            </a:pPr>
            <a:r>
              <a:rPr lang="en-US">
                <a:latin typeface="Play"/>
                <a:ea typeface="Play"/>
                <a:cs typeface="Play"/>
                <a:sym typeface="Play"/>
              </a:rPr>
              <a:t>L</a:t>
            </a:r>
            <a:r>
              <a:rPr lang="en-US">
                <a:latin typeface="Play"/>
                <a:ea typeface="Play"/>
                <a:cs typeface="Play"/>
                <a:sym typeface="Play"/>
              </a:rPr>
              <a:t>andscape friction had little to no little influence.</a:t>
            </a:r>
            <a:endParaRPr>
              <a:latin typeface="Play"/>
              <a:ea typeface="Play"/>
              <a:cs typeface="Play"/>
              <a:sym typeface="Play"/>
            </a:endParaRPr>
          </a:p>
          <a:p>
            <a:pPr indent="-325755" lvl="1" marL="914400" rtl="0" algn="l">
              <a:spcBef>
                <a:spcPts val="0"/>
              </a:spcBef>
              <a:spcAft>
                <a:spcPts val="0"/>
              </a:spcAft>
              <a:buSzPct val="75000"/>
              <a:buFont typeface="Play"/>
              <a:buChar char="•"/>
            </a:pPr>
            <a:r>
              <a:rPr lang="en-US">
                <a:latin typeface="Play"/>
                <a:ea typeface="Play"/>
                <a:cs typeface="Play"/>
                <a:sym typeface="Play"/>
              </a:rPr>
              <a:t>Study limitations may be influencing results</a:t>
            </a:r>
            <a:endParaRPr>
              <a:latin typeface="Play"/>
              <a:ea typeface="Play"/>
              <a:cs typeface="Play"/>
              <a:sym typeface="Play"/>
            </a:endParaRPr>
          </a:p>
          <a:p>
            <a:pPr indent="-325755" lvl="2" marL="1371600" rtl="0" algn="l">
              <a:spcBef>
                <a:spcPts val="0"/>
              </a:spcBef>
              <a:spcAft>
                <a:spcPts val="0"/>
              </a:spcAft>
              <a:buSzPct val="90000"/>
              <a:buFont typeface="Play"/>
              <a:buChar char="•"/>
            </a:pPr>
            <a:r>
              <a:rPr lang="en-US">
                <a:latin typeface="Play"/>
                <a:ea typeface="Play"/>
                <a:cs typeface="Play"/>
                <a:sym typeface="Play"/>
              </a:rPr>
              <a:t>Not enough </a:t>
            </a:r>
            <a:r>
              <a:rPr lang="en-US">
                <a:latin typeface="Play"/>
                <a:ea typeface="Play"/>
                <a:cs typeface="Play"/>
                <a:sym typeface="Play"/>
              </a:rPr>
              <a:t>factors</a:t>
            </a:r>
            <a:r>
              <a:rPr lang="en-US">
                <a:latin typeface="Play"/>
                <a:ea typeface="Play"/>
                <a:cs typeface="Play"/>
                <a:sym typeface="Play"/>
              </a:rPr>
              <a:t> </a:t>
            </a:r>
            <a:r>
              <a:rPr lang="en-US">
                <a:latin typeface="Play"/>
                <a:ea typeface="Play"/>
                <a:cs typeface="Play"/>
                <a:sym typeface="Play"/>
              </a:rPr>
              <a:t>incorporated</a:t>
            </a:r>
            <a:r>
              <a:rPr lang="en-US">
                <a:latin typeface="Play"/>
                <a:ea typeface="Play"/>
                <a:cs typeface="Play"/>
                <a:sym typeface="Play"/>
              </a:rPr>
              <a:t>? Isolation-by-distance masking friction? </a:t>
            </a:r>
            <a:endParaRPr>
              <a:latin typeface="Play"/>
              <a:ea typeface="Play"/>
              <a:cs typeface="Play"/>
              <a:sym typeface="Play"/>
            </a:endParaRPr>
          </a:p>
          <a:p>
            <a:pPr indent="0" lvl="0" marL="0" rtl="0" algn="l">
              <a:spcBef>
                <a:spcPts val="1000"/>
              </a:spcBef>
              <a:spcAft>
                <a:spcPts val="0"/>
              </a:spcAft>
              <a:buNone/>
            </a:pPr>
            <a:r>
              <a:t/>
            </a:r>
            <a:endParaRPr>
              <a:latin typeface="Play"/>
              <a:ea typeface="Play"/>
              <a:cs typeface="Play"/>
              <a:sym typeface="Play"/>
            </a:endParaRPr>
          </a:p>
          <a:p>
            <a:pPr indent="-325755" lvl="0" marL="457200" rtl="0" algn="l">
              <a:spcBef>
                <a:spcPts val="1000"/>
              </a:spcBef>
              <a:spcAft>
                <a:spcPts val="0"/>
              </a:spcAft>
              <a:buSzPct val="64285"/>
              <a:buFont typeface="Play"/>
              <a:buChar char="•"/>
            </a:pPr>
            <a:r>
              <a:rPr lang="en-US">
                <a:latin typeface="Play"/>
                <a:ea typeface="Play"/>
                <a:cs typeface="Play"/>
                <a:sym typeface="Play"/>
              </a:rPr>
              <a:t>Habitat within the Mojave population of the desert tortoise was well connected</a:t>
            </a:r>
            <a:endParaRPr>
              <a:latin typeface="Play"/>
              <a:ea typeface="Play"/>
              <a:cs typeface="Play"/>
              <a:sym typeface="Play"/>
            </a:endParaRPr>
          </a:p>
          <a:p>
            <a:pPr indent="-325755" lvl="1" marL="914400" rtl="0" algn="l">
              <a:spcBef>
                <a:spcPts val="0"/>
              </a:spcBef>
              <a:spcAft>
                <a:spcPts val="0"/>
              </a:spcAft>
              <a:buSzPct val="75000"/>
              <a:buFont typeface="Play"/>
              <a:buChar char="•"/>
            </a:pPr>
            <a:r>
              <a:rPr lang="en-US">
                <a:latin typeface="Play"/>
                <a:ea typeface="Play"/>
                <a:cs typeface="Play"/>
                <a:sym typeface="Play"/>
              </a:rPr>
              <a:t>Historically - cannot address current barriers</a:t>
            </a:r>
            <a:endParaRPr>
              <a:latin typeface="Play"/>
              <a:ea typeface="Play"/>
              <a:cs typeface="Play"/>
              <a:sym typeface="Play"/>
            </a:endParaRPr>
          </a:p>
        </p:txBody>
      </p:sp>
      <p:pic>
        <p:nvPicPr>
          <p:cNvPr id="213" name="Google Shape;213;g3111af49a94_0_920"/>
          <p:cNvPicPr preferRelativeResize="0"/>
          <p:nvPr/>
        </p:nvPicPr>
        <p:blipFill>
          <a:blip r:embed="rId3">
            <a:alphaModFix/>
          </a:blip>
          <a:stretch>
            <a:fillRect/>
          </a:stretch>
        </p:blipFill>
        <p:spPr>
          <a:xfrm>
            <a:off x="7477200" y="1573950"/>
            <a:ext cx="4247724" cy="4441700"/>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599"/>
        </a:solidFill>
      </p:bgPr>
    </p:bg>
    <p:spTree>
      <p:nvGrpSpPr>
        <p:cNvPr id="217" name="Shape 217"/>
        <p:cNvGrpSpPr/>
        <p:nvPr/>
      </p:nvGrpSpPr>
      <p:grpSpPr>
        <a:xfrm>
          <a:off x="0" y="0"/>
          <a:ext cx="0" cy="0"/>
          <a:chOff x="0" y="0"/>
          <a:chExt cx="0" cy="0"/>
        </a:xfrm>
      </p:grpSpPr>
      <p:sp>
        <p:nvSpPr>
          <p:cNvPr id="218" name="Google Shape;218;g30d9649d04a_0_16"/>
          <p:cNvSpPr txBox="1"/>
          <p:nvPr>
            <p:ph type="title"/>
          </p:nvPr>
        </p:nvSpPr>
        <p:spPr>
          <a:xfrm>
            <a:off x="838200" y="365125"/>
            <a:ext cx="105156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Discussion Questions </a:t>
            </a:r>
            <a:endParaRPr/>
          </a:p>
        </p:txBody>
      </p:sp>
      <p:sp>
        <p:nvSpPr>
          <p:cNvPr id="219" name="Google Shape;219;g30d9649d04a_0_16"/>
          <p:cNvSpPr txBox="1"/>
          <p:nvPr>
            <p:ph idx="1" type="body"/>
          </p:nvPr>
        </p:nvSpPr>
        <p:spPr>
          <a:xfrm>
            <a:off x="838200" y="1825625"/>
            <a:ext cx="5805900" cy="4351200"/>
          </a:xfrm>
          <a:prstGeom prst="rect">
            <a:avLst/>
          </a:prstGeom>
        </p:spPr>
        <p:txBody>
          <a:bodyPr anchorCtr="0" anchor="t" bIns="45700" lIns="91425" spcFirstLastPara="1" rIns="91425" wrap="square" tIns="45700">
            <a:normAutofit fontScale="92500" lnSpcReduction="20000"/>
          </a:bodyPr>
          <a:lstStyle/>
          <a:p>
            <a:pPr indent="-334327" lvl="0" marL="457200" rtl="0" algn="l">
              <a:spcBef>
                <a:spcPts val="1000"/>
              </a:spcBef>
              <a:spcAft>
                <a:spcPts val="0"/>
              </a:spcAft>
              <a:buSzPct val="64285"/>
              <a:buAutoNum type="arabicPeriod"/>
            </a:pPr>
            <a:r>
              <a:rPr lang="en-US"/>
              <a:t>Remember: What is graph theory?</a:t>
            </a:r>
            <a:endParaRPr/>
          </a:p>
          <a:p>
            <a:pPr indent="0" lvl="0" marL="0" rtl="0" algn="l">
              <a:spcBef>
                <a:spcPts val="1000"/>
              </a:spcBef>
              <a:spcAft>
                <a:spcPts val="0"/>
              </a:spcAft>
              <a:buNone/>
            </a:pPr>
            <a:r>
              <a:t/>
            </a:r>
            <a:endParaRPr/>
          </a:p>
          <a:p>
            <a:pPr indent="-334327" lvl="0" marL="457200" rtl="0" algn="l">
              <a:spcBef>
                <a:spcPts val="1000"/>
              </a:spcBef>
              <a:spcAft>
                <a:spcPts val="0"/>
              </a:spcAft>
              <a:buSzPct val="64285"/>
              <a:buAutoNum type="arabicPeriod"/>
            </a:pPr>
            <a:r>
              <a:rPr lang="en-US"/>
              <a:t>Apply: What research topic(s) from Wu and Hobbs 2002 or Wu 2013 align with these papers?</a:t>
            </a:r>
            <a:endParaRPr/>
          </a:p>
          <a:p>
            <a:pPr indent="0" lvl="0" marL="0" rtl="0" algn="l">
              <a:spcBef>
                <a:spcPts val="1000"/>
              </a:spcBef>
              <a:spcAft>
                <a:spcPts val="0"/>
              </a:spcAft>
              <a:buNone/>
            </a:pPr>
            <a:r>
              <a:t/>
            </a:r>
            <a:endParaRPr/>
          </a:p>
          <a:p>
            <a:pPr indent="-334327" lvl="0" marL="457200" rtl="0" algn="l">
              <a:spcBef>
                <a:spcPts val="1000"/>
              </a:spcBef>
              <a:spcAft>
                <a:spcPts val="0"/>
              </a:spcAft>
              <a:buSzPct val="64285"/>
              <a:buAutoNum type="arabicPeriod"/>
            </a:pPr>
            <a:r>
              <a:rPr lang="en-US"/>
              <a:t>Evaluate: Are there any topics from the class that could have been incorporated into these studies to better answer their intended questions?</a:t>
            </a:r>
            <a:endParaRPr/>
          </a:p>
          <a:p>
            <a:pPr indent="0" lvl="0" marL="0" rtl="0" algn="l">
              <a:spcBef>
                <a:spcPts val="1000"/>
              </a:spcBef>
              <a:spcAft>
                <a:spcPts val="0"/>
              </a:spcAft>
              <a:buNone/>
            </a:pPr>
            <a:r>
              <a:t/>
            </a:r>
            <a:endParaRPr/>
          </a:p>
        </p:txBody>
      </p:sp>
      <p:pic>
        <p:nvPicPr>
          <p:cNvPr id="220" name="Google Shape;220;g30d9649d04a_0_16"/>
          <p:cNvPicPr preferRelativeResize="0"/>
          <p:nvPr/>
        </p:nvPicPr>
        <p:blipFill>
          <a:blip r:embed="rId3">
            <a:alphaModFix/>
          </a:blip>
          <a:stretch>
            <a:fillRect/>
          </a:stretch>
        </p:blipFill>
        <p:spPr>
          <a:xfrm>
            <a:off x="7050050" y="1825613"/>
            <a:ext cx="4556700" cy="3417525"/>
          </a:xfrm>
          <a:prstGeom prst="rect">
            <a:avLst/>
          </a:prstGeom>
          <a:noFill/>
          <a:ln cap="flat" cmpd="sng" w="9525">
            <a:solidFill>
              <a:schemeClr val="dk2"/>
            </a:solidFill>
            <a:prstDash val="solid"/>
            <a:round/>
            <a:headEnd len="sm" w="sm" type="none"/>
            <a:tailEnd len="sm" w="sm" type="none"/>
          </a:ln>
        </p:spPr>
      </p:pic>
      <p:sp>
        <p:nvSpPr>
          <p:cNvPr id="221" name="Google Shape;221;g30d9649d04a_0_16"/>
          <p:cNvSpPr txBox="1"/>
          <p:nvPr/>
        </p:nvSpPr>
        <p:spPr>
          <a:xfrm>
            <a:off x="7050050" y="5243138"/>
            <a:ext cx="4556700" cy="4104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1200">
                <a:solidFill>
                  <a:schemeClr val="dk1"/>
                </a:solidFill>
              </a:rPr>
              <a:t>Baby Sonoran desert tortoise (Source: </a:t>
            </a:r>
            <a:r>
              <a:rPr lang="en-US" sz="1200" u="sng">
                <a:solidFill>
                  <a:schemeClr val="hlink"/>
                </a:solidFill>
                <a:hlinkClick r:id="rId4"/>
              </a:rPr>
              <a:t>USFWS Public Domain</a:t>
            </a:r>
            <a:r>
              <a:rPr lang="en-US" sz="1200">
                <a:solidFill>
                  <a:schemeClr val="dk1"/>
                </a:solidFill>
              </a:rPr>
              <a:t>)</a:t>
            </a:r>
            <a:endParaRPr sz="1200">
              <a:solidFill>
                <a:schemeClr val="dk1"/>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 name="Shape 225"/>
        <p:cNvGrpSpPr/>
        <p:nvPr/>
      </p:nvGrpSpPr>
      <p:grpSpPr>
        <a:xfrm>
          <a:off x="0" y="0"/>
          <a:ext cx="0" cy="0"/>
          <a:chOff x="0" y="0"/>
          <a:chExt cx="0" cy="0"/>
        </a:xfrm>
      </p:grpSpPr>
      <p:pic>
        <p:nvPicPr>
          <p:cNvPr id="226" name="Google Shape;226;g3111af49a94_0_903"/>
          <p:cNvPicPr preferRelativeResize="0"/>
          <p:nvPr/>
        </p:nvPicPr>
        <p:blipFill rotWithShape="1">
          <a:blip r:embed="rId3">
            <a:alphaModFix amt="79000"/>
          </a:blip>
          <a:srcRect b="2573" l="8416" r="0" t="20146"/>
          <a:stretch/>
        </p:blipFill>
        <p:spPr>
          <a:xfrm>
            <a:off x="0" y="26675"/>
            <a:ext cx="12192000" cy="6858000"/>
          </a:xfrm>
          <a:prstGeom prst="rect">
            <a:avLst/>
          </a:prstGeom>
          <a:noFill/>
          <a:ln>
            <a:noFill/>
          </a:ln>
        </p:spPr>
      </p:pic>
      <p:sp>
        <p:nvSpPr>
          <p:cNvPr id="227" name="Google Shape;227;g3111af49a94_0_903"/>
          <p:cNvSpPr txBox="1"/>
          <p:nvPr>
            <p:ph type="ctrTitle"/>
          </p:nvPr>
        </p:nvSpPr>
        <p:spPr>
          <a:xfrm>
            <a:off x="4182100" y="731528"/>
            <a:ext cx="7019400" cy="2969100"/>
          </a:xfrm>
          <a:prstGeom prst="rect">
            <a:avLst/>
          </a:prstGeom>
        </p:spPr>
        <p:txBody>
          <a:bodyPr anchorCtr="0" anchor="b" bIns="45700" lIns="91425" spcFirstLastPara="1" rIns="91425" wrap="square" tIns="45700">
            <a:normAutofit/>
          </a:bodyPr>
          <a:lstStyle/>
          <a:p>
            <a:pPr indent="0" lvl="0" marL="0" rtl="0" algn="ctr">
              <a:spcBef>
                <a:spcPts val="0"/>
              </a:spcBef>
              <a:spcAft>
                <a:spcPts val="0"/>
              </a:spcAft>
              <a:buNone/>
            </a:pPr>
            <a:r>
              <a:rPr lang="en-US"/>
              <a:t>Questions?</a:t>
            </a:r>
            <a:endParaRPr/>
          </a:p>
        </p:txBody>
      </p:sp>
      <p:sp>
        <p:nvSpPr>
          <p:cNvPr id="228" name="Google Shape;228;g3111af49a94_0_903"/>
          <p:cNvSpPr txBox="1"/>
          <p:nvPr>
            <p:ph idx="1" type="subTitle"/>
          </p:nvPr>
        </p:nvSpPr>
        <p:spPr>
          <a:xfrm>
            <a:off x="4182100" y="3830325"/>
            <a:ext cx="6867000" cy="939900"/>
          </a:xfrm>
          <a:prstGeom prst="rect">
            <a:avLst/>
          </a:prstGeom>
        </p:spPr>
        <p:txBody>
          <a:bodyPr anchorCtr="0" anchor="t" bIns="45700" lIns="91425" spcFirstLastPara="1" rIns="91425" wrap="square" tIns="45700">
            <a:normAutofit/>
          </a:bodyPr>
          <a:lstStyle/>
          <a:p>
            <a:pPr indent="0" lvl="0" marL="0" rtl="0" algn="ctr">
              <a:spcBef>
                <a:spcPts val="1000"/>
              </a:spcBef>
              <a:spcAft>
                <a:spcPts val="0"/>
              </a:spcAft>
              <a:buNone/>
            </a:pPr>
            <a:r>
              <a:rPr lang="en-US">
                <a:latin typeface="Play"/>
                <a:ea typeface="Play"/>
                <a:cs typeface="Play"/>
                <a:sym typeface="Play"/>
              </a:rPr>
              <a:t>Thank you!</a:t>
            </a:r>
            <a:endParaRPr>
              <a:latin typeface="Play"/>
              <a:ea typeface="Play"/>
              <a:cs typeface="Play"/>
              <a:sym typeface="Play"/>
            </a:endParaRPr>
          </a:p>
        </p:txBody>
      </p:sp>
      <p:sp>
        <p:nvSpPr>
          <p:cNvPr id="229" name="Google Shape;229;g3111af49a94_0_903"/>
          <p:cNvSpPr txBox="1"/>
          <p:nvPr/>
        </p:nvSpPr>
        <p:spPr>
          <a:xfrm>
            <a:off x="1275650" y="6258050"/>
            <a:ext cx="3312900" cy="343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900">
                <a:solidFill>
                  <a:srgbClr val="434343"/>
                </a:solidFill>
                <a:latin typeface="Play"/>
                <a:ea typeface="Play"/>
                <a:cs typeface="Play"/>
                <a:sym typeface="Play"/>
              </a:rPr>
              <a:t>Mojave desert tortoise (</a:t>
            </a:r>
            <a:r>
              <a:rPr i="1" lang="en-US" sz="900">
                <a:solidFill>
                  <a:srgbClr val="434343"/>
                </a:solidFill>
                <a:latin typeface="Play"/>
                <a:ea typeface="Play"/>
                <a:cs typeface="Play"/>
                <a:sym typeface="Play"/>
              </a:rPr>
              <a:t>Gopherus agassizii</a:t>
            </a:r>
            <a:r>
              <a:rPr lang="en-US" sz="900">
                <a:solidFill>
                  <a:srgbClr val="434343"/>
                </a:solidFill>
                <a:latin typeface="Play"/>
                <a:ea typeface="Play"/>
                <a:cs typeface="Play"/>
                <a:sym typeface="Play"/>
              </a:rPr>
              <a:t>) crossing the road (Source: NPS/Brad Sutton </a:t>
            </a:r>
            <a:r>
              <a:rPr lang="en-US" sz="900">
                <a:solidFill>
                  <a:srgbClr val="0B5394"/>
                </a:solidFill>
                <a:uFill>
                  <a:noFill/>
                </a:uFill>
                <a:latin typeface="Play"/>
                <a:ea typeface="Play"/>
                <a:cs typeface="Play"/>
                <a:sym typeface="Play"/>
                <a:hlinkClick r:id="rId4">
                  <a:extLst>
                    <a:ext uri="{A12FA001-AC4F-418D-AE19-62706E023703}">
                      <ahyp:hlinkClr val="tx"/>
                    </a:ext>
                  </a:extLst>
                </a:hlinkClick>
              </a:rPr>
              <a:t>Public Domain</a:t>
            </a:r>
            <a:r>
              <a:rPr lang="en-US" sz="900">
                <a:solidFill>
                  <a:srgbClr val="434343"/>
                </a:solidFill>
                <a:uFill>
                  <a:noFill/>
                </a:uFill>
                <a:latin typeface="Play"/>
                <a:ea typeface="Play"/>
                <a:cs typeface="Play"/>
                <a:sym typeface="Play"/>
                <a:hlinkClick r:id="rId5">
                  <a:extLst>
                    <a:ext uri="{A12FA001-AC4F-418D-AE19-62706E023703}">
                      <ahyp:hlinkClr val="tx"/>
                    </a:ext>
                  </a:extLst>
                </a:hlinkClick>
              </a:rPr>
              <a:t>)</a:t>
            </a:r>
            <a:endParaRPr sz="900">
              <a:solidFill>
                <a:srgbClr val="434343"/>
              </a:solidFill>
              <a:latin typeface="Play"/>
              <a:ea typeface="Play"/>
              <a:cs typeface="Play"/>
              <a:sym typeface="Play"/>
            </a:endParaRPr>
          </a:p>
          <a:p>
            <a:pPr indent="0" lvl="0" marL="0" rtl="0" algn="ctr">
              <a:spcBef>
                <a:spcPts val="0"/>
              </a:spcBef>
              <a:spcAft>
                <a:spcPts val="0"/>
              </a:spcAft>
              <a:buNone/>
            </a:pPr>
            <a:r>
              <a:t/>
            </a:r>
            <a:endParaRPr sz="900">
              <a:solidFill>
                <a:srgbClr val="434343"/>
              </a:solidFill>
              <a:latin typeface="Play"/>
              <a:ea typeface="Play"/>
              <a:cs typeface="Play"/>
              <a:sym typeface="Play"/>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233" name="Shape 233"/>
        <p:cNvGrpSpPr/>
        <p:nvPr/>
      </p:nvGrpSpPr>
      <p:grpSpPr>
        <a:xfrm>
          <a:off x="0" y="0"/>
          <a:ext cx="0" cy="0"/>
          <a:chOff x="0" y="0"/>
          <a:chExt cx="0" cy="0"/>
        </a:xfrm>
      </p:grpSpPr>
      <p:sp>
        <p:nvSpPr>
          <p:cNvPr id="234" name="Google Shape;234;g30d9649d04a_0_6"/>
          <p:cNvSpPr txBox="1"/>
          <p:nvPr>
            <p:ph type="title"/>
          </p:nvPr>
        </p:nvSpPr>
        <p:spPr>
          <a:xfrm>
            <a:off x="838200" y="365125"/>
            <a:ext cx="105156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References</a:t>
            </a:r>
            <a:endParaRPr/>
          </a:p>
        </p:txBody>
      </p:sp>
      <p:sp>
        <p:nvSpPr>
          <p:cNvPr id="235" name="Google Shape;235;g30d9649d04a_0_6"/>
          <p:cNvSpPr txBox="1"/>
          <p:nvPr>
            <p:ph idx="1" type="body"/>
          </p:nvPr>
        </p:nvSpPr>
        <p:spPr>
          <a:xfrm>
            <a:off x="838200" y="1825625"/>
            <a:ext cx="10515600" cy="43512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rPr lang="en-US" sz="1200"/>
              <a:t>Hagerty, B. E., K.E. Nussear, T.C. Esque, and C.R. Tracy. 2011. Making molehills out of mountains: landscape genetics of the Mojave desert tortoise. </a:t>
            </a:r>
            <a:r>
              <a:rPr i="1" lang="en-US" sz="1200"/>
              <a:t>Landscape Ecology</a:t>
            </a:r>
            <a:r>
              <a:rPr lang="en-US" sz="1200"/>
              <a:t> 26: 267-280.</a:t>
            </a:r>
            <a:endParaRPr sz="1200"/>
          </a:p>
          <a:p>
            <a:pPr indent="0" lvl="0" marL="0" rtl="0" algn="l">
              <a:spcBef>
                <a:spcPts val="1000"/>
              </a:spcBef>
              <a:spcAft>
                <a:spcPts val="0"/>
              </a:spcAft>
              <a:buNone/>
            </a:pPr>
            <a:r>
              <a:t/>
            </a:r>
            <a:endParaRPr sz="1200"/>
          </a:p>
          <a:p>
            <a:pPr indent="0" lvl="0" marL="0" rtl="0" algn="l">
              <a:spcBef>
                <a:spcPts val="1000"/>
              </a:spcBef>
              <a:spcAft>
                <a:spcPts val="0"/>
              </a:spcAft>
              <a:buNone/>
            </a:pPr>
            <a:r>
              <a:rPr lang="en-US" sz="1200"/>
              <a:t>Rudnick, D. A., S. J. Ryan, P. Beier, … and S. C. Trombulak. 2012. The Role of Landscape Connectivity in Planning and Implementing Conservation and Restoration Priorities. </a:t>
            </a:r>
            <a:r>
              <a:rPr i="1" lang="en-US" sz="1200"/>
              <a:t>Issues in Ecology</a:t>
            </a:r>
            <a:r>
              <a:rPr lang="en-US" sz="1200"/>
              <a:t> 16. Ecological Society of America.</a:t>
            </a:r>
            <a:endParaRPr sz="1200"/>
          </a:p>
          <a:p>
            <a:pPr indent="0" lvl="0" marL="0" rtl="0" algn="l">
              <a:spcBef>
                <a:spcPts val="1000"/>
              </a:spcBef>
              <a:spcAft>
                <a:spcPts val="0"/>
              </a:spcAft>
              <a:buNone/>
            </a:pPr>
            <a:r>
              <a:t/>
            </a:r>
            <a:endParaRPr sz="1200"/>
          </a:p>
          <a:p>
            <a:pPr indent="0" lvl="0" marL="0" rtl="0" algn="l">
              <a:spcBef>
                <a:spcPts val="1000"/>
              </a:spcBef>
              <a:spcAft>
                <a:spcPts val="0"/>
              </a:spcAft>
              <a:buClr>
                <a:schemeClr val="dk1"/>
              </a:buClr>
              <a:buSzPts val="1100"/>
              <a:buFont typeface="Arial"/>
              <a:buNone/>
            </a:pPr>
            <a:r>
              <a:rPr lang="en-US" sz="1200"/>
              <a:t>Sutor, S., N.E. McIntyre, and K. Griffis-Kyle. 2023. Characterizing range-wide impacts of anthropogenic barriers on structural landscape connectivity for the Sonoran desert tortoise (Gopherus morafkai). </a:t>
            </a:r>
            <a:r>
              <a:rPr i="1" lang="en-US" sz="1200"/>
              <a:t>Landscape Ecology</a:t>
            </a:r>
            <a:r>
              <a:rPr lang="en-US" sz="1200"/>
              <a:t> 38: 1729-1746.</a:t>
            </a:r>
            <a:endParaRPr sz="1200"/>
          </a:p>
          <a:p>
            <a:pPr indent="0" lvl="0" marL="0" rtl="0" algn="l">
              <a:spcBef>
                <a:spcPts val="1000"/>
              </a:spcBef>
              <a:spcAft>
                <a:spcPts val="0"/>
              </a:spcAft>
              <a:buClr>
                <a:schemeClr val="dk1"/>
              </a:buClr>
              <a:buSzPts val="1100"/>
              <a:buFont typeface="Arial"/>
              <a:buNone/>
            </a:pPr>
            <a:r>
              <a:t/>
            </a:r>
            <a:endParaRPr sz="1200"/>
          </a:p>
          <a:p>
            <a:pPr indent="0" lvl="0" marL="0" rtl="0" algn="l">
              <a:spcBef>
                <a:spcPts val="1000"/>
              </a:spcBef>
              <a:spcAft>
                <a:spcPts val="0"/>
              </a:spcAft>
              <a:buClr>
                <a:schemeClr val="dk1"/>
              </a:buClr>
              <a:buSzPts val="1100"/>
              <a:buFont typeface="Arial"/>
              <a:buNone/>
            </a:pPr>
            <a:r>
              <a:rPr lang="en-US" sz="1200"/>
              <a:t>USFWS. 2021. Species Status Assessment for the Sonoran Desert Tortoise (</a:t>
            </a:r>
            <a:r>
              <a:rPr i="1" lang="en-US" sz="1200"/>
              <a:t>Gopherus morafkai</a:t>
            </a:r>
            <a:r>
              <a:rPr lang="en-US" sz="1200"/>
              <a:t>). U.S. Fish and Wildlife Service. Albuquerque, New Mexico. </a:t>
            </a:r>
            <a:endParaRPr sz="1200"/>
          </a:p>
          <a:p>
            <a:pPr indent="0" lvl="0" marL="0" rtl="0" algn="l">
              <a:spcBef>
                <a:spcPts val="1000"/>
              </a:spcBef>
              <a:spcAft>
                <a:spcPts val="0"/>
              </a:spcAft>
              <a:buNone/>
            </a:pPr>
            <a:r>
              <a:t/>
            </a:r>
            <a:endParaRPr sz="12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91" name="Shape 91"/>
        <p:cNvGrpSpPr/>
        <p:nvPr/>
      </p:nvGrpSpPr>
      <p:grpSpPr>
        <a:xfrm>
          <a:off x="0" y="0"/>
          <a:ext cx="0" cy="0"/>
          <a:chOff x="0" y="0"/>
          <a:chExt cx="0" cy="0"/>
        </a:xfrm>
      </p:grpSpPr>
      <p:sp>
        <p:nvSpPr>
          <p:cNvPr id="92" name="Google Shape;92;g31089eb1c14_0_0"/>
          <p:cNvSpPr txBox="1"/>
          <p:nvPr>
            <p:ph type="title"/>
          </p:nvPr>
        </p:nvSpPr>
        <p:spPr>
          <a:xfrm>
            <a:off x="838200" y="365125"/>
            <a:ext cx="105156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Paper Selection</a:t>
            </a:r>
            <a:endParaRPr/>
          </a:p>
        </p:txBody>
      </p:sp>
      <p:sp>
        <p:nvSpPr>
          <p:cNvPr id="93" name="Google Shape;93;g31089eb1c14_0_0"/>
          <p:cNvSpPr txBox="1"/>
          <p:nvPr>
            <p:ph idx="1" type="body"/>
          </p:nvPr>
        </p:nvSpPr>
        <p:spPr>
          <a:xfrm>
            <a:off x="609050" y="4436733"/>
            <a:ext cx="2082600" cy="19425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rPr lang="en-US" sz="2200">
                <a:latin typeface="Play"/>
                <a:ea typeface="Play"/>
                <a:cs typeface="Play"/>
                <a:sym typeface="Play"/>
              </a:rPr>
              <a:t>Structural connectivity</a:t>
            </a:r>
            <a:endParaRPr sz="2200">
              <a:latin typeface="Play"/>
              <a:ea typeface="Play"/>
              <a:cs typeface="Play"/>
              <a:sym typeface="Play"/>
            </a:endParaRPr>
          </a:p>
        </p:txBody>
      </p:sp>
      <p:sp>
        <p:nvSpPr>
          <p:cNvPr id="94" name="Google Shape;94;g31089eb1c14_0_0"/>
          <p:cNvSpPr txBox="1"/>
          <p:nvPr>
            <p:ph idx="2" type="body"/>
          </p:nvPr>
        </p:nvSpPr>
        <p:spPr>
          <a:xfrm>
            <a:off x="6183156" y="4436733"/>
            <a:ext cx="2006700" cy="1942500"/>
          </a:xfrm>
          <a:prstGeom prst="rect">
            <a:avLst/>
          </a:prstGeom>
        </p:spPr>
        <p:txBody>
          <a:bodyPr anchorCtr="0" anchor="t" bIns="45700" lIns="91425" spcFirstLastPara="1" rIns="91425" wrap="square" tIns="45700">
            <a:normAutofit/>
          </a:bodyPr>
          <a:lstStyle/>
          <a:p>
            <a:pPr indent="0" lvl="0" marL="0" rtl="0" algn="l">
              <a:spcBef>
                <a:spcPts val="1000"/>
              </a:spcBef>
              <a:spcAft>
                <a:spcPts val="0"/>
              </a:spcAft>
              <a:buNone/>
            </a:pPr>
            <a:r>
              <a:rPr lang="en-US" sz="2200">
                <a:latin typeface="Play"/>
                <a:ea typeface="Play"/>
                <a:cs typeface="Play"/>
                <a:sym typeface="Play"/>
              </a:rPr>
              <a:t>Functional connectivity</a:t>
            </a:r>
            <a:endParaRPr sz="2200">
              <a:latin typeface="Play"/>
              <a:ea typeface="Play"/>
              <a:cs typeface="Play"/>
              <a:sym typeface="Play"/>
            </a:endParaRPr>
          </a:p>
        </p:txBody>
      </p:sp>
      <p:pic>
        <p:nvPicPr>
          <p:cNvPr id="95" name="Google Shape;95;g31089eb1c14_0_0"/>
          <p:cNvPicPr preferRelativeResize="0"/>
          <p:nvPr/>
        </p:nvPicPr>
        <p:blipFill rotWithShape="1">
          <a:blip r:embed="rId3">
            <a:alphaModFix/>
          </a:blip>
          <a:srcRect b="0" l="1039" r="0" t="0"/>
          <a:stretch/>
        </p:blipFill>
        <p:spPr>
          <a:xfrm>
            <a:off x="609050" y="1611975"/>
            <a:ext cx="5414844" cy="2734717"/>
          </a:xfrm>
          <a:prstGeom prst="rect">
            <a:avLst/>
          </a:prstGeom>
          <a:noFill/>
          <a:ln cap="flat" cmpd="sng" w="9525">
            <a:solidFill>
              <a:schemeClr val="dk2"/>
            </a:solidFill>
            <a:prstDash val="solid"/>
            <a:round/>
            <a:headEnd len="sm" w="sm" type="none"/>
            <a:tailEnd len="sm" w="sm" type="none"/>
          </a:ln>
        </p:spPr>
      </p:pic>
      <p:pic>
        <p:nvPicPr>
          <p:cNvPr id="96" name="Google Shape;96;g31089eb1c14_0_0"/>
          <p:cNvPicPr preferRelativeResize="0"/>
          <p:nvPr/>
        </p:nvPicPr>
        <p:blipFill rotWithShape="1">
          <a:blip r:embed="rId4">
            <a:alphaModFix/>
          </a:blip>
          <a:srcRect b="0" l="0" r="0" t="2467"/>
          <a:stretch/>
        </p:blipFill>
        <p:spPr>
          <a:xfrm>
            <a:off x="6183156" y="1611975"/>
            <a:ext cx="5414843" cy="2734721"/>
          </a:xfrm>
          <a:prstGeom prst="rect">
            <a:avLst/>
          </a:prstGeom>
          <a:noFill/>
          <a:ln cap="flat" cmpd="sng" w="9525">
            <a:solidFill>
              <a:schemeClr val="dk2"/>
            </a:solidFill>
            <a:prstDash val="solid"/>
            <a:round/>
            <a:headEnd len="sm" w="sm" type="none"/>
            <a:tailEnd len="sm" w="sm" type="none"/>
          </a:ln>
        </p:spPr>
      </p:pic>
      <p:pic>
        <p:nvPicPr>
          <p:cNvPr id="97" name="Google Shape;97;g31089eb1c14_0_0" title="SDT_George_Costanza.jpg"/>
          <p:cNvPicPr preferRelativeResize="0"/>
          <p:nvPr/>
        </p:nvPicPr>
        <p:blipFill rotWithShape="1">
          <a:blip r:embed="rId5">
            <a:alphaModFix/>
          </a:blip>
          <a:srcRect b="15881" l="0" r="5410" t="0"/>
          <a:stretch/>
        </p:blipFill>
        <p:spPr>
          <a:xfrm>
            <a:off x="2765528" y="3856289"/>
            <a:ext cx="3124198" cy="2143100"/>
          </a:xfrm>
          <a:prstGeom prst="rect">
            <a:avLst/>
          </a:prstGeom>
          <a:noFill/>
          <a:ln cap="flat" cmpd="sng" w="9525">
            <a:solidFill>
              <a:schemeClr val="dk2"/>
            </a:solidFill>
            <a:prstDash val="solid"/>
            <a:round/>
            <a:headEnd len="sm" w="sm" type="none"/>
            <a:tailEnd len="sm" w="sm" type="none"/>
          </a:ln>
        </p:spPr>
      </p:pic>
      <p:pic>
        <p:nvPicPr>
          <p:cNvPr id="98" name="Google Shape;98;g31089eb1c14_0_0"/>
          <p:cNvPicPr preferRelativeResize="0"/>
          <p:nvPr/>
        </p:nvPicPr>
        <p:blipFill>
          <a:blip r:embed="rId6">
            <a:alphaModFix/>
          </a:blip>
          <a:stretch>
            <a:fillRect/>
          </a:stretch>
        </p:blipFill>
        <p:spPr>
          <a:xfrm>
            <a:off x="8338433" y="3856290"/>
            <a:ext cx="3124201" cy="2143107"/>
          </a:xfrm>
          <a:prstGeom prst="rect">
            <a:avLst/>
          </a:prstGeom>
          <a:noFill/>
          <a:ln cap="flat" cmpd="sng" w="9525">
            <a:solidFill>
              <a:schemeClr val="dk2"/>
            </a:solidFill>
            <a:prstDash val="solid"/>
            <a:round/>
            <a:headEnd len="sm" w="sm" type="none"/>
            <a:tailEnd len="sm" w="sm" type="none"/>
          </a:ln>
        </p:spPr>
      </p:pic>
      <p:sp>
        <p:nvSpPr>
          <p:cNvPr id="99" name="Google Shape;99;g31089eb1c14_0_0"/>
          <p:cNvSpPr txBox="1"/>
          <p:nvPr/>
        </p:nvSpPr>
        <p:spPr>
          <a:xfrm>
            <a:off x="8338498" y="5999389"/>
            <a:ext cx="3123900" cy="366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900">
                <a:solidFill>
                  <a:schemeClr val="dk1"/>
                </a:solidFill>
              </a:rPr>
              <a:t>Mojave desert tortoise (Source: </a:t>
            </a:r>
            <a:r>
              <a:rPr lang="en-US" sz="900" u="sng">
                <a:solidFill>
                  <a:schemeClr val="hlink"/>
                </a:solidFill>
                <a:hlinkClick r:id="rId7"/>
              </a:rPr>
              <a:t>USFWS CC-BY-2.0</a:t>
            </a:r>
            <a:r>
              <a:rPr lang="en-US" sz="900">
                <a:solidFill>
                  <a:schemeClr val="dk1"/>
                </a:solidFill>
              </a:rPr>
              <a:t>)</a:t>
            </a:r>
            <a:endParaRPr sz="900">
              <a:solidFill>
                <a:schemeClr val="dk1"/>
              </a:solidFill>
            </a:endParaRPr>
          </a:p>
        </p:txBody>
      </p:sp>
      <p:sp>
        <p:nvSpPr>
          <p:cNvPr id="100" name="Google Shape;100;g31089eb1c14_0_0"/>
          <p:cNvSpPr txBox="1"/>
          <p:nvPr/>
        </p:nvSpPr>
        <p:spPr>
          <a:xfrm>
            <a:off x="2765581" y="5999389"/>
            <a:ext cx="3123900" cy="366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900">
                <a:solidFill>
                  <a:schemeClr val="dk1"/>
                </a:solidFill>
              </a:rPr>
              <a:t>Sonoran </a:t>
            </a:r>
            <a:r>
              <a:rPr lang="en-US" sz="900">
                <a:solidFill>
                  <a:schemeClr val="dk1"/>
                </a:solidFill>
              </a:rPr>
              <a:t>desert tortoise (Source: Me)</a:t>
            </a:r>
            <a:endParaRPr sz="900">
              <a:solidFill>
                <a:schemeClr val="dk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599"/>
        </a:solidFill>
      </p:bgPr>
    </p:bg>
    <p:spTree>
      <p:nvGrpSpPr>
        <p:cNvPr id="104" name="Shape 104"/>
        <p:cNvGrpSpPr/>
        <p:nvPr/>
      </p:nvGrpSpPr>
      <p:grpSpPr>
        <a:xfrm>
          <a:off x="0" y="0"/>
          <a:ext cx="0" cy="0"/>
          <a:chOff x="0" y="0"/>
          <a:chExt cx="0" cy="0"/>
        </a:xfrm>
      </p:grpSpPr>
      <p:sp>
        <p:nvSpPr>
          <p:cNvPr id="105" name="Google Shape;105;g30d9649d04a_0_26"/>
          <p:cNvSpPr txBox="1"/>
          <p:nvPr>
            <p:ph type="ctrTitle"/>
          </p:nvPr>
        </p:nvSpPr>
        <p:spPr>
          <a:xfrm>
            <a:off x="1524000" y="1122382"/>
            <a:ext cx="9144000" cy="3752400"/>
          </a:xfrm>
          <a:prstGeom prst="rect">
            <a:avLst/>
          </a:prstGeom>
        </p:spPr>
        <p:txBody>
          <a:bodyPr anchorCtr="0" anchor="b" bIns="45700" lIns="91425" spcFirstLastPara="1" rIns="91425" wrap="square" tIns="45700">
            <a:noAutofit/>
          </a:bodyPr>
          <a:lstStyle/>
          <a:p>
            <a:pPr indent="0" lvl="0" marL="0" rtl="0" algn="ctr">
              <a:spcBef>
                <a:spcPts val="0"/>
              </a:spcBef>
              <a:spcAft>
                <a:spcPts val="0"/>
              </a:spcAft>
              <a:buClr>
                <a:schemeClr val="dk1"/>
              </a:buClr>
              <a:buSzPts val="1100"/>
              <a:buFont typeface="Arial"/>
              <a:buNone/>
            </a:pPr>
            <a:r>
              <a:rPr lang="en-US" sz="4500"/>
              <a:t>Paper 1: Characterizing range‐wide impacts of anthropogenic</a:t>
            </a:r>
            <a:endParaRPr sz="4500"/>
          </a:p>
          <a:p>
            <a:pPr indent="0" lvl="0" marL="0" rtl="0" algn="ctr">
              <a:spcBef>
                <a:spcPts val="0"/>
              </a:spcBef>
              <a:spcAft>
                <a:spcPts val="0"/>
              </a:spcAft>
              <a:buClr>
                <a:schemeClr val="dk1"/>
              </a:buClr>
              <a:buSzPts val="1100"/>
              <a:buFont typeface="Arial"/>
              <a:buNone/>
            </a:pPr>
            <a:r>
              <a:rPr lang="en-US" sz="4500"/>
              <a:t>barriers on structural landscape connectivity</a:t>
            </a:r>
            <a:endParaRPr sz="4500"/>
          </a:p>
          <a:p>
            <a:pPr indent="0" lvl="0" marL="0" rtl="0" algn="ctr">
              <a:spcBef>
                <a:spcPts val="0"/>
              </a:spcBef>
              <a:spcAft>
                <a:spcPts val="0"/>
              </a:spcAft>
              <a:buNone/>
            </a:pPr>
            <a:r>
              <a:rPr lang="en-US" sz="4500"/>
              <a:t>for the Sonoran desert tortoise (</a:t>
            </a:r>
            <a:r>
              <a:rPr i="1" lang="en-US" sz="4500"/>
              <a:t>Gopherus morafkai</a:t>
            </a:r>
            <a:r>
              <a:rPr lang="en-US" sz="4500"/>
              <a:t>)</a:t>
            </a:r>
            <a:endParaRPr sz="4500"/>
          </a:p>
        </p:txBody>
      </p:sp>
      <p:sp>
        <p:nvSpPr>
          <p:cNvPr id="106" name="Google Shape;106;g30d9649d04a_0_26"/>
          <p:cNvSpPr txBox="1"/>
          <p:nvPr>
            <p:ph idx="1" type="subTitle"/>
          </p:nvPr>
        </p:nvSpPr>
        <p:spPr>
          <a:xfrm>
            <a:off x="1524000" y="5227822"/>
            <a:ext cx="9144000" cy="1302600"/>
          </a:xfrm>
          <a:prstGeom prst="rect">
            <a:avLst/>
          </a:prstGeom>
        </p:spPr>
        <p:txBody>
          <a:bodyPr anchorCtr="0" anchor="t" bIns="45700" lIns="91425" spcFirstLastPara="1" rIns="91425" wrap="square" tIns="45700">
            <a:normAutofit/>
          </a:bodyPr>
          <a:lstStyle/>
          <a:p>
            <a:pPr indent="0" lvl="0" marL="0" rtl="0" algn="ctr">
              <a:spcBef>
                <a:spcPts val="1000"/>
              </a:spcBef>
              <a:spcAft>
                <a:spcPts val="0"/>
              </a:spcAft>
              <a:buClr>
                <a:schemeClr val="dk1"/>
              </a:buClr>
              <a:buSzPts val="1100"/>
              <a:buFont typeface="Arial"/>
              <a:buNone/>
            </a:pPr>
            <a:r>
              <a:rPr lang="en-US">
                <a:latin typeface="Play"/>
                <a:ea typeface="Play"/>
                <a:cs typeface="Play"/>
                <a:sym typeface="Play"/>
              </a:rPr>
              <a:t>Sean Sutor, Nancy E. McIntyre,</a:t>
            </a:r>
            <a:endParaRPr>
              <a:latin typeface="Play"/>
              <a:ea typeface="Play"/>
              <a:cs typeface="Play"/>
              <a:sym typeface="Play"/>
            </a:endParaRPr>
          </a:p>
          <a:p>
            <a:pPr indent="0" lvl="0" marL="0" rtl="0" algn="ctr">
              <a:spcBef>
                <a:spcPts val="1000"/>
              </a:spcBef>
              <a:spcAft>
                <a:spcPts val="0"/>
              </a:spcAft>
              <a:buNone/>
            </a:pPr>
            <a:r>
              <a:rPr lang="en-US">
                <a:latin typeface="Play"/>
                <a:ea typeface="Play"/>
                <a:cs typeface="Play"/>
                <a:sym typeface="Play"/>
              </a:rPr>
              <a:t>Kerry Grifs‐Kyle</a:t>
            </a:r>
            <a:endParaRPr>
              <a:latin typeface="Play"/>
              <a:ea typeface="Play"/>
              <a:cs typeface="Play"/>
              <a:sym typeface="Play"/>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110" name="Shape 110"/>
        <p:cNvGrpSpPr/>
        <p:nvPr/>
      </p:nvGrpSpPr>
      <p:grpSpPr>
        <a:xfrm>
          <a:off x="0" y="0"/>
          <a:ext cx="0" cy="0"/>
          <a:chOff x="0" y="0"/>
          <a:chExt cx="0" cy="0"/>
        </a:xfrm>
      </p:grpSpPr>
      <p:sp>
        <p:nvSpPr>
          <p:cNvPr id="111" name="Google Shape;111;g31089eb1c14_0_17"/>
          <p:cNvSpPr txBox="1"/>
          <p:nvPr>
            <p:ph type="title"/>
          </p:nvPr>
        </p:nvSpPr>
        <p:spPr>
          <a:xfrm>
            <a:off x="838200" y="365125"/>
            <a:ext cx="105156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Context</a:t>
            </a:r>
            <a:endParaRPr/>
          </a:p>
        </p:txBody>
      </p:sp>
      <p:sp>
        <p:nvSpPr>
          <p:cNvPr id="112" name="Google Shape;112;g31089eb1c14_0_17"/>
          <p:cNvSpPr txBox="1"/>
          <p:nvPr>
            <p:ph idx="1" type="body"/>
          </p:nvPr>
        </p:nvSpPr>
        <p:spPr>
          <a:xfrm>
            <a:off x="838200" y="1825625"/>
            <a:ext cx="3709800" cy="4351200"/>
          </a:xfrm>
          <a:prstGeom prst="rect">
            <a:avLst/>
          </a:prstGeom>
        </p:spPr>
        <p:txBody>
          <a:bodyPr anchorCtr="0" anchor="t" bIns="45700" lIns="91425" spcFirstLastPara="1" rIns="91425" wrap="square" tIns="45700">
            <a:normAutofit fontScale="77500" lnSpcReduction="20000"/>
          </a:bodyPr>
          <a:lstStyle/>
          <a:p>
            <a:pPr indent="-317182" lvl="0" marL="457200" rtl="0" algn="l">
              <a:spcBef>
                <a:spcPts val="1000"/>
              </a:spcBef>
              <a:spcAft>
                <a:spcPts val="0"/>
              </a:spcAft>
              <a:buSzPct val="64285"/>
              <a:buFont typeface="Play"/>
              <a:buChar char="•"/>
            </a:pPr>
            <a:r>
              <a:rPr lang="en-US">
                <a:latin typeface="Play"/>
                <a:ea typeface="Play"/>
                <a:cs typeface="Play"/>
                <a:sym typeface="Play"/>
              </a:rPr>
              <a:t>Sonoran desert tortoises are state protected; they are </a:t>
            </a:r>
            <a:r>
              <a:rPr lang="en-US">
                <a:latin typeface="Play"/>
                <a:ea typeface="Play"/>
                <a:cs typeface="Play"/>
                <a:sym typeface="Play"/>
              </a:rPr>
              <a:t>vulnerable</a:t>
            </a:r>
            <a:r>
              <a:rPr lang="en-US">
                <a:latin typeface="Play"/>
                <a:ea typeface="Play"/>
                <a:cs typeface="Play"/>
                <a:sym typeface="Play"/>
              </a:rPr>
              <a:t> but not </a:t>
            </a:r>
            <a:r>
              <a:rPr lang="en-US">
                <a:latin typeface="Play"/>
                <a:ea typeface="Play"/>
                <a:cs typeface="Play"/>
                <a:sym typeface="Play"/>
              </a:rPr>
              <a:t>warranted</a:t>
            </a:r>
            <a:r>
              <a:rPr lang="en-US">
                <a:latin typeface="Play"/>
                <a:ea typeface="Play"/>
                <a:cs typeface="Play"/>
                <a:sym typeface="Play"/>
              </a:rPr>
              <a:t> for ESA listing</a:t>
            </a:r>
            <a:endParaRPr>
              <a:latin typeface="Play"/>
              <a:ea typeface="Play"/>
              <a:cs typeface="Play"/>
              <a:sym typeface="Play"/>
            </a:endParaRPr>
          </a:p>
          <a:p>
            <a:pPr indent="0" lvl="0" marL="0" rtl="0" algn="l">
              <a:spcBef>
                <a:spcPts val="1000"/>
              </a:spcBef>
              <a:spcAft>
                <a:spcPts val="0"/>
              </a:spcAft>
              <a:buNone/>
            </a:pPr>
            <a:r>
              <a:t/>
            </a:r>
            <a:endParaRPr>
              <a:latin typeface="Play"/>
              <a:ea typeface="Play"/>
              <a:cs typeface="Play"/>
              <a:sym typeface="Play"/>
            </a:endParaRPr>
          </a:p>
          <a:p>
            <a:pPr indent="-317182" lvl="0" marL="457200" rtl="0" algn="l">
              <a:spcBef>
                <a:spcPts val="1000"/>
              </a:spcBef>
              <a:spcAft>
                <a:spcPts val="0"/>
              </a:spcAft>
              <a:buSzPct val="64285"/>
              <a:buFont typeface="Play"/>
              <a:buChar char="•"/>
            </a:pPr>
            <a:r>
              <a:rPr lang="en-US">
                <a:latin typeface="Play"/>
                <a:ea typeface="Play"/>
                <a:cs typeface="Play"/>
                <a:sym typeface="Play"/>
              </a:rPr>
              <a:t>Long lived with presumed generational </a:t>
            </a:r>
            <a:r>
              <a:rPr lang="en-US">
                <a:latin typeface="Play"/>
                <a:ea typeface="Play"/>
                <a:cs typeface="Play"/>
                <a:sym typeface="Play"/>
              </a:rPr>
              <a:t>dispersal</a:t>
            </a:r>
            <a:r>
              <a:rPr lang="en-US">
                <a:latin typeface="Play"/>
                <a:ea typeface="Play"/>
                <a:cs typeface="Play"/>
                <a:sym typeface="Play"/>
              </a:rPr>
              <a:t> </a:t>
            </a:r>
            <a:endParaRPr>
              <a:latin typeface="Play"/>
              <a:ea typeface="Play"/>
              <a:cs typeface="Play"/>
              <a:sym typeface="Play"/>
            </a:endParaRPr>
          </a:p>
          <a:p>
            <a:pPr indent="0" lvl="0" marL="0" rtl="0" algn="l">
              <a:spcBef>
                <a:spcPts val="1000"/>
              </a:spcBef>
              <a:spcAft>
                <a:spcPts val="0"/>
              </a:spcAft>
              <a:buNone/>
            </a:pPr>
            <a:r>
              <a:t/>
            </a:r>
            <a:endParaRPr>
              <a:latin typeface="Play"/>
              <a:ea typeface="Play"/>
              <a:cs typeface="Play"/>
              <a:sym typeface="Play"/>
            </a:endParaRPr>
          </a:p>
          <a:p>
            <a:pPr indent="-317182" lvl="0" marL="457200" rtl="0" algn="l">
              <a:spcBef>
                <a:spcPts val="1000"/>
              </a:spcBef>
              <a:spcAft>
                <a:spcPts val="0"/>
              </a:spcAft>
              <a:buSzPct val="64285"/>
              <a:buFont typeface="Play"/>
              <a:buChar char="•"/>
            </a:pPr>
            <a:r>
              <a:rPr lang="en-US">
                <a:latin typeface="Play"/>
                <a:ea typeface="Play"/>
                <a:cs typeface="Play"/>
                <a:sym typeface="Play"/>
              </a:rPr>
              <a:t>Little genetic structuring </a:t>
            </a:r>
            <a:endParaRPr>
              <a:latin typeface="Play"/>
              <a:ea typeface="Play"/>
              <a:cs typeface="Play"/>
              <a:sym typeface="Play"/>
            </a:endParaRPr>
          </a:p>
          <a:p>
            <a:pPr indent="0" lvl="0" marL="0" rtl="0" algn="l">
              <a:spcBef>
                <a:spcPts val="1000"/>
              </a:spcBef>
              <a:spcAft>
                <a:spcPts val="0"/>
              </a:spcAft>
              <a:buNone/>
            </a:pPr>
            <a:r>
              <a:t/>
            </a:r>
            <a:endParaRPr>
              <a:latin typeface="Play"/>
              <a:ea typeface="Play"/>
              <a:cs typeface="Play"/>
              <a:sym typeface="Play"/>
            </a:endParaRPr>
          </a:p>
          <a:p>
            <a:pPr indent="-317182" lvl="0" marL="457200" rtl="0" algn="l">
              <a:spcBef>
                <a:spcPts val="1000"/>
              </a:spcBef>
              <a:spcAft>
                <a:spcPts val="0"/>
              </a:spcAft>
              <a:buSzPct val="64285"/>
              <a:buFont typeface="Play"/>
              <a:buChar char="•"/>
            </a:pPr>
            <a:r>
              <a:rPr lang="en-US">
                <a:latin typeface="Play"/>
                <a:ea typeface="Play"/>
                <a:cs typeface="Play"/>
                <a:sym typeface="Play"/>
              </a:rPr>
              <a:t>Threats include fragmentation, habitat loss</a:t>
            </a:r>
            <a:endParaRPr>
              <a:latin typeface="Play"/>
              <a:ea typeface="Play"/>
              <a:cs typeface="Play"/>
              <a:sym typeface="Play"/>
            </a:endParaRPr>
          </a:p>
        </p:txBody>
      </p:sp>
      <p:pic>
        <p:nvPicPr>
          <p:cNvPr id="113" name="Google Shape;113;g31089eb1c14_0_17"/>
          <p:cNvPicPr preferRelativeResize="0"/>
          <p:nvPr/>
        </p:nvPicPr>
        <p:blipFill>
          <a:blip r:embed="rId3">
            <a:alphaModFix/>
          </a:blip>
          <a:stretch>
            <a:fillRect/>
          </a:stretch>
        </p:blipFill>
        <p:spPr>
          <a:xfrm>
            <a:off x="4861200" y="763575"/>
            <a:ext cx="3390779" cy="4406240"/>
          </a:xfrm>
          <a:prstGeom prst="rect">
            <a:avLst/>
          </a:prstGeom>
          <a:noFill/>
          <a:ln cap="flat" cmpd="sng" w="9525">
            <a:solidFill>
              <a:schemeClr val="dk2"/>
            </a:solidFill>
            <a:prstDash val="solid"/>
            <a:round/>
            <a:headEnd len="sm" w="sm" type="none"/>
            <a:tailEnd len="sm" w="sm" type="none"/>
          </a:ln>
        </p:spPr>
      </p:pic>
      <p:pic>
        <p:nvPicPr>
          <p:cNvPr id="114" name="Google Shape;114;g31089eb1c14_0_17"/>
          <p:cNvPicPr preferRelativeResize="0"/>
          <p:nvPr/>
        </p:nvPicPr>
        <p:blipFill>
          <a:blip r:embed="rId4">
            <a:alphaModFix/>
          </a:blip>
          <a:stretch>
            <a:fillRect/>
          </a:stretch>
        </p:blipFill>
        <p:spPr>
          <a:xfrm>
            <a:off x="7804595" y="1818797"/>
            <a:ext cx="3679505" cy="4546753"/>
          </a:xfrm>
          <a:prstGeom prst="rect">
            <a:avLst/>
          </a:prstGeom>
          <a:noFill/>
          <a:ln cap="flat" cmpd="sng" w="9525">
            <a:solidFill>
              <a:schemeClr val="dk2"/>
            </a:solidFill>
            <a:prstDash val="solid"/>
            <a:round/>
            <a:headEnd len="sm" w="sm" type="none"/>
            <a:tailEnd len="sm" w="sm" type="none"/>
          </a:ln>
        </p:spPr>
      </p:pic>
      <p:sp>
        <p:nvSpPr>
          <p:cNvPr id="115" name="Google Shape;115;g31089eb1c14_0_17"/>
          <p:cNvSpPr/>
          <p:nvPr/>
        </p:nvSpPr>
        <p:spPr>
          <a:xfrm rot="1860077">
            <a:off x="7289208" y="1715367"/>
            <a:ext cx="1335580" cy="188100"/>
          </a:xfrm>
          <a:prstGeom prst="rightArrow">
            <a:avLst>
              <a:gd fmla="val 50000" name="adj1"/>
              <a:gd fmla="val 50000" name="adj2"/>
            </a:avLst>
          </a:prstGeom>
          <a:solidFill>
            <a:srgbClr val="FFD966"/>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solidFill>
                <a:schemeClr val="dk1"/>
              </a:solidFill>
            </a:endParaRPr>
          </a:p>
        </p:txBody>
      </p:sp>
      <p:sp>
        <p:nvSpPr>
          <p:cNvPr id="116" name="Google Shape;116;g31089eb1c14_0_17"/>
          <p:cNvSpPr txBox="1"/>
          <p:nvPr/>
        </p:nvSpPr>
        <p:spPr>
          <a:xfrm>
            <a:off x="6622862" y="5114933"/>
            <a:ext cx="1241400" cy="208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200">
                <a:solidFill>
                  <a:schemeClr val="dk1"/>
                </a:solidFill>
                <a:latin typeface="Play"/>
                <a:ea typeface="Play"/>
                <a:cs typeface="Play"/>
                <a:sym typeface="Play"/>
              </a:rPr>
              <a:t>(USFWS 2021)</a:t>
            </a:r>
            <a:endParaRPr sz="1200">
              <a:solidFill>
                <a:schemeClr val="dk1"/>
              </a:solidFill>
              <a:latin typeface="Play"/>
              <a:ea typeface="Play"/>
              <a:cs typeface="Play"/>
              <a:sym typeface="Play"/>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FEFEF"/>
        </a:solidFill>
      </p:bgPr>
    </p:bg>
    <p:spTree>
      <p:nvGrpSpPr>
        <p:cNvPr id="120" name="Shape 120"/>
        <p:cNvGrpSpPr/>
        <p:nvPr/>
      </p:nvGrpSpPr>
      <p:grpSpPr>
        <a:xfrm>
          <a:off x="0" y="0"/>
          <a:ext cx="0" cy="0"/>
          <a:chOff x="0" y="0"/>
          <a:chExt cx="0" cy="0"/>
        </a:xfrm>
      </p:grpSpPr>
      <p:sp>
        <p:nvSpPr>
          <p:cNvPr id="121" name="Google Shape;121;g30d9649d04a_0_21"/>
          <p:cNvSpPr txBox="1"/>
          <p:nvPr>
            <p:ph type="title"/>
          </p:nvPr>
        </p:nvSpPr>
        <p:spPr>
          <a:xfrm>
            <a:off x="838200" y="365125"/>
            <a:ext cx="105156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Objectives and Research Questions</a:t>
            </a:r>
            <a:endParaRPr/>
          </a:p>
        </p:txBody>
      </p:sp>
      <p:sp>
        <p:nvSpPr>
          <p:cNvPr id="122" name="Google Shape;122;g30d9649d04a_0_21"/>
          <p:cNvSpPr/>
          <p:nvPr/>
        </p:nvSpPr>
        <p:spPr>
          <a:xfrm>
            <a:off x="4474200" y="1984800"/>
            <a:ext cx="3243600" cy="1600500"/>
          </a:xfrm>
          <a:prstGeom prst="ellipse">
            <a:avLst/>
          </a:prstGeom>
          <a:solidFill>
            <a:srgbClr val="FFE59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23" name="Google Shape;123;g30d9649d04a_0_21"/>
          <p:cNvSpPr/>
          <p:nvPr/>
        </p:nvSpPr>
        <p:spPr>
          <a:xfrm>
            <a:off x="1086300" y="3879275"/>
            <a:ext cx="3243600" cy="1600500"/>
          </a:xfrm>
          <a:prstGeom prst="ellipse">
            <a:avLst/>
          </a:prstGeom>
          <a:solidFill>
            <a:srgbClr val="FFE59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24" name="Google Shape;124;g30d9649d04a_0_21"/>
          <p:cNvSpPr/>
          <p:nvPr/>
        </p:nvSpPr>
        <p:spPr>
          <a:xfrm>
            <a:off x="4474200" y="3879275"/>
            <a:ext cx="3243600" cy="1600500"/>
          </a:xfrm>
          <a:prstGeom prst="ellipse">
            <a:avLst/>
          </a:prstGeom>
          <a:solidFill>
            <a:srgbClr val="FFE59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25" name="Google Shape;125;g30d9649d04a_0_21"/>
          <p:cNvSpPr/>
          <p:nvPr/>
        </p:nvSpPr>
        <p:spPr>
          <a:xfrm>
            <a:off x="7862100" y="3879275"/>
            <a:ext cx="3243600" cy="1600500"/>
          </a:xfrm>
          <a:prstGeom prst="ellipse">
            <a:avLst/>
          </a:prstGeom>
          <a:solidFill>
            <a:srgbClr val="FFE599"/>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26" name="Google Shape;126;g30d9649d04a_0_21"/>
          <p:cNvSpPr txBox="1"/>
          <p:nvPr/>
        </p:nvSpPr>
        <p:spPr>
          <a:xfrm>
            <a:off x="5038025" y="2200500"/>
            <a:ext cx="2130600" cy="1135800"/>
          </a:xfrm>
          <a:prstGeom prst="rect">
            <a:avLst/>
          </a:prstGeom>
          <a:no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lang="en-US" sz="1200">
                <a:solidFill>
                  <a:schemeClr val="dk1"/>
                </a:solidFill>
                <a:latin typeface="Play"/>
                <a:ea typeface="Play"/>
                <a:cs typeface="Play"/>
                <a:sym typeface="Play"/>
              </a:rPr>
              <a:t>Understand how linear barriers may affect isolation of habitat patches and populations.</a:t>
            </a:r>
            <a:endParaRPr sz="1200">
              <a:solidFill>
                <a:schemeClr val="dk1"/>
              </a:solidFill>
              <a:latin typeface="Play"/>
              <a:ea typeface="Play"/>
              <a:cs typeface="Play"/>
              <a:sym typeface="Play"/>
            </a:endParaRPr>
          </a:p>
        </p:txBody>
      </p:sp>
      <p:sp>
        <p:nvSpPr>
          <p:cNvPr id="127" name="Google Shape;127;g30d9649d04a_0_21"/>
          <p:cNvSpPr/>
          <p:nvPr/>
        </p:nvSpPr>
        <p:spPr>
          <a:xfrm>
            <a:off x="1508325" y="4108450"/>
            <a:ext cx="2300100" cy="1240200"/>
          </a:xfrm>
          <a:prstGeom prst="rect">
            <a:avLst/>
          </a:prstGeom>
          <a:noFill/>
          <a:ln>
            <a:noFill/>
          </a:ln>
        </p:spPr>
        <p:txBody>
          <a:bodyPr anchorCtr="0" anchor="ctr" bIns="91425" lIns="91425" spcFirstLastPara="1" rIns="91425" wrap="square" tIns="91425">
            <a:noAutofit/>
          </a:bodyPr>
          <a:lstStyle/>
          <a:p>
            <a:pPr indent="0" lvl="0" marL="0" rtl="0" algn="ctr">
              <a:lnSpc>
                <a:spcPct val="90000"/>
              </a:lnSpc>
              <a:spcBef>
                <a:spcPts val="1000"/>
              </a:spcBef>
              <a:spcAft>
                <a:spcPts val="0"/>
              </a:spcAft>
              <a:buNone/>
            </a:pPr>
            <a:r>
              <a:rPr lang="en-US" sz="1200">
                <a:solidFill>
                  <a:schemeClr val="dk1"/>
                </a:solidFill>
              </a:rPr>
              <a:t>What are the </a:t>
            </a:r>
            <a:r>
              <a:rPr lang="en-US" sz="1200">
                <a:solidFill>
                  <a:schemeClr val="dk1"/>
                </a:solidFill>
              </a:rPr>
              <a:t>individual and combined impacts of barriers on structural landscape connectivity between tortoise habitat patches throughout the species range?</a:t>
            </a:r>
            <a:endParaRPr sz="1200">
              <a:solidFill>
                <a:schemeClr val="dk1"/>
              </a:solidFill>
            </a:endParaRPr>
          </a:p>
          <a:p>
            <a:pPr indent="0" lvl="0" marL="0" rtl="0" algn="ctr">
              <a:spcBef>
                <a:spcPts val="0"/>
              </a:spcBef>
              <a:spcAft>
                <a:spcPts val="0"/>
              </a:spcAft>
              <a:buNone/>
            </a:pPr>
            <a:r>
              <a:t/>
            </a:r>
            <a:endParaRPr sz="1200"/>
          </a:p>
        </p:txBody>
      </p:sp>
      <p:sp>
        <p:nvSpPr>
          <p:cNvPr id="128" name="Google Shape;128;g30d9649d04a_0_21"/>
          <p:cNvSpPr txBox="1"/>
          <p:nvPr/>
        </p:nvSpPr>
        <p:spPr>
          <a:xfrm>
            <a:off x="4963825" y="4119050"/>
            <a:ext cx="2204700" cy="1135800"/>
          </a:xfrm>
          <a:prstGeom prst="rect">
            <a:avLst/>
          </a:prstGeom>
          <a:noFill/>
          <a:ln>
            <a:noFill/>
          </a:ln>
        </p:spPr>
        <p:txBody>
          <a:bodyPr anchorCtr="0" anchor="ctr" bIns="91425" lIns="91425" spcFirstLastPara="1" rIns="91425" wrap="square" tIns="91425">
            <a:noAutofit/>
          </a:bodyPr>
          <a:lstStyle/>
          <a:p>
            <a:pPr indent="0" lvl="0" marL="0" rtl="0" algn="ctr">
              <a:lnSpc>
                <a:spcPct val="90000"/>
              </a:lnSpc>
              <a:spcBef>
                <a:spcPts val="1000"/>
              </a:spcBef>
              <a:spcAft>
                <a:spcPts val="0"/>
              </a:spcAft>
              <a:buNone/>
            </a:pPr>
            <a:r>
              <a:rPr lang="en-US" sz="1200">
                <a:solidFill>
                  <a:schemeClr val="dk1"/>
                </a:solidFill>
              </a:rPr>
              <a:t>How does</a:t>
            </a:r>
            <a:r>
              <a:rPr lang="en-US" sz="1200">
                <a:solidFill>
                  <a:schemeClr val="dk1"/>
                </a:solidFill>
              </a:rPr>
              <a:t> structural connectivity and the impact of barriers change at different spatial scales?</a:t>
            </a:r>
            <a:endParaRPr sz="1200">
              <a:solidFill>
                <a:schemeClr val="dk1"/>
              </a:solidFill>
            </a:endParaRPr>
          </a:p>
        </p:txBody>
      </p:sp>
      <p:sp>
        <p:nvSpPr>
          <p:cNvPr id="129" name="Google Shape;129;g30d9649d04a_0_21"/>
          <p:cNvSpPr txBox="1"/>
          <p:nvPr/>
        </p:nvSpPr>
        <p:spPr>
          <a:xfrm>
            <a:off x="8383575" y="4111625"/>
            <a:ext cx="2204700" cy="1135800"/>
          </a:xfrm>
          <a:prstGeom prst="rect">
            <a:avLst/>
          </a:prstGeom>
          <a:noFill/>
          <a:ln>
            <a:noFill/>
          </a:ln>
        </p:spPr>
        <p:txBody>
          <a:bodyPr anchorCtr="0" anchor="ctr" bIns="91425" lIns="91425" spcFirstLastPara="1" rIns="91425" wrap="square" tIns="91425">
            <a:noAutofit/>
          </a:bodyPr>
          <a:lstStyle/>
          <a:p>
            <a:pPr indent="0" lvl="0" marL="0" rtl="0" algn="ctr">
              <a:lnSpc>
                <a:spcPct val="90000"/>
              </a:lnSpc>
              <a:spcBef>
                <a:spcPts val="1000"/>
              </a:spcBef>
              <a:spcAft>
                <a:spcPts val="0"/>
              </a:spcAft>
              <a:buNone/>
            </a:pPr>
            <a:r>
              <a:rPr lang="en-US" sz="1200">
                <a:solidFill>
                  <a:schemeClr val="dk1"/>
                </a:solidFill>
              </a:rPr>
              <a:t>Which</a:t>
            </a:r>
            <a:r>
              <a:rPr lang="en-US" sz="1200">
                <a:solidFill>
                  <a:schemeClr val="dk1"/>
                </a:solidFill>
              </a:rPr>
              <a:t> habitat patches are important for maintaining connectivity in the existing landscape?</a:t>
            </a:r>
            <a:endParaRPr sz="1200">
              <a:solidFill>
                <a:schemeClr val="dk1"/>
              </a:solidFill>
            </a:endParaRPr>
          </a:p>
        </p:txBody>
      </p:sp>
      <p:cxnSp>
        <p:nvCxnSpPr>
          <p:cNvPr id="130" name="Google Shape;130;g30d9649d04a_0_21"/>
          <p:cNvCxnSpPr>
            <a:stCxn id="122" idx="4"/>
            <a:endCxn id="124" idx="0"/>
          </p:cNvCxnSpPr>
          <p:nvPr/>
        </p:nvCxnSpPr>
        <p:spPr>
          <a:xfrm>
            <a:off x="6096000" y="3585300"/>
            <a:ext cx="0" cy="294000"/>
          </a:xfrm>
          <a:prstGeom prst="straightConnector1">
            <a:avLst/>
          </a:prstGeom>
          <a:noFill/>
          <a:ln cap="flat" cmpd="sng" w="9525">
            <a:solidFill>
              <a:schemeClr val="dk2"/>
            </a:solidFill>
            <a:prstDash val="solid"/>
            <a:round/>
            <a:headEnd len="med" w="med" type="none"/>
            <a:tailEnd len="med" w="med" type="triangle"/>
          </a:ln>
        </p:spPr>
      </p:cxnSp>
      <p:cxnSp>
        <p:nvCxnSpPr>
          <p:cNvPr id="131" name="Google Shape;131;g30d9649d04a_0_21"/>
          <p:cNvCxnSpPr>
            <a:stCxn id="122" idx="2"/>
            <a:endCxn id="123" idx="0"/>
          </p:cNvCxnSpPr>
          <p:nvPr/>
        </p:nvCxnSpPr>
        <p:spPr>
          <a:xfrm flipH="1">
            <a:off x="2708100" y="2785050"/>
            <a:ext cx="1766100" cy="1094100"/>
          </a:xfrm>
          <a:prstGeom prst="straightConnector1">
            <a:avLst/>
          </a:prstGeom>
          <a:noFill/>
          <a:ln cap="flat" cmpd="sng" w="9525">
            <a:solidFill>
              <a:schemeClr val="dk2"/>
            </a:solidFill>
            <a:prstDash val="solid"/>
            <a:round/>
            <a:headEnd len="med" w="med" type="none"/>
            <a:tailEnd len="med" w="med" type="triangle"/>
          </a:ln>
        </p:spPr>
      </p:cxnSp>
      <p:cxnSp>
        <p:nvCxnSpPr>
          <p:cNvPr id="132" name="Google Shape;132;g30d9649d04a_0_21"/>
          <p:cNvCxnSpPr>
            <a:stCxn id="122" idx="6"/>
            <a:endCxn id="125" idx="0"/>
          </p:cNvCxnSpPr>
          <p:nvPr/>
        </p:nvCxnSpPr>
        <p:spPr>
          <a:xfrm>
            <a:off x="7717800" y="2785050"/>
            <a:ext cx="1766100" cy="1094100"/>
          </a:xfrm>
          <a:prstGeom prst="straightConnector1">
            <a:avLst/>
          </a:prstGeom>
          <a:noFill/>
          <a:ln cap="flat" cmpd="sng" w="9525">
            <a:solidFill>
              <a:schemeClr val="dk2"/>
            </a:solidFill>
            <a:prstDash val="solid"/>
            <a:round/>
            <a:headEnd len="med" w="med" type="none"/>
            <a:tailEnd len="med" w="med" type="triangle"/>
          </a:ln>
        </p:spPr>
      </p:cxn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136" name="Shape 136"/>
        <p:cNvGrpSpPr/>
        <p:nvPr/>
      </p:nvGrpSpPr>
      <p:grpSpPr>
        <a:xfrm>
          <a:off x="0" y="0"/>
          <a:ext cx="0" cy="0"/>
          <a:chOff x="0" y="0"/>
          <a:chExt cx="0" cy="0"/>
        </a:xfrm>
      </p:grpSpPr>
      <p:sp>
        <p:nvSpPr>
          <p:cNvPr id="137" name="Google Shape;137;g31089eb1c14_0_12"/>
          <p:cNvSpPr txBox="1"/>
          <p:nvPr>
            <p:ph type="title"/>
          </p:nvPr>
        </p:nvSpPr>
        <p:spPr>
          <a:xfrm>
            <a:off x="838200" y="365125"/>
            <a:ext cx="105156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Methods</a:t>
            </a:r>
            <a:endParaRPr/>
          </a:p>
        </p:txBody>
      </p:sp>
      <p:sp>
        <p:nvSpPr>
          <p:cNvPr id="138" name="Google Shape;138;g31089eb1c14_0_12"/>
          <p:cNvSpPr txBox="1"/>
          <p:nvPr>
            <p:ph idx="1" type="body"/>
          </p:nvPr>
        </p:nvSpPr>
        <p:spPr>
          <a:xfrm>
            <a:off x="838200" y="1825625"/>
            <a:ext cx="8006100" cy="4351200"/>
          </a:xfrm>
          <a:prstGeom prst="rect">
            <a:avLst/>
          </a:prstGeom>
        </p:spPr>
        <p:txBody>
          <a:bodyPr anchorCtr="0" anchor="t" bIns="45700" lIns="91425" spcFirstLastPara="1" rIns="91425" wrap="square" tIns="45700">
            <a:normAutofit lnSpcReduction="20000"/>
          </a:bodyPr>
          <a:lstStyle/>
          <a:p>
            <a:pPr indent="-342900" lvl="0" marL="457200" rtl="0" algn="l">
              <a:spcBef>
                <a:spcPts val="1000"/>
              </a:spcBef>
              <a:spcAft>
                <a:spcPts val="0"/>
              </a:spcAft>
              <a:buSzPts val="1800"/>
              <a:buFont typeface="Play"/>
              <a:buChar char="•"/>
            </a:pPr>
            <a:r>
              <a:rPr lang="en-US">
                <a:latin typeface="Play"/>
                <a:ea typeface="Play"/>
                <a:cs typeface="Play"/>
                <a:sym typeface="Play"/>
              </a:rPr>
              <a:t>Collected data</a:t>
            </a:r>
            <a:endParaRPr>
              <a:latin typeface="Play"/>
              <a:ea typeface="Play"/>
              <a:cs typeface="Play"/>
              <a:sym typeface="Play"/>
            </a:endParaRPr>
          </a:p>
          <a:p>
            <a:pPr indent="-342900" lvl="1" marL="914400" rtl="0" algn="l">
              <a:spcBef>
                <a:spcPts val="0"/>
              </a:spcBef>
              <a:spcAft>
                <a:spcPts val="0"/>
              </a:spcAft>
              <a:buSzPts val="1800"/>
              <a:buFont typeface="Play"/>
              <a:buChar char="•"/>
            </a:pPr>
            <a:r>
              <a:rPr lang="en-US">
                <a:latin typeface="Play"/>
                <a:ea typeface="Play"/>
                <a:cs typeface="Play"/>
                <a:sym typeface="Play"/>
              </a:rPr>
              <a:t>Habitat data </a:t>
            </a:r>
            <a:r>
              <a:rPr lang="en-US">
                <a:latin typeface="Play"/>
                <a:ea typeface="Play"/>
                <a:cs typeface="Play"/>
                <a:sym typeface="Play"/>
              </a:rPr>
              <a:t>from the habitat suitability model </a:t>
            </a:r>
            <a:r>
              <a:rPr lang="en-US" sz="1200">
                <a:latin typeface="Play"/>
                <a:ea typeface="Play"/>
                <a:cs typeface="Play"/>
                <a:sym typeface="Play"/>
              </a:rPr>
              <a:t>(USFWS 2021)</a:t>
            </a:r>
            <a:endParaRPr sz="1200">
              <a:latin typeface="Play"/>
              <a:ea typeface="Play"/>
              <a:cs typeface="Play"/>
              <a:sym typeface="Play"/>
            </a:endParaRPr>
          </a:p>
          <a:p>
            <a:pPr indent="-342900" lvl="1" marL="914400" rtl="0" algn="l">
              <a:spcBef>
                <a:spcPts val="0"/>
              </a:spcBef>
              <a:spcAft>
                <a:spcPts val="0"/>
              </a:spcAft>
              <a:buSzPts val="1800"/>
              <a:buFont typeface="Play"/>
              <a:buChar char="•"/>
            </a:pPr>
            <a:r>
              <a:rPr lang="en-US">
                <a:latin typeface="Play"/>
                <a:ea typeface="Play"/>
                <a:cs typeface="Play"/>
                <a:sym typeface="Play"/>
              </a:rPr>
              <a:t>Open-sourced data for highways, railroads, canals, and border wall</a:t>
            </a:r>
            <a:endParaRPr>
              <a:latin typeface="Play"/>
              <a:ea typeface="Play"/>
              <a:cs typeface="Play"/>
              <a:sym typeface="Play"/>
            </a:endParaRPr>
          </a:p>
          <a:p>
            <a:pPr indent="0" lvl="0" marL="0" rtl="0" algn="l">
              <a:spcBef>
                <a:spcPts val="1000"/>
              </a:spcBef>
              <a:spcAft>
                <a:spcPts val="0"/>
              </a:spcAft>
              <a:buNone/>
            </a:pPr>
            <a:r>
              <a:t/>
            </a:r>
            <a:endParaRPr>
              <a:latin typeface="Play"/>
              <a:ea typeface="Play"/>
              <a:cs typeface="Play"/>
              <a:sym typeface="Play"/>
            </a:endParaRPr>
          </a:p>
          <a:p>
            <a:pPr indent="-342900" lvl="0" marL="457200" rtl="0" algn="l">
              <a:spcBef>
                <a:spcPts val="1000"/>
              </a:spcBef>
              <a:spcAft>
                <a:spcPts val="0"/>
              </a:spcAft>
              <a:buSzPts val="1800"/>
              <a:buFont typeface="Play"/>
              <a:buChar char="•"/>
            </a:pPr>
            <a:r>
              <a:rPr lang="en-US">
                <a:latin typeface="Play"/>
                <a:ea typeface="Play"/>
                <a:cs typeface="Play"/>
                <a:sym typeface="Play"/>
              </a:rPr>
              <a:t>Applied graph theory (Conefor 2.6)</a:t>
            </a:r>
            <a:endParaRPr>
              <a:latin typeface="Play"/>
              <a:ea typeface="Play"/>
              <a:cs typeface="Play"/>
              <a:sym typeface="Play"/>
            </a:endParaRPr>
          </a:p>
          <a:p>
            <a:pPr indent="-342900" lvl="1" marL="914400" rtl="0" algn="l">
              <a:spcBef>
                <a:spcPts val="0"/>
              </a:spcBef>
              <a:spcAft>
                <a:spcPts val="0"/>
              </a:spcAft>
              <a:buSzPts val="1800"/>
              <a:buFont typeface="Play"/>
              <a:buChar char="•"/>
            </a:pPr>
            <a:r>
              <a:rPr lang="en-US">
                <a:latin typeface="Play"/>
                <a:ea typeface="Play"/>
                <a:cs typeface="Play"/>
                <a:sym typeface="Play"/>
              </a:rPr>
              <a:t>1 km distance threshold start to 35 km</a:t>
            </a:r>
            <a:endParaRPr>
              <a:latin typeface="Play"/>
              <a:ea typeface="Play"/>
              <a:cs typeface="Play"/>
              <a:sym typeface="Play"/>
            </a:endParaRPr>
          </a:p>
          <a:p>
            <a:pPr indent="0" lvl="0" marL="0" rtl="0" algn="l">
              <a:spcBef>
                <a:spcPts val="1000"/>
              </a:spcBef>
              <a:spcAft>
                <a:spcPts val="0"/>
              </a:spcAft>
              <a:buNone/>
            </a:pPr>
            <a:r>
              <a:t/>
            </a:r>
            <a:endParaRPr>
              <a:latin typeface="Play"/>
              <a:ea typeface="Play"/>
              <a:cs typeface="Play"/>
              <a:sym typeface="Play"/>
            </a:endParaRPr>
          </a:p>
          <a:p>
            <a:pPr indent="-342900" lvl="0" marL="457200" rtl="0" algn="l">
              <a:spcBef>
                <a:spcPts val="1000"/>
              </a:spcBef>
              <a:spcAft>
                <a:spcPts val="0"/>
              </a:spcAft>
              <a:buSzPts val="1800"/>
              <a:buFont typeface="Play"/>
              <a:buChar char="•"/>
            </a:pPr>
            <a:r>
              <a:rPr lang="en-US">
                <a:latin typeface="Play"/>
                <a:ea typeface="Play"/>
                <a:cs typeface="Play"/>
                <a:sym typeface="Play"/>
              </a:rPr>
              <a:t>Calculated </a:t>
            </a:r>
            <a:r>
              <a:rPr lang="en-US">
                <a:latin typeface="Play"/>
                <a:ea typeface="Play"/>
                <a:cs typeface="Play"/>
                <a:sym typeface="Play"/>
              </a:rPr>
              <a:t>connectivity</a:t>
            </a:r>
            <a:r>
              <a:rPr lang="en-US">
                <a:latin typeface="Play"/>
                <a:ea typeface="Play"/>
                <a:cs typeface="Play"/>
                <a:sym typeface="Play"/>
              </a:rPr>
              <a:t> indices (patch importance)</a:t>
            </a:r>
            <a:endParaRPr>
              <a:latin typeface="Play"/>
              <a:ea typeface="Play"/>
              <a:cs typeface="Play"/>
              <a:sym typeface="Play"/>
            </a:endParaRPr>
          </a:p>
          <a:p>
            <a:pPr indent="-342900" lvl="1" marL="914400" rtl="0" algn="l">
              <a:spcBef>
                <a:spcPts val="0"/>
              </a:spcBef>
              <a:spcAft>
                <a:spcPts val="0"/>
              </a:spcAft>
              <a:buSzPts val="1800"/>
              <a:buFont typeface="Play"/>
              <a:buChar char="•"/>
            </a:pPr>
            <a:r>
              <a:rPr lang="en-US">
                <a:latin typeface="Play"/>
                <a:ea typeface="Play"/>
                <a:cs typeface="Play"/>
                <a:sym typeface="Play"/>
              </a:rPr>
              <a:t>Betweenness Centrality (BC)</a:t>
            </a:r>
            <a:endParaRPr>
              <a:latin typeface="Play"/>
              <a:ea typeface="Play"/>
              <a:cs typeface="Play"/>
              <a:sym typeface="Play"/>
            </a:endParaRPr>
          </a:p>
          <a:p>
            <a:pPr indent="-342900" lvl="1" marL="914400" rtl="0" algn="l">
              <a:spcBef>
                <a:spcPts val="0"/>
              </a:spcBef>
              <a:spcAft>
                <a:spcPts val="0"/>
              </a:spcAft>
              <a:buSzPts val="1800"/>
              <a:buFont typeface="Play"/>
              <a:buChar char="•"/>
            </a:pPr>
            <a:r>
              <a:rPr lang="en-US">
                <a:latin typeface="Play"/>
                <a:ea typeface="Play"/>
                <a:cs typeface="Play"/>
                <a:sym typeface="Play"/>
              </a:rPr>
              <a:t>Relative integral index of connectivity (dIIC)</a:t>
            </a:r>
            <a:endParaRPr>
              <a:latin typeface="Play"/>
              <a:ea typeface="Play"/>
              <a:cs typeface="Play"/>
              <a:sym typeface="Play"/>
            </a:endParaRPr>
          </a:p>
        </p:txBody>
      </p:sp>
      <p:pic>
        <p:nvPicPr>
          <p:cNvPr id="139" name="Google Shape;139;g31089eb1c14_0_12"/>
          <p:cNvPicPr preferRelativeResize="0"/>
          <p:nvPr/>
        </p:nvPicPr>
        <p:blipFill>
          <a:blip r:embed="rId3">
            <a:alphaModFix/>
          </a:blip>
          <a:stretch>
            <a:fillRect/>
          </a:stretch>
        </p:blipFill>
        <p:spPr>
          <a:xfrm>
            <a:off x="9003150" y="258762"/>
            <a:ext cx="2774657" cy="6340475"/>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143" name="Shape 143"/>
        <p:cNvGrpSpPr/>
        <p:nvPr/>
      </p:nvGrpSpPr>
      <p:grpSpPr>
        <a:xfrm>
          <a:off x="0" y="0"/>
          <a:ext cx="0" cy="0"/>
          <a:chOff x="0" y="0"/>
          <a:chExt cx="0" cy="0"/>
        </a:xfrm>
      </p:grpSpPr>
      <p:sp>
        <p:nvSpPr>
          <p:cNvPr id="144" name="Google Shape;144;g31089eb1c14_0_22"/>
          <p:cNvSpPr txBox="1"/>
          <p:nvPr>
            <p:ph type="title"/>
          </p:nvPr>
        </p:nvSpPr>
        <p:spPr>
          <a:xfrm>
            <a:off x="838200" y="365125"/>
            <a:ext cx="105156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Results</a:t>
            </a:r>
            <a:endParaRPr/>
          </a:p>
        </p:txBody>
      </p:sp>
      <p:pic>
        <p:nvPicPr>
          <p:cNvPr id="145" name="Google Shape;145;g31089eb1c14_0_22"/>
          <p:cNvPicPr preferRelativeResize="0"/>
          <p:nvPr/>
        </p:nvPicPr>
        <p:blipFill>
          <a:blip r:embed="rId3">
            <a:alphaModFix/>
          </a:blip>
          <a:stretch>
            <a:fillRect/>
          </a:stretch>
        </p:blipFill>
        <p:spPr>
          <a:xfrm>
            <a:off x="4646280" y="1575625"/>
            <a:ext cx="3553190" cy="4197884"/>
          </a:xfrm>
          <a:prstGeom prst="rect">
            <a:avLst/>
          </a:prstGeom>
          <a:noFill/>
          <a:ln cap="flat" cmpd="sng" w="9525">
            <a:solidFill>
              <a:schemeClr val="dk2"/>
            </a:solidFill>
            <a:prstDash val="solid"/>
            <a:round/>
            <a:headEnd len="sm" w="sm" type="none"/>
            <a:tailEnd len="sm" w="sm" type="none"/>
          </a:ln>
        </p:spPr>
      </p:pic>
      <p:pic>
        <p:nvPicPr>
          <p:cNvPr id="146" name="Google Shape;146;g31089eb1c14_0_22"/>
          <p:cNvPicPr preferRelativeResize="0"/>
          <p:nvPr/>
        </p:nvPicPr>
        <p:blipFill rotWithShape="1">
          <a:blip r:embed="rId4">
            <a:alphaModFix/>
          </a:blip>
          <a:srcRect b="0" l="0" r="0" t="882"/>
          <a:stretch/>
        </p:blipFill>
        <p:spPr>
          <a:xfrm>
            <a:off x="8385557" y="1585553"/>
            <a:ext cx="3553193" cy="4178031"/>
          </a:xfrm>
          <a:prstGeom prst="rect">
            <a:avLst/>
          </a:prstGeom>
          <a:noFill/>
          <a:ln cap="flat" cmpd="sng" w="9525">
            <a:solidFill>
              <a:schemeClr val="dk2"/>
            </a:solidFill>
            <a:prstDash val="solid"/>
            <a:round/>
            <a:headEnd len="sm" w="sm" type="none"/>
            <a:tailEnd len="sm" w="sm" type="none"/>
          </a:ln>
        </p:spPr>
      </p:pic>
      <p:sp>
        <p:nvSpPr>
          <p:cNvPr id="147" name="Google Shape;147;g31089eb1c14_0_22"/>
          <p:cNvSpPr txBox="1"/>
          <p:nvPr/>
        </p:nvSpPr>
        <p:spPr>
          <a:xfrm>
            <a:off x="4623147" y="5773509"/>
            <a:ext cx="3553500" cy="639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1200">
                <a:solidFill>
                  <a:schemeClr val="dk1"/>
                </a:solidFill>
                <a:latin typeface="Play"/>
                <a:ea typeface="Play"/>
                <a:cs typeface="Play"/>
                <a:sym typeface="Play"/>
              </a:rPr>
              <a:t>BC mostly decreased with barriers</a:t>
            </a:r>
            <a:endParaRPr sz="1200">
              <a:solidFill>
                <a:schemeClr val="dk1"/>
              </a:solidFill>
              <a:latin typeface="Play"/>
              <a:ea typeface="Play"/>
              <a:cs typeface="Play"/>
              <a:sym typeface="Play"/>
            </a:endParaRPr>
          </a:p>
        </p:txBody>
      </p:sp>
      <p:sp>
        <p:nvSpPr>
          <p:cNvPr id="148" name="Google Shape;148;g31089eb1c14_0_22"/>
          <p:cNvSpPr txBox="1"/>
          <p:nvPr/>
        </p:nvSpPr>
        <p:spPr>
          <a:xfrm>
            <a:off x="8385476" y="5773509"/>
            <a:ext cx="3553500" cy="1084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1200">
                <a:solidFill>
                  <a:schemeClr val="dk1"/>
                </a:solidFill>
                <a:latin typeface="Play"/>
                <a:ea typeface="Play"/>
                <a:cs typeface="Play"/>
                <a:sym typeface="Play"/>
              </a:rPr>
              <a:t>1 km - mix of decrease and increase in dIIC with barriers</a:t>
            </a:r>
            <a:endParaRPr sz="1200">
              <a:solidFill>
                <a:schemeClr val="dk1"/>
              </a:solidFill>
              <a:latin typeface="Play"/>
              <a:ea typeface="Play"/>
              <a:cs typeface="Play"/>
              <a:sym typeface="Play"/>
            </a:endParaRPr>
          </a:p>
          <a:p>
            <a:pPr indent="0" lvl="0" marL="0" rtl="0" algn="ctr">
              <a:spcBef>
                <a:spcPts val="0"/>
              </a:spcBef>
              <a:spcAft>
                <a:spcPts val="0"/>
              </a:spcAft>
              <a:buNone/>
            </a:pPr>
            <a:r>
              <a:rPr lang="en-US" sz="1200">
                <a:solidFill>
                  <a:schemeClr val="dk1"/>
                </a:solidFill>
                <a:latin typeface="Play"/>
                <a:ea typeface="Play"/>
                <a:cs typeface="Play"/>
                <a:sym typeface="Play"/>
              </a:rPr>
              <a:t>5 km and above - large percent decrease in dIIC with barriers</a:t>
            </a:r>
            <a:endParaRPr sz="1200">
              <a:solidFill>
                <a:schemeClr val="dk1"/>
              </a:solidFill>
              <a:latin typeface="Play"/>
              <a:ea typeface="Play"/>
              <a:cs typeface="Play"/>
              <a:sym typeface="Play"/>
            </a:endParaRPr>
          </a:p>
        </p:txBody>
      </p:sp>
      <p:pic>
        <p:nvPicPr>
          <p:cNvPr id="149" name="Google Shape;149;g31089eb1c14_0_22"/>
          <p:cNvPicPr preferRelativeResize="0"/>
          <p:nvPr/>
        </p:nvPicPr>
        <p:blipFill>
          <a:blip r:embed="rId5">
            <a:alphaModFix/>
          </a:blip>
          <a:stretch>
            <a:fillRect/>
          </a:stretch>
        </p:blipFill>
        <p:spPr>
          <a:xfrm>
            <a:off x="253001" y="1585540"/>
            <a:ext cx="4207196" cy="1757737"/>
          </a:xfrm>
          <a:prstGeom prst="rect">
            <a:avLst/>
          </a:prstGeom>
          <a:noFill/>
          <a:ln cap="flat" cmpd="sng" w="9525">
            <a:solidFill>
              <a:schemeClr val="dk2"/>
            </a:solidFill>
            <a:prstDash val="solid"/>
            <a:round/>
            <a:headEnd len="sm" w="sm" type="none"/>
            <a:tailEnd len="sm" w="sm" type="none"/>
          </a:ln>
        </p:spPr>
      </p:pic>
      <p:sp>
        <p:nvSpPr>
          <p:cNvPr id="150" name="Google Shape;150;g31089eb1c14_0_22"/>
          <p:cNvSpPr txBox="1"/>
          <p:nvPr/>
        </p:nvSpPr>
        <p:spPr>
          <a:xfrm>
            <a:off x="275572" y="5393989"/>
            <a:ext cx="4206900" cy="14265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1200">
                <a:solidFill>
                  <a:schemeClr val="dk1"/>
                </a:solidFill>
                <a:latin typeface="Play"/>
                <a:ea typeface="Play"/>
                <a:cs typeface="Play"/>
                <a:sym typeface="Play"/>
              </a:rPr>
              <a:t>Barriers impact the number of links available (Fig 3)</a:t>
            </a:r>
            <a:endParaRPr sz="1200">
              <a:solidFill>
                <a:schemeClr val="dk1"/>
              </a:solidFill>
              <a:latin typeface="Play"/>
              <a:ea typeface="Play"/>
              <a:cs typeface="Play"/>
              <a:sym typeface="Play"/>
            </a:endParaRPr>
          </a:p>
          <a:p>
            <a:pPr indent="0" lvl="0" marL="0" rtl="0" algn="ctr">
              <a:spcBef>
                <a:spcPts val="0"/>
              </a:spcBef>
              <a:spcAft>
                <a:spcPts val="0"/>
              </a:spcAft>
              <a:buNone/>
            </a:pPr>
            <a:r>
              <a:rPr lang="en-US" sz="1200">
                <a:solidFill>
                  <a:schemeClr val="dk1"/>
                </a:solidFill>
                <a:latin typeface="Play"/>
                <a:ea typeface="Play"/>
                <a:cs typeface="Play"/>
                <a:sym typeface="Play"/>
              </a:rPr>
              <a:t>Barriers disrupt patch coalescence (Fig 4) - e.g. fragments habitat</a:t>
            </a:r>
            <a:endParaRPr sz="1200">
              <a:solidFill>
                <a:schemeClr val="dk1"/>
              </a:solidFill>
              <a:latin typeface="Play"/>
              <a:ea typeface="Play"/>
              <a:cs typeface="Play"/>
              <a:sym typeface="Play"/>
            </a:endParaRPr>
          </a:p>
          <a:p>
            <a:pPr indent="0" lvl="0" marL="0" rtl="0" algn="ctr">
              <a:spcBef>
                <a:spcPts val="0"/>
              </a:spcBef>
              <a:spcAft>
                <a:spcPts val="0"/>
              </a:spcAft>
              <a:buNone/>
            </a:pPr>
            <a:r>
              <a:t/>
            </a:r>
            <a:endParaRPr sz="1200">
              <a:solidFill>
                <a:schemeClr val="dk1"/>
              </a:solidFill>
              <a:latin typeface="Play"/>
              <a:ea typeface="Play"/>
              <a:cs typeface="Play"/>
              <a:sym typeface="Play"/>
            </a:endParaRPr>
          </a:p>
          <a:p>
            <a:pPr indent="0" lvl="0" marL="0" rtl="0" algn="ctr">
              <a:spcBef>
                <a:spcPts val="0"/>
              </a:spcBef>
              <a:spcAft>
                <a:spcPts val="0"/>
              </a:spcAft>
              <a:buNone/>
            </a:pPr>
            <a:r>
              <a:rPr lang="en-US" sz="1200">
                <a:solidFill>
                  <a:schemeClr val="dk1"/>
                </a:solidFill>
                <a:latin typeface="Play"/>
                <a:ea typeface="Play"/>
                <a:cs typeface="Play"/>
                <a:sym typeface="Play"/>
              </a:rPr>
              <a:t>Roads impacting most*</a:t>
            </a:r>
            <a:endParaRPr sz="1200">
              <a:solidFill>
                <a:schemeClr val="dk1"/>
              </a:solidFill>
              <a:latin typeface="Play"/>
              <a:ea typeface="Play"/>
              <a:cs typeface="Play"/>
              <a:sym typeface="Play"/>
            </a:endParaRPr>
          </a:p>
          <a:p>
            <a:pPr indent="0" lvl="0" marL="0" rtl="0" algn="ctr">
              <a:spcBef>
                <a:spcPts val="0"/>
              </a:spcBef>
              <a:spcAft>
                <a:spcPts val="0"/>
              </a:spcAft>
              <a:buNone/>
            </a:pPr>
            <a:r>
              <a:rPr lang="en-US" sz="1200">
                <a:solidFill>
                  <a:schemeClr val="dk1"/>
                </a:solidFill>
                <a:latin typeface="Play"/>
                <a:ea typeface="Play"/>
                <a:cs typeface="Play"/>
                <a:sym typeface="Play"/>
              </a:rPr>
              <a:t>Border wall impacting least*</a:t>
            </a:r>
            <a:endParaRPr sz="1200">
              <a:solidFill>
                <a:schemeClr val="dk1"/>
              </a:solidFill>
              <a:latin typeface="Play"/>
              <a:ea typeface="Play"/>
              <a:cs typeface="Play"/>
              <a:sym typeface="Play"/>
            </a:endParaRPr>
          </a:p>
        </p:txBody>
      </p:sp>
      <p:pic>
        <p:nvPicPr>
          <p:cNvPr id="151" name="Google Shape;151;g31089eb1c14_0_22"/>
          <p:cNvPicPr preferRelativeResize="0"/>
          <p:nvPr/>
        </p:nvPicPr>
        <p:blipFill>
          <a:blip r:embed="rId6">
            <a:alphaModFix/>
          </a:blip>
          <a:stretch>
            <a:fillRect/>
          </a:stretch>
        </p:blipFill>
        <p:spPr>
          <a:xfrm>
            <a:off x="253000" y="3599462"/>
            <a:ext cx="4207191" cy="1794534"/>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155" name="Shape 155"/>
        <p:cNvGrpSpPr/>
        <p:nvPr/>
      </p:nvGrpSpPr>
      <p:grpSpPr>
        <a:xfrm>
          <a:off x="0" y="0"/>
          <a:ext cx="0" cy="0"/>
          <a:chOff x="0" y="0"/>
          <a:chExt cx="0" cy="0"/>
        </a:xfrm>
      </p:grpSpPr>
      <p:sp>
        <p:nvSpPr>
          <p:cNvPr id="156" name="Google Shape;156;g3111af49a94_0_880"/>
          <p:cNvSpPr txBox="1"/>
          <p:nvPr>
            <p:ph type="title"/>
          </p:nvPr>
        </p:nvSpPr>
        <p:spPr>
          <a:xfrm>
            <a:off x="838200" y="365125"/>
            <a:ext cx="105156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Conclusions</a:t>
            </a:r>
            <a:endParaRPr/>
          </a:p>
        </p:txBody>
      </p:sp>
      <p:sp>
        <p:nvSpPr>
          <p:cNvPr id="157" name="Google Shape;157;g3111af49a94_0_880"/>
          <p:cNvSpPr txBox="1"/>
          <p:nvPr>
            <p:ph idx="1" type="body"/>
          </p:nvPr>
        </p:nvSpPr>
        <p:spPr>
          <a:xfrm>
            <a:off x="838200" y="1825625"/>
            <a:ext cx="6507600" cy="4351200"/>
          </a:xfrm>
          <a:prstGeom prst="rect">
            <a:avLst/>
          </a:prstGeom>
        </p:spPr>
        <p:txBody>
          <a:bodyPr anchorCtr="0" anchor="t" bIns="45700" lIns="91425" spcFirstLastPara="1" rIns="91425" wrap="square" tIns="45700">
            <a:normAutofit fontScale="70000" lnSpcReduction="20000"/>
          </a:bodyPr>
          <a:lstStyle/>
          <a:p>
            <a:pPr indent="-308610" lvl="0" marL="457200" rtl="0" algn="l">
              <a:spcBef>
                <a:spcPts val="1000"/>
              </a:spcBef>
              <a:spcAft>
                <a:spcPts val="0"/>
              </a:spcAft>
              <a:buSzPct val="64285"/>
              <a:buFont typeface="Play"/>
              <a:buChar char="•"/>
            </a:pPr>
            <a:r>
              <a:rPr lang="en-US">
                <a:latin typeface="Play"/>
                <a:ea typeface="Play"/>
                <a:cs typeface="Play"/>
                <a:sym typeface="Play"/>
              </a:rPr>
              <a:t>Linear barriers may be reducing structural connectivity</a:t>
            </a:r>
            <a:endParaRPr>
              <a:latin typeface="Play"/>
              <a:ea typeface="Play"/>
              <a:cs typeface="Play"/>
              <a:sym typeface="Play"/>
            </a:endParaRPr>
          </a:p>
          <a:p>
            <a:pPr indent="-308610" lvl="1" marL="914400" rtl="0" algn="l">
              <a:spcBef>
                <a:spcPts val="0"/>
              </a:spcBef>
              <a:spcAft>
                <a:spcPts val="0"/>
              </a:spcAft>
              <a:buSzPct val="75000"/>
              <a:buFont typeface="Play"/>
              <a:buChar char="•"/>
            </a:pPr>
            <a:r>
              <a:rPr lang="en-US">
                <a:latin typeface="Play"/>
                <a:ea typeface="Play"/>
                <a:cs typeface="Play"/>
                <a:sym typeface="Play"/>
              </a:rPr>
              <a:t>Varies from barrier type - likely due to </a:t>
            </a:r>
            <a:r>
              <a:rPr lang="en-US">
                <a:latin typeface="Play"/>
                <a:ea typeface="Play"/>
                <a:cs typeface="Play"/>
                <a:sym typeface="Play"/>
              </a:rPr>
              <a:t>prevalence</a:t>
            </a:r>
            <a:r>
              <a:rPr lang="en-US">
                <a:latin typeface="Play"/>
                <a:ea typeface="Play"/>
                <a:cs typeface="Play"/>
                <a:sym typeface="Play"/>
              </a:rPr>
              <a:t> on landscape</a:t>
            </a:r>
            <a:endParaRPr>
              <a:latin typeface="Play"/>
              <a:ea typeface="Play"/>
              <a:cs typeface="Play"/>
              <a:sym typeface="Play"/>
            </a:endParaRPr>
          </a:p>
          <a:p>
            <a:pPr indent="0" lvl="0" marL="0" rtl="0" algn="l">
              <a:spcBef>
                <a:spcPts val="1000"/>
              </a:spcBef>
              <a:spcAft>
                <a:spcPts val="0"/>
              </a:spcAft>
              <a:buNone/>
            </a:pPr>
            <a:r>
              <a:t/>
            </a:r>
            <a:endParaRPr>
              <a:latin typeface="Play"/>
              <a:ea typeface="Play"/>
              <a:cs typeface="Play"/>
              <a:sym typeface="Play"/>
            </a:endParaRPr>
          </a:p>
          <a:p>
            <a:pPr indent="-308610" lvl="0" marL="457200" rtl="0" algn="l">
              <a:spcBef>
                <a:spcPts val="1000"/>
              </a:spcBef>
              <a:spcAft>
                <a:spcPts val="0"/>
              </a:spcAft>
              <a:buSzPct val="64285"/>
              <a:buFont typeface="Play"/>
              <a:buChar char="•"/>
            </a:pPr>
            <a:r>
              <a:rPr lang="en-US">
                <a:latin typeface="Play"/>
                <a:ea typeface="Play"/>
                <a:cs typeface="Play"/>
                <a:sym typeface="Play"/>
              </a:rPr>
              <a:t>Indexes meaning </a:t>
            </a:r>
            <a:endParaRPr>
              <a:latin typeface="Play"/>
              <a:ea typeface="Play"/>
              <a:cs typeface="Play"/>
              <a:sym typeface="Play"/>
            </a:endParaRPr>
          </a:p>
          <a:p>
            <a:pPr indent="-308610" lvl="1" marL="914400" rtl="0" algn="l">
              <a:spcBef>
                <a:spcPts val="0"/>
              </a:spcBef>
              <a:spcAft>
                <a:spcPts val="0"/>
              </a:spcAft>
              <a:buSzPct val="75000"/>
              <a:buFont typeface="Play"/>
              <a:buChar char="•"/>
            </a:pPr>
            <a:r>
              <a:rPr lang="en-US">
                <a:latin typeface="Play"/>
                <a:ea typeface="Play"/>
                <a:cs typeface="Play"/>
                <a:sym typeface="Play"/>
              </a:rPr>
              <a:t>Decreased in BC = patches that were once important stepping stones</a:t>
            </a:r>
            <a:endParaRPr>
              <a:latin typeface="Play"/>
              <a:ea typeface="Play"/>
              <a:cs typeface="Play"/>
              <a:sym typeface="Play"/>
            </a:endParaRPr>
          </a:p>
          <a:p>
            <a:pPr indent="-308610" lvl="1" marL="914400" rtl="0" algn="l">
              <a:spcBef>
                <a:spcPts val="0"/>
              </a:spcBef>
              <a:spcAft>
                <a:spcPts val="0"/>
              </a:spcAft>
              <a:buSzPct val="75000"/>
              <a:buFont typeface="Play"/>
              <a:buChar char="•"/>
            </a:pPr>
            <a:r>
              <a:rPr lang="en-US">
                <a:latin typeface="Play"/>
                <a:ea typeface="Play"/>
                <a:cs typeface="Play"/>
                <a:sym typeface="Play"/>
              </a:rPr>
              <a:t>Increased in dIIC = important for </a:t>
            </a:r>
            <a:r>
              <a:rPr lang="en-US">
                <a:latin typeface="Play"/>
                <a:ea typeface="Play"/>
                <a:cs typeface="Play"/>
                <a:sym typeface="Play"/>
              </a:rPr>
              <a:t>dispersing</a:t>
            </a:r>
            <a:r>
              <a:rPr lang="en-US">
                <a:latin typeface="Play"/>
                <a:ea typeface="Play"/>
                <a:cs typeface="Play"/>
                <a:sym typeface="Play"/>
              </a:rPr>
              <a:t> individuals or accepting immigration</a:t>
            </a:r>
            <a:endParaRPr>
              <a:latin typeface="Play"/>
              <a:ea typeface="Play"/>
              <a:cs typeface="Play"/>
              <a:sym typeface="Play"/>
            </a:endParaRPr>
          </a:p>
          <a:p>
            <a:pPr indent="0" lvl="0" marL="0" rtl="0" algn="l">
              <a:spcBef>
                <a:spcPts val="1000"/>
              </a:spcBef>
              <a:spcAft>
                <a:spcPts val="0"/>
              </a:spcAft>
              <a:buNone/>
            </a:pPr>
            <a:r>
              <a:t/>
            </a:r>
            <a:endParaRPr>
              <a:latin typeface="Play"/>
              <a:ea typeface="Play"/>
              <a:cs typeface="Play"/>
              <a:sym typeface="Play"/>
            </a:endParaRPr>
          </a:p>
          <a:p>
            <a:pPr indent="-308610" lvl="0" marL="457200" rtl="0" algn="l">
              <a:spcBef>
                <a:spcPts val="1000"/>
              </a:spcBef>
              <a:spcAft>
                <a:spcPts val="0"/>
              </a:spcAft>
              <a:buSzPct val="64285"/>
              <a:buFont typeface="Play"/>
              <a:buChar char="•"/>
            </a:pPr>
            <a:r>
              <a:rPr lang="en-US">
                <a:latin typeface="Play"/>
                <a:ea typeface="Play"/>
                <a:cs typeface="Play"/>
                <a:sym typeface="Play"/>
              </a:rPr>
              <a:t>Long-distance movements likely impossible - implications for genetics</a:t>
            </a:r>
            <a:endParaRPr>
              <a:latin typeface="Play"/>
              <a:ea typeface="Play"/>
              <a:cs typeface="Play"/>
              <a:sym typeface="Play"/>
            </a:endParaRPr>
          </a:p>
          <a:p>
            <a:pPr indent="0" lvl="0" marL="0" rtl="0" algn="l">
              <a:spcBef>
                <a:spcPts val="1000"/>
              </a:spcBef>
              <a:spcAft>
                <a:spcPts val="0"/>
              </a:spcAft>
              <a:buNone/>
            </a:pPr>
            <a:r>
              <a:t/>
            </a:r>
            <a:endParaRPr>
              <a:latin typeface="Play"/>
              <a:ea typeface="Play"/>
              <a:cs typeface="Play"/>
              <a:sym typeface="Play"/>
            </a:endParaRPr>
          </a:p>
          <a:p>
            <a:pPr indent="-308610" lvl="0" marL="457200" rtl="0" algn="l">
              <a:spcBef>
                <a:spcPts val="1000"/>
              </a:spcBef>
              <a:spcAft>
                <a:spcPts val="0"/>
              </a:spcAft>
              <a:buSzPct val="64285"/>
              <a:buFont typeface="Play"/>
              <a:buChar char="•"/>
            </a:pPr>
            <a:r>
              <a:rPr lang="en-US">
                <a:latin typeface="Play"/>
                <a:ea typeface="Play"/>
                <a:cs typeface="Play"/>
                <a:sym typeface="Play"/>
              </a:rPr>
              <a:t>Management actions that focus on patches </a:t>
            </a:r>
            <a:r>
              <a:rPr lang="en-US">
                <a:latin typeface="Play"/>
                <a:ea typeface="Play"/>
                <a:cs typeface="Play"/>
                <a:sym typeface="Play"/>
              </a:rPr>
              <a:t>separated</a:t>
            </a:r>
            <a:r>
              <a:rPr lang="en-US">
                <a:latin typeface="Play"/>
                <a:ea typeface="Play"/>
                <a:cs typeface="Play"/>
                <a:sym typeface="Play"/>
              </a:rPr>
              <a:t> by as little as 5 km could go a long way toward improving connectivity </a:t>
            </a:r>
            <a:endParaRPr>
              <a:latin typeface="Play"/>
              <a:ea typeface="Play"/>
              <a:cs typeface="Play"/>
              <a:sym typeface="Play"/>
            </a:endParaRPr>
          </a:p>
        </p:txBody>
      </p:sp>
      <p:pic>
        <p:nvPicPr>
          <p:cNvPr id="158" name="Google Shape;158;g3111af49a94_0_880"/>
          <p:cNvPicPr preferRelativeResize="0"/>
          <p:nvPr/>
        </p:nvPicPr>
        <p:blipFill>
          <a:blip r:embed="rId3">
            <a:alphaModFix/>
          </a:blip>
          <a:stretch>
            <a:fillRect/>
          </a:stretch>
        </p:blipFill>
        <p:spPr>
          <a:xfrm>
            <a:off x="7578150" y="723175"/>
            <a:ext cx="3775651" cy="2785382"/>
          </a:xfrm>
          <a:prstGeom prst="rect">
            <a:avLst/>
          </a:prstGeom>
          <a:noFill/>
          <a:ln cap="flat" cmpd="sng" w="9525">
            <a:solidFill>
              <a:schemeClr val="dk2"/>
            </a:solidFill>
            <a:prstDash val="solid"/>
            <a:round/>
            <a:headEnd len="sm" w="sm" type="none"/>
            <a:tailEnd len="sm" w="sm" type="none"/>
          </a:ln>
        </p:spPr>
      </p:pic>
      <p:pic>
        <p:nvPicPr>
          <p:cNvPr id="159" name="Google Shape;159;g3111af49a94_0_880"/>
          <p:cNvPicPr preferRelativeResize="0"/>
          <p:nvPr/>
        </p:nvPicPr>
        <p:blipFill>
          <a:blip r:embed="rId4">
            <a:alphaModFix/>
          </a:blip>
          <a:stretch>
            <a:fillRect/>
          </a:stretch>
        </p:blipFill>
        <p:spPr>
          <a:xfrm>
            <a:off x="7578150" y="3630307"/>
            <a:ext cx="3775649" cy="2839992"/>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E599"/>
        </a:solidFill>
      </p:bgPr>
    </p:bg>
    <p:spTree>
      <p:nvGrpSpPr>
        <p:cNvPr id="163" name="Shape 163"/>
        <p:cNvGrpSpPr/>
        <p:nvPr/>
      </p:nvGrpSpPr>
      <p:grpSpPr>
        <a:xfrm>
          <a:off x="0" y="0"/>
          <a:ext cx="0" cy="0"/>
          <a:chOff x="0" y="0"/>
          <a:chExt cx="0" cy="0"/>
        </a:xfrm>
      </p:grpSpPr>
      <p:sp>
        <p:nvSpPr>
          <p:cNvPr id="164" name="Google Shape;164;g30da1896267_0_15"/>
          <p:cNvSpPr txBox="1"/>
          <p:nvPr>
            <p:ph type="ctrTitle"/>
          </p:nvPr>
        </p:nvSpPr>
        <p:spPr>
          <a:xfrm>
            <a:off x="1524000" y="1122377"/>
            <a:ext cx="9144000" cy="2949300"/>
          </a:xfrm>
          <a:prstGeom prst="rect">
            <a:avLst/>
          </a:prstGeom>
        </p:spPr>
        <p:txBody>
          <a:bodyPr anchorCtr="0" anchor="b" bIns="45700" lIns="91425" spcFirstLastPara="1" rIns="91425" wrap="square" tIns="45700">
            <a:noAutofit/>
          </a:bodyPr>
          <a:lstStyle/>
          <a:p>
            <a:pPr indent="0" lvl="0" marL="0" rtl="0" algn="ctr">
              <a:spcBef>
                <a:spcPts val="0"/>
              </a:spcBef>
              <a:spcAft>
                <a:spcPts val="0"/>
              </a:spcAft>
              <a:buClr>
                <a:schemeClr val="dk1"/>
              </a:buClr>
              <a:buSzPts val="1100"/>
              <a:buFont typeface="Arial"/>
              <a:buNone/>
            </a:pPr>
            <a:r>
              <a:rPr lang="en-US" sz="4500"/>
              <a:t>Paper 2: Making molehills out of mountains: landscape genetics</a:t>
            </a:r>
            <a:endParaRPr sz="4500"/>
          </a:p>
          <a:p>
            <a:pPr indent="0" lvl="0" marL="0" rtl="0" algn="ctr">
              <a:spcBef>
                <a:spcPts val="0"/>
              </a:spcBef>
              <a:spcAft>
                <a:spcPts val="0"/>
              </a:spcAft>
              <a:buNone/>
            </a:pPr>
            <a:r>
              <a:rPr lang="en-US" sz="4500"/>
              <a:t>of the Mojave desert tortoise</a:t>
            </a:r>
            <a:endParaRPr sz="4500"/>
          </a:p>
        </p:txBody>
      </p:sp>
      <p:sp>
        <p:nvSpPr>
          <p:cNvPr id="165" name="Google Shape;165;g30da1896267_0_15"/>
          <p:cNvSpPr txBox="1"/>
          <p:nvPr>
            <p:ph idx="1" type="subTitle"/>
          </p:nvPr>
        </p:nvSpPr>
        <p:spPr>
          <a:xfrm>
            <a:off x="1524000" y="4296822"/>
            <a:ext cx="9144000" cy="1302600"/>
          </a:xfrm>
          <a:prstGeom prst="rect">
            <a:avLst/>
          </a:prstGeom>
        </p:spPr>
        <p:txBody>
          <a:bodyPr anchorCtr="0" anchor="t" bIns="45700" lIns="91425" spcFirstLastPara="1" rIns="91425" wrap="square" tIns="45700">
            <a:normAutofit/>
          </a:bodyPr>
          <a:lstStyle/>
          <a:p>
            <a:pPr indent="0" lvl="0" marL="0" rtl="0" algn="ctr">
              <a:spcBef>
                <a:spcPts val="1000"/>
              </a:spcBef>
              <a:spcAft>
                <a:spcPts val="0"/>
              </a:spcAft>
              <a:buClr>
                <a:schemeClr val="dk1"/>
              </a:buClr>
              <a:buSzPts val="1100"/>
              <a:buFont typeface="Arial"/>
              <a:buNone/>
            </a:pPr>
            <a:r>
              <a:rPr lang="en-US">
                <a:latin typeface="Play"/>
                <a:ea typeface="Play"/>
                <a:cs typeface="Play"/>
                <a:sym typeface="Play"/>
              </a:rPr>
              <a:t>Bridgette E. Hagerty, Kenneth E. Nussear,</a:t>
            </a:r>
            <a:endParaRPr>
              <a:latin typeface="Play"/>
              <a:ea typeface="Play"/>
              <a:cs typeface="Play"/>
              <a:sym typeface="Play"/>
            </a:endParaRPr>
          </a:p>
          <a:p>
            <a:pPr indent="0" lvl="0" marL="0" rtl="0" algn="ctr">
              <a:spcBef>
                <a:spcPts val="1000"/>
              </a:spcBef>
              <a:spcAft>
                <a:spcPts val="0"/>
              </a:spcAft>
              <a:buNone/>
            </a:pPr>
            <a:r>
              <a:rPr lang="en-US">
                <a:latin typeface="Play"/>
                <a:ea typeface="Play"/>
                <a:cs typeface="Play"/>
                <a:sym typeface="Play"/>
              </a:rPr>
              <a:t>Todd C. Esque, C. Richard Tracy</a:t>
            </a:r>
            <a:endParaRPr>
              <a:latin typeface="Play"/>
              <a:ea typeface="Play"/>
              <a:cs typeface="Play"/>
              <a:sym typeface="Play"/>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2024-09-20T23:27:30Z</dcterms:created>
  <dc:creator>Madison Bigham</dc:creator>
</cp:coreProperties>
</file>