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F1D0"/>
    <a:srgbClr val="BBEBBC"/>
    <a:srgbClr val="E8F8E8"/>
    <a:srgbClr val="009644"/>
    <a:srgbClr val="DBF5DC"/>
    <a:srgbClr val="00A249"/>
    <a:srgbClr val="64D267"/>
    <a:srgbClr val="E4EAE3"/>
    <a:srgbClr val="B5FDB1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059AFA-32AF-4CDB-A47F-C381B7BFCE20}" v="10" dt="2024-11-03T17:13:28.6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144" autoAdjust="0"/>
  </p:normalViewPr>
  <p:slideViewPr>
    <p:cSldViewPr snapToGrid="0">
      <p:cViewPr varScale="1">
        <p:scale>
          <a:sx n="94" d="100"/>
          <a:sy n="94" d="100"/>
        </p:scale>
        <p:origin x="41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0efca398c2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0efca398c2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0efca398c2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0efca398c2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0efca398c2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0efca398c2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0efca398c2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0efca398c2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0efca398c2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0efca398c2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0efca398c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0efca398c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0efca398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0efca398c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GI = a network of green areas in and around cities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Designed to provide multiple environmental &amp; social benefits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Forms, spaces, corridors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Versus “grey infrastructure” = human-engineered structures that serve a single purpose, such as roads, dams, pipes, etc.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0efca398c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0efca398c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Ecological connectivity for movement of species &amp; their genes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ES: benefits humans gain from ecosystems: clean air/water, pollination of crops, flood control, etc.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GI benefits both people &amp; wildlife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Both case studies take place in Europe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0efca398c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0efca398c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0efca398c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0efca398c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0efca398c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0efca398c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0f78c8cf3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0f78c8cf3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0efca398c2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0efca398c2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This program outlines least cumulative cost pathways for species movement and ultimately creates least cost corridors between core areas.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Circuit theory – used to indicate relative importance of each pathway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MS approach resistance values – difficulty experienced by species in moving across landscape, inc. things like light &amp; noise pollution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ES-based approach RV – correlated w/ multifunctionality of landscape; fewer ES supported = higher RV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efca398c2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efca398c2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19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ABDF235-0AFA-3ADF-DE29-A92EBB4E56C3}"/>
              </a:ext>
            </a:extLst>
          </p:cNvPr>
          <p:cNvSpPr/>
          <p:nvPr/>
        </p:nvSpPr>
        <p:spPr>
          <a:xfrm>
            <a:off x="4475356" y="0"/>
            <a:ext cx="4668644" cy="5143500"/>
          </a:xfrm>
          <a:prstGeom prst="rect">
            <a:avLst/>
          </a:prstGeom>
          <a:solidFill>
            <a:srgbClr val="CFF1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779851-9DE7-A83E-9B56-F959775331BE}"/>
              </a:ext>
            </a:extLst>
          </p:cNvPr>
          <p:cNvSpPr txBox="1"/>
          <p:nvPr/>
        </p:nvSpPr>
        <p:spPr>
          <a:xfrm>
            <a:off x="4787590" y="509647"/>
            <a:ext cx="40441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/>
              <a:t>Green Infrastructure for Ecological Connectivity and Ecosystem Services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EC6B42-CCED-F088-9E1F-B4AC870F5559}"/>
              </a:ext>
            </a:extLst>
          </p:cNvPr>
          <p:cNvSpPr txBox="1"/>
          <p:nvPr/>
        </p:nvSpPr>
        <p:spPr>
          <a:xfrm>
            <a:off x="5990693" y="4264521"/>
            <a:ext cx="1637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Brittany Blake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2FBA70-CA79-5D74-FBD0-C6B8A691C33A}"/>
              </a:ext>
            </a:extLst>
          </p:cNvPr>
          <p:cNvSpPr/>
          <p:nvPr/>
        </p:nvSpPr>
        <p:spPr>
          <a:xfrm>
            <a:off x="629587" y="1573967"/>
            <a:ext cx="7884826" cy="1686394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Google Shape;115;p22"/>
          <p:cNvSpPr txBox="1">
            <a:spLocks noGrp="1"/>
          </p:cNvSpPr>
          <p:nvPr>
            <p:ph type="ctrTitle"/>
          </p:nvPr>
        </p:nvSpPr>
        <p:spPr>
          <a:xfrm>
            <a:off x="311700" y="1567409"/>
            <a:ext cx="8520600" cy="200868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tabLst/>
              <a:defRPr/>
            </a:pPr>
            <a:r>
              <a:rPr lang="en" sz="2900" dirty="0"/>
              <a:t>Case Study #2:</a:t>
            </a:r>
            <a:br>
              <a:rPr lang="en" sz="2900" dirty="0"/>
            </a:br>
            <a:r>
              <a:rPr lang="en" sz="2200" dirty="0"/>
              <a:t>Mapping green infrastructure based on ecosystem services </a:t>
            </a:r>
            <a:br>
              <a:rPr lang="en" sz="2200" dirty="0"/>
            </a:br>
            <a:r>
              <a:rPr lang="en" sz="2200" dirty="0"/>
              <a:t>and ecological networks</a:t>
            </a:r>
            <a:br>
              <a:rPr lang="en" sz="2600" dirty="0"/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Liquete et al. 2015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sz="2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311700" y="34838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Introduction &amp; Methods</a:t>
            </a:r>
            <a:endParaRPr sz="2200" dirty="0"/>
          </a:p>
        </p:txBody>
      </p:sp>
      <p:sp>
        <p:nvSpPr>
          <p:cNvPr id="122" name="Google Shape;122;p23"/>
          <p:cNvSpPr txBox="1">
            <a:spLocks noGrp="1"/>
          </p:cNvSpPr>
          <p:nvPr>
            <p:ph type="body" idx="1"/>
          </p:nvPr>
        </p:nvSpPr>
        <p:spPr>
          <a:xfrm>
            <a:off x="311700" y="1053881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  <a:buClr>
                <a:srgbClr val="00A249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Continental scale: European Union</a:t>
            </a:r>
          </a:p>
          <a:p>
            <a:pPr marL="285750" indent="-285750">
              <a:spcAft>
                <a:spcPts val="1200"/>
              </a:spcAft>
              <a:buClr>
                <a:srgbClr val="00A249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Used indicators/proxies (ex. water infiltration, nitrogen retention efficiency) to map the EU’s natural capacity to deliver 8 key ES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spcAft>
                <a:spcPts val="1200"/>
              </a:spcAft>
              <a:buClr>
                <a:srgbClr val="00A249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Chose large mammals as focal group for habitat modeling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tx1"/>
                </a:solidFill>
              </a:rPr>
              <a:t>large home ranges/migration distances are appropriate for large scale study</a:t>
            </a:r>
          </a:p>
          <a:p>
            <a:pPr marL="742950" lvl="1" indent="-285750">
              <a:spcAft>
                <a:spcPts val="1200"/>
              </a:spcAft>
              <a:buClr>
                <a:srgbClr val="00A249"/>
              </a:buClr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tx1"/>
                </a:solidFill>
              </a:rPr>
              <a:t>Core areas</a:t>
            </a:r>
            <a:r>
              <a:rPr lang="en-US" sz="1600" dirty="0">
                <a:solidFill>
                  <a:schemeClr val="tx1"/>
                </a:solidFill>
              </a:rPr>
              <a:t>: based on field studies and/or models</a:t>
            </a:r>
          </a:p>
          <a:p>
            <a:pPr marL="742950" lvl="1" indent="-285750">
              <a:spcAft>
                <a:spcPts val="1200"/>
              </a:spcAft>
              <a:buClr>
                <a:srgbClr val="00A249"/>
              </a:buClr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tx1"/>
                </a:solidFill>
              </a:rPr>
              <a:t>Potential corridors</a:t>
            </a:r>
            <a:r>
              <a:rPr lang="en-US" sz="1600" dirty="0">
                <a:solidFill>
                  <a:schemeClr val="tx1"/>
                </a:solidFill>
              </a:rPr>
              <a:t>: identified with connectivity analysis (</a:t>
            </a:r>
            <a:r>
              <a:rPr lang="en-US" sz="1600" i="1" dirty="0">
                <a:solidFill>
                  <a:schemeClr val="tx1"/>
                </a:solidFill>
              </a:rPr>
              <a:t>Linkage Mapper</a:t>
            </a:r>
            <a:r>
              <a:rPr lang="en-US" sz="1600" dirty="0">
                <a:solidFill>
                  <a:schemeClr val="tx1"/>
                </a:solidFill>
              </a:rPr>
              <a:t>) + interpretation by experts</a:t>
            </a:r>
          </a:p>
          <a:p>
            <a:pPr marL="0" indent="0">
              <a:spcAft>
                <a:spcPts val="1200"/>
              </a:spcAft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B2680A-5B9F-5B67-579D-0320DD9CF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1238"/>
            <a:ext cx="9144000" cy="3291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>
            <a:spLocks noGrp="1"/>
          </p:cNvSpPr>
          <p:nvPr>
            <p:ph type="title"/>
          </p:nvPr>
        </p:nvSpPr>
        <p:spPr>
          <a:xfrm>
            <a:off x="2196508" y="345510"/>
            <a:ext cx="4750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Natural capacity to deliver ES across Europe</a:t>
            </a:r>
            <a:endParaRPr sz="1800" dirty="0"/>
          </a:p>
        </p:txBody>
      </p:sp>
      <p:pic>
        <p:nvPicPr>
          <p:cNvPr id="128" name="Google Shape;12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7239" y="894039"/>
            <a:ext cx="3284751" cy="333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89" y="901853"/>
            <a:ext cx="3204127" cy="333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743DCA-6FD1-C24B-5460-63CCCA306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239" y="4249461"/>
            <a:ext cx="6392234" cy="2377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BF63E3-B0CD-A48F-3168-02B1E0D252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14804"/>
            <a:ext cx="9144000" cy="32918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3BB8DB-5663-5881-8481-FEE14D02E8A8}"/>
              </a:ext>
            </a:extLst>
          </p:cNvPr>
          <p:cNvSpPr/>
          <p:nvPr/>
        </p:nvSpPr>
        <p:spPr>
          <a:xfrm>
            <a:off x="0" y="0"/>
            <a:ext cx="3412008" cy="5143500"/>
          </a:xfrm>
          <a:prstGeom prst="rect">
            <a:avLst/>
          </a:prstGeom>
          <a:solidFill>
            <a:srgbClr val="CFF1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Google Shape;134;p25"/>
          <p:cNvSpPr txBox="1">
            <a:spLocks noGrp="1"/>
          </p:cNvSpPr>
          <p:nvPr>
            <p:ph type="title"/>
          </p:nvPr>
        </p:nvSpPr>
        <p:spPr>
          <a:xfrm>
            <a:off x="302004" y="171348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Analysis &amp; Results</a:t>
            </a:r>
            <a:endParaRPr sz="2200" dirty="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02004" y="1142347"/>
            <a:ext cx="2808000" cy="3451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Made comparable using a ranking normalization method and integrated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Of EU-27 total territory:</a:t>
            </a: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tx1"/>
                </a:solidFill>
              </a:rPr>
              <a:t>Core</a:t>
            </a:r>
            <a:r>
              <a:rPr lang="en-US" sz="1600" dirty="0">
                <a:solidFill>
                  <a:schemeClr val="tx1"/>
                </a:solidFill>
              </a:rPr>
              <a:t> = 23%</a:t>
            </a: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tx1"/>
                </a:solidFill>
              </a:rPr>
              <a:t>Subsidiary</a:t>
            </a:r>
            <a:r>
              <a:rPr lang="en-US" sz="1600" dirty="0">
                <a:solidFill>
                  <a:schemeClr val="tx1"/>
                </a:solidFill>
              </a:rPr>
              <a:t> = 16%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Used to inform EU Biodiversity Strategy</a:t>
            </a:r>
          </a:p>
        </p:txBody>
      </p:sp>
      <p:pic>
        <p:nvPicPr>
          <p:cNvPr id="136" name="Google Shape;13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4523" y="330217"/>
            <a:ext cx="3243772" cy="4483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>
            <a:spLocks noGrp="1"/>
          </p:cNvSpPr>
          <p:nvPr>
            <p:ph type="title"/>
          </p:nvPr>
        </p:nvSpPr>
        <p:spPr>
          <a:xfrm>
            <a:off x="311700" y="21837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Conclusions</a:t>
            </a:r>
            <a:endParaRPr sz="2200" dirty="0"/>
          </a:p>
        </p:txBody>
      </p:sp>
      <p:sp>
        <p:nvSpPr>
          <p:cNvPr id="142" name="Google Shape;142;p26"/>
          <p:cNvSpPr txBox="1">
            <a:spLocks noGrp="1"/>
          </p:cNvSpPr>
          <p:nvPr>
            <p:ph type="body" idx="1"/>
          </p:nvPr>
        </p:nvSpPr>
        <p:spPr>
          <a:xfrm>
            <a:off x="311700" y="791079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1200"/>
              </a:spcAft>
              <a:buClr>
                <a:srgbClr val="00A249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GI requires cooperation of stakeholders at multiple levels – private, governmental, even international – but shows promise.</a:t>
            </a:r>
          </a:p>
          <a:p>
            <a:pPr marL="742950" lvl="1" indent="-285750">
              <a:lnSpc>
                <a:spcPct val="110000"/>
              </a:lnSpc>
              <a:spcAft>
                <a:spcPts val="1200"/>
              </a:spcAft>
              <a:buClr>
                <a:srgbClr val="00A249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EU’s Nature Restoration Law of 2024 </a:t>
            </a:r>
            <a:r>
              <a:rPr 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 incremental targets for 2030, 2040, 2050</a:t>
            </a:r>
            <a:endParaRPr lang="en-US" sz="1600" dirty="0">
              <a:solidFill>
                <a:schemeClr val="tx1"/>
              </a:solidFill>
            </a:endParaRPr>
          </a:p>
          <a:p>
            <a:pPr marL="742950" lvl="1" indent="-285750">
              <a:lnSpc>
                <a:spcPct val="110000"/>
              </a:lnSpc>
              <a:spcAft>
                <a:spcPts val="1200"/>
              </a:spcAft>
              <a:buClr>
                <a:srgbClr val="00A249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GI implemented in urban planning, agriculture, and disaster risk reduction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indent="-285750">
              <a:spcAft>
                <a:spcPts val="1200"/>
              </a:spcAft>
              <a:buClr>
                <a:srgbClr val="00A249"/>
              </a:buClr>
              <a:buFont typeface="Wingdings" panose="05000000000000000000" pitchFamily="2" charset="2"/>
              <a:buChar char="q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Conservation funding is often limited, so identifying priority restoration areas is crucial.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spcAft>
                <a:spcPts val="1200"/>
              </a:spcAft>
              <a:buClr>
                <a:srgbClr val="00A249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The methodology used in these case studies can be replicated at other locations/scales.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57515D-B7BD-290D-EA99-85C057BFD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4316"/>
            <a:ext cx="9144000" cy="3291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45A40B-C7E8-8D8A-C853-C07174D20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480" y="3426272"/>
            <a:ext cx="6365039" cy="10846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090634-A362-C8FD-1FC6-44CADB918000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CFF1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D99E04-9743-8532-6755-616FFE6E4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11B17-2256-8251-FC79-CB8D7094909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Liquete, C., </a:t>
            </a:r>
            <a:r>
              <a:rPr lang="en-US" sz="1600" dirty="0" err="1">
                <a:solidFill>
                  <a:schemeClr val="tx1"/>
                </a:solidFill>
              </a:rPr>
              <a:t>Kleeschulte</a:t>
            </a:r>
            <a:r>
              <a:rPr lang="en-US" sz="1600" dirty="0">
                <a:solidFill>
                  <a:schemeClr val="tx1"/>
                </a:solidFill>
              </a:rPr>
              <a:t>, S., </a:t>
            </a:r>
            <a:r>
              <a:rPr lang="en-US" sz="1600" dirty="0" err="1">
                <a:solidFill>
                  <a:schemeClr val="tx1"/>
                </a:solidFill>
              </a:rPr>
              <a:t>Dige</a:t>
            </a:r>
            <a:r>
              <a:rPr lang="en-US" sz="1600" dirty="0">
                <a:solidFill>
                  <a:schemeClr val="tx1"/>
                </a:solidFill>
              </a:rPr>
              <a:t>, G., </a:t>
            </a:r>
            <a:r>
              <a:rPr lang="en-US" sz="1600" dirty="0" err="1">
                <a:solidFill>
                  <a:schemeClr val="tx1"/>
                </a:solidFill>
              </a:rPr>
              <a:t>Maes</a:t>
            </a:r>
            <a:r>
              <a:rPr lang="en-US" sz="1600" dirty="0">
                <a:solidFill>
                  <a:schemeClr val="tx1"/>
                </a:solidFill>
              </a:rPr>
              <a:t>, J., </a:t>
            </a:r>
            <a:r>
              <a:rPr lang="en-US" sz="1600" dirty="0" err="1">
                <a:solidFill>
                  <a:schemeClr val="tx1"/>
                </a:solidFill>
              </a:rPr>
              <a:t>Grizzetti</a:t>
            </a:r>
            <a:r>
              <a:rPr lang="en-US" sz="1600" dirty="0">
                <a:solidFill>
                  <a:schemeClr val="tx1"/>
                </a:solidFill>
              </a:rPr>
              <a:t>, B., </a:t>
            </a:r>
            <a:r>
              <a:rPr lang="en-US" sz="1600" dirty="0" err="1">
                <a:solidFill>
                  <a:schemeClr val="tx1"/>
                </a:solidFill>
              </a:rPr>
              <a:t>Olah</a:t>
            </a:r>
            <a:r>
              <a:rPr lang="en-US" sz="1600" dirty="0">
                <a:solidFill>
                  <a:schemeClr val="tx1"/>
                </a:solidFill>
              </a:rPr>
              <a:t>, B., &amp; </a:t>
            </a:r>
            <a:r>
              <a:rPr lang="en-US" sz="1600" dirty="0" err="1">
                <a:solidFill>
                  <a:schemeClr val="tx1"/>
                </a:solidFill>
              </a:rPr>
              <a:t>Zulian</a:t>
            </a:r>
            <a:r>
              <a:rPr lang="en-US" sz="1600" dirty="0">
                <a:solidFill>
                  <a:schemeClr val="tx1"/>
                </a:solidFill>
              </a:rPr>
              <a:t>, G. (2015a). Mapping green infrastructure based on ecosystem services and ecological networks: A Pan-European case study. </a:t>
            </a:r>
            <a:r>
              <a:rPr lang="en-US" sz="1600" i="1" dirty="0">
                <a:solidFill>
                  <a:schemeClr val="tx1"/>
                </a:solidFill>
              </a:rPr>
              <a:t>Environmental Science &amp; Policy, 54</a:t>
            </a:r>
            <a:r>
              <a:rPr lang="en-US" sz="1600" dirty="0">
                <a:solidFill>
                  <a:schemeClr val="tx1"/>
                </a:solidFill>
              </a:rPr>
              <a:t>, 268–280.</a:t>
            </a:r>
          </a:p>
          <a:p>
            <a:pPr marL="114300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Ortega, U., </a:t>
            </a:r>
            <a:r>
              <a:rPr lang="en-US" sz="1600" dirty="0" err="1">
                <a:solidFill>
                  <a:schemeClr val="tx1"/>
                </a:solidFill>
              </a:rPr>
              <a:t>Ametzaga-Arregi</a:t>
            </a:r>
            <a:r>
              <a:rPr lang="en-US" sz="1600" dirty="0">
                <a:solidFill>
                  <a:schemeClr val="tx1"/>
                </a:solidFill>
              </a:rPr>
              <a:t>, I., </a:t>
            </a:r>
            <a:r>
              <a:rPr lang="en-US" sz="1600" dirty="0" err="1">
                <a:solidFill>
                  <a:schemeClr val="tx1"/>
                </a:solidFill>
              </a:rPr>
              <a:t>Sertutxa</a:t>
            </a:r>
            <a:r>
              <a:rPr lang="en-US" sz="1600" dirty="0">
                <a:solidFill>
                  <a:schemeClr val="tx1"/>
                </a:solidFill>
              </a:rPr>
              <a:t>, U., &amp; Peña, L. (2023). Identifying a green infrastructure to prioritise areas for restoration to enhance the landscape connectivity and the provision of ecosystem services. </a:t>
            </a:r>
            <a:r>
              <a:rPr lang="en-US" sz="1600" i="1" dirty="0">
                <a:solidFill>
                  <a:schemeClr val="tx1"/>
                </a:solidFill>
              </a:rPr>
              <a:t>Landscape Ecology, 38(</a:t>
            </a:r>
            <a:r>
              <a:rPr lang="en-US" sz="1600" dirty="0">
                <a:solidFill>
                  <a:schemeClr val="tx1"/>
                </a:solidFill>
              </a:rPr>
              <a:t>12), 3751–3765.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18212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009644"/>
                </a:solidFill>
              </a:rPr>
              <a:t>Green Infrastructure (GI):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574509"/>
            <a:ext cx="85206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500" dirty="0">
                <a:solidFill>
                  <a:schemeClr val="tx1"/>
                </a:solidFill>
              </a:rPr>
              <a:t>“A strategically planned network of high-quality natural and semi-natural areas, designed and managed to provide the greatest amount of ecosystem services and protect biodiversity, both in rural and urban settlements” (European Commission, 2013).</a:t>
            </a: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8304" y="1596766"/>
            <a:ext cx="5827390" cy="155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299A9D-A624-8757-A8CC-71BA5FBED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921" y="3258205"/>
            <a:ext cx="1559620" cy="12425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42C187-B4A5-D47F-0DCE-09F8DCBDC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327" y="3258205"/>
            <a:ext cx="2143748" cy="14430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9EF505-586B-1AC0-2F84-63DE3BEF0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045" y="3258205"/>
            <a:ext cx="1554742" cy="11558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72D3D9-1DED-254E-9B33-EF4013B177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811665"/>
            <a:ext cx="9144000" cy="3291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CF32E4-E544-D0A8-7245-302F84EE2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74" y="1464279"/>
            <a:ext cx="3792041" cy="77425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5231AD-B81A-EB63-1BCF-C27293A22B61}"/>
              </a:ext>
            </a:extLst>
          </p:cNvPr>
          <p:cNvSpPr/>
          <p:nvPr/>
        </p:nvSpPr>
        <p:spPr>
          <a:xfrm>
            <a:off x="5073648" y="1451204"/>
            <a:ext cx="3767931" cy="753660"/>
          </a:xfrm>
          <a:prstGeom prst="roundRect">
            <a:avLst/>
          </a:prstGeom>
          <a:solidFill>
            <a:srgbClr val="CFF1D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514B565-D1A3-8308-13B5-3E95C8F7F093}"/>
              </a:ext>
            </a:extLst>
          </p:cNvPr>
          <p:cNvSpPr/>
          <p:nvPr/>
        </p:nvSpPr>
        <p:spPr>
          <a:xfrm>
            <a:off x="2999679" y="2652795"/>
            <a:ext cx="3144644" cy="95586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228007" y="271685"/>
            <a:ext cx="268797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/>
              <a:t>Primary Goals of GI</a:t>
            </a:r>
            <a:endParaRPr sz="2200" b="1" dirty="0"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238869" y="910816"/>
            <a:ext cx="3999900" cy="2101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	</a:t>
            </a:r>
            <a:r>
              <a:rPr lang="en" sz="1600" b="1" dirty="0">
                <a:solidFill>
                  <a:schemeClr val="tx1"/>
                </a:solidFill>
              </a:rPr>
              <a:t>Ecological connectivity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"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tx1"/>
                </a:solidFill>
              </a:rPr>
              <a:t>Maintain ecological networks for the movement of species and gene flow</a:t>
            </a:r>
            <a:endParaRPr lang="en-US" sz="1600" dirty="0">
              <a:solidFill>
                <a:schemeClr val="tx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825EC8-E6C7-FC1F-8A97-75403EBA3E3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41679" y="905174"/>
            <a:ext cx="3999900" cy="2101922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1600" b="1" dirty="0">
                <a:solidFill>
                  <a:schemeClr val="tx1"/>
                </a:solidFill>
              </a:rPr>
              <a:t>Provision of ecosystem services</a:t>
            </a:r>
          </a:p>
          <a:p>
            <a:pPr marL="13970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139700" indent="0" algn="ctr">
              <a:buNone/>
            </a:pPr>
            <a:r>
              <a:rPr lang="en-US" sz="1600" dirty="0">
                <a:solidFill>
                  <a:schemeClr val="tx1"/>
                </a:solidFill>
              </a:rPr>
              <a:t>Enhance ecosystem function to protect ES supply for human well-being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461537-AC61-D573-D3FA-D0AE76DA6D09}"/>
              </a:ext>
            </a:extLst>
          </p:cNvPr>
          <p:cNvSpPr txBox="1"/>
          <p:nvPr/>
        </p:nvSpPr>
        <p:spPr>
          <a:xfrm>
            <a:off x="415338" y="3957443"/>
            <a:ext cx="8313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European Commission’s Biodiversity Strategy for 2030</a:t>
            </a:r>
            <a:r>
              <a:rPr lang="en-US" sz="1600" dirty="0"/>
              <a:t>: Restore at least 15% of degraded ecosystems through the integration of a GI in territorial planning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DEA431D-E4BD-CAF0-9EE8-4F949687E368}"/>
              </a:ext>
            </a:extLst>
          </p:cNvPr>
          <p:cNvCxnSpPr>
            <a:cxnSpLocks/>
          </p:cNvCxnSpPr>
          <p:nvPr/>
        </p:nvCxnSpPr>
        <p:spPr>
          <a:xfrm>
            <a:off x="4311600" y="1855521"/>
            <a:ext cx="616385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6748FB0-E279-E33D-8BC2-679350512F05}"/>
              </a:ext>
            </a:extLst>
          </p:cNvPr>
          <p:cNvSpPr txBox="1"/>
          <p:nvPr/>
        </p:nvSpPr>
        <p:spPr>
          <a:xfrm>
            <a:off x="3095389" y="2917127"/>
            <a:ext cx="2953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Benefits for people and wildlife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00162D1-4F69-509C-50A5-D017945F3F39}"/>
              </a:ext>
            </a:extLst>
          </p:cNvPr>
          <p:cNvCxnSpPr/>
          <p:nvPr/>
        </p:nvCxnSpPr>
        <p:spPr>
          <a:xfrm>
            <a:off x="2772937" y="2346879"/>
            <a:ext cx="379141" cy="4447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2EFBF63B-D265-A8FD-480D-A3E682F1A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51641">
            <a:off x="5909599" y="2338493"/>
            <a:ext cx="469433" cy="5364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C18A95-A868-D87A-8B25-D0BEFCB10241}"/>
              </a:ext>
            </a:extLst>
          </p:cNvPr>
          <p:cNvSpPr/>
          <p:nvPr/>
        </p:nvSpPr>
        <p:spPr>
          <a:xfrm>
            <a:off x="0" y="4818595"/>
            <a:ext cx="9144000" cy="324905"/>
          </a:xfrm>
          <a:prstGeom prst="rect">
            <a:avLst/>
          </a:prstGeom>
          <a:solidFill>
            <a:srgbClr val="CFF1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2784F5-A8A3-B855-FD2C-95324402AB1D}"/>
              </a:ext>
            </a:extLst>
          </p:cNvPr>
          <p:cNvSpPr/>
          <p:nvPr/>
        </p:nvSpPr>
        <p:spPr>
          <a:xfrm>
            <a:off x="449705" y="1463843"/>
            <a:ext cx="8244590" cy="1893954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Google Shape;74;p16"/>
          <p:cNvSpPr txBox="1">
            <a:spLocks noGrp="1"/>
          </p:cNvSpPr>
          <p:nvPr>
            <p:ph type="ctrTitle"/>
          </p:nvPr>
        </p:nvSpPr>
        <p:spPr>
          <a:xfrm>
            <a:off x="311700" y="1463843"/>
            <a:ext cx="8520600" cy="22158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Case Study #1: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tabLst/>
              <a:defRPr/>
            </a:pPr>
            <a:r>
              <a:rPr lang="en-US" sz="2400" dirty="0"/>
              <a:t>Identifying a green infrastructure to prioritise areas for restoration to enhance the landscape connectivity and the provision of ecosystem services</a:t>
            </a:r>
            <a:br>
              <a:rPr lang="en-US" sz="2361" dirty="0"/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Ortega et al. 2023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lang="en-US" sz="236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4F30FA-7E87-369C-0458-7BAEC2F23756}"/>
              </a:ext>
            </a:extLst>
          </p:cNvPr>
          <p:cNvSpPr/>
          <p:nvPr/>
        </p:nvSpPr>
        <p:spPr>
          <a:xfrm>
            <a:off x="0" y="0"/>
            <a:ext cx="3464900" cy="5143500"/>
          </a:xfrm>
          <a:prstGeom prst="rect">
            <a:avLst/>
          </a:prstGeom>
          <a:solidFill>
            <a:srgbClr val="CFF1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378911" y="265012"/>
            <a:ext cx="1820983" cy="5257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Introduction</a:t>
            </a:r>
            <a:endParaRPr sz="2200" dirty="0"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378911" y="925775"/>
            <a:ext cx="2808000" cy="3689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q"/>
            </a:pPr>
            <a:r>
              <a:rPr lang="en" sz="1600" dirty="0">
                <a:solidFill>
                  <a:schemeClr val="tx1"/>
                </a:solidFill>
              </a:rPr>
              <a:t>Study area: Urdaibai Biosphere Reserve in Spain</a:t>
            </a:r>
          </a:p>
          <a:p>
            <a:pPr marL="133350" lvl="0" indent="0" algn="l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600" dirty="0">
              <a:solidFill>
                <a:schemeClr val="tx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q"/>
            </a:pPr>
            <a:r>
              <a:rPr lang="en" sz="1600" dirty="0">
                <a:solidFill>
                  <a:schemeClr val="tx1"/>
                </a:solidFill>
              </a:rPr>
              <a:t>Native forests highly fragmented by forest plantations of exotic species</a:t>
            </a:r>
          </a:p>
          <a:p>
            <a:pPr marL="133350" lvl="0" indent="0" algn="l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600" dirty="0">
              <a:solidFill>
                <a:schemeClr val="tx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q"/>
            </a:pPr>
            <a:r>
              <a:rPr lang="en" sz="1600" b="1" dirty="0">
                <a:solidFill>
                  <a:schemeClr val="tx1"/>
                </a:solidFill>
              </a:rPr>
              <a:t>Objective</a:t>
            </a:r>
            <a:r>
              <a:rPr lang="en" sz="1600" dirty="0">
                <a:solidFill>
                  <a:schemeClr val="tx1"/>
                </a:solidFill>
              </a:rPr>
              <a:t> = Identify priority areas for restoration using two approaches…</a:t>
            </a:r>
            <a:endParaRPr sz="1600" dirty="0">
              <a:solidFill>
                <a:schemeClr val="tx1"/>
              </a:solidFill>
            </a:endParaRPr>
          </a:p>
        </p:txBody>
      </p:sp>
      <p:pic>
        <p:nvPicPr>
          <p:cNvPr id="82" name="Google Shape;8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8683" y="925775"/>
            <a:ext cx="5155924" cy="329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body" idx="2"/>
          </p:nvPr>
        </p:nvSpPr>
        <p:spPr>
          <a:xfrm>
            <a:off x="4773131" y="492657"/>
            <a:ext cx="4132976" cy="45371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00A249"/>
              </a:buClr>
              <a:buSzPts val="1400"/>
              <a:buFont typeface="Wingdings" panose="05000000000000000000" pitchFamily="2" charset="2"/>
              <a:buChar char="q"/>
            </a:pPr>
            <a:r>
              <a:rPr lang="en" sz="1800" dirty="0">
                <a:solidFill>
                  <a:schemeClr val="tx1"/>
                </a:solidFill>
              </a:rPr>
              <a:t>3 key species:</a:t>
            </a:r>
            <a:endParaRPr sz="1800" dirty="0">
              <a:solidFill>
                <a:schemeClr val="tx1"/>
              </a:solidFill>
            </a:endParaRPr>
          </a:p>
          <a:p>
            <a:pPr lvl="1" algn="l" rtl="0">
              <a:spcBef>
                <a:spcPts val="0"/>
              </a:spcBef>
              <a:spcAft>
                <a:spcPts val="0"/>
              </a:spcAft>
              <a:buClr>
                <a:srgbClr val="00A249"/>
              </a:buClr>
              <a:buSzPts val="1200"/>
              <a:buFont typeface="Wingdings" panose="05000000000000000000" pitchFamily="2" charset="2"/>
              <a:buChar char="q"/>
            </a:pPr>
            <a:r>
              <a:rPr lang="en" sz="1800" dirty="0">
                <a:solidFill>
                  <a:schemeClr val="tx1"/>
                </a:solidFill>
              </a:rPr>
              <a:t>Roe deer - large mammal, max dispersal 100 km</a:t>
            </a:r>
            <a:endParaRPr sz="1800" dirty="0">
              <a:solidFill>
                <a:schemeClr val="tx1"/>
              </a:solidFill>
            </a:endParaRPr>
          </a:p>
          <a:p>
            <a:pPr lvl="1" algn="l" rtl="0">
              <a:spcBef>
                <a:spcPts val="0"/>
              </a:spcBef>
              <a:spcAft>
                <a:spcPts val="0"/>
              </a:spcAft>
              <a:buClr>
                <a:srgbClr val="00A249"/>
              </a:buClr>
              <a:buSzPts val="1200"/>
              <a:buFont typeface="Wingdings" panose="05000000000000000000" pitchFamily="2" charset="2"/>
              <a:buChar char="q"/>
            </a:pPr>
            <a:r>
              <a:rPr lang="en" sz="1800" dirty="0">
                <a:solidFill>
                  <a:schemeClr val="tx1"/>
                </a:solidFill>
              </a:rPr>
              <a:t>Pine marten - meso mammal, max dispersal 30 km</a:t>
            </a:r>
            <a:endParaRPr sz="1800" dirty="0">
              <a:solidFill>
                <a:schemeClr val="tx1"/>
              </a:solidFill>
            </a:endParaRPr>
          </a:p>
          <a:p>
            <a:pPr lvl="1" algn="l" rtl="0">
              <a:spcBef>
                <a:spcPts val="0"/>
              </a:spcBef>
              <a:spcAft>
                <a:spcPts val="0"/>
              </a:spcAft>
              <a:buClr>
                <a:srgbClr val="00A249"/>
              </a:buClr>
              <a:buSzPts val="1200"/>
              <a:buFont typeface="Wingdings" panose="05000000000000000000" pitchFamily="2" charset="2"/>
              <a:buChar char="q"/>
            </a:pPr>
            <a:r>
              <a:rPr lang="en" sz="1800" dirty="0">
                <a:solidFill>
                  <a:schemeClr val="tx1"/>
                </a:solidFill>
              </a:rPr>
              <a:t>Edible dormouse - small mammal, max dispersal 10 km</a:t>
            </a:r>
          </a:p>
          <a:p>
            <a:pPr lvl="1" algn="l" rtl="0">
              <a:spcBef>
                <a:spcPts val="0"/>
              </a:spcBef>
              <a:spcAft>
                <a:spcPts val="0"/>
              </a:spcAft>
              <a:buClr>
                <a:srgbClr val="00A249"/>
              </a:buClr>
              <a:buSzPts val="1200"/>
              <a:buFont typeface="Wingdings" panose="05000000000000000000" pitchFamily="2" charset="2"/>
              <a:buChar char="q"/>
            </a:pPr>
            <a:endParaRPr sz="1800" dirty="0">
              <a:solidFill>
                <a:schemeClr val="tx1"/>
              </a:solidFill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00A249"/>
              </a:buClr>
              <a:buSzPts val="1400"/>
              <a:buFont typeface="Wingdings" panose="05000000000000000000" pitchFamily="2" charset="2"/>
              <a:buChar char="q"/>
            </a:pPr>
            <a:r>
              <a:rPr lang="en" sz="1800" b="1" dirty="0">
                <a:solidFill>
                  <a:schemeClr val="tx1"/>
                </a:solidFill>
              </a:rPr>
              <a:t>Core areas </a:t>
            </a:r>
            <a:r>
              <a:rPr lang="en" sz="1800" dirty="0">
                <a:solidFill>
                  <a:schemeClr val="tx1"/>
                </a:solidFill>
              </a:rPr>
              <a:t>= Native forest areas &gt; 20 ha where all 3 species coexist</a:t>
            </a:r>
            <a:endParaRPr sz="18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FC651F-95BD-620B-D99D-62C6D4261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224" y="544951"/>
            <a:ext cx="1729890" cy="853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77EDDC-C3A1-0B72-C088-BB1F4986D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629" y="1526803"/>
            <a:ext cx="2086279" cy="1234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1E9DEA-BFE5-4A8C-3369-97E6A0D80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9791" y="2889581"/>
            <a:ext cx="1850756" cy="12344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55D200-7143-7AAC-D9CB-2C75780AA2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14316"/>
            <a:ext cx="9144000" cy="3291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384D86-BB59-3E87-121E-502AF8E4EB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337" y="1526803"/>
            <a:ext cx="2084832" cy="12344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body" idx="2"/>
          </p:nvPr>
        </p:nvSpPr>
        <p:spPr>
          <a:xfrm>
            <a:off x="4704360" y="532173"/>
            <a:ext cx="3846516" cy="40791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00A249"/>
              </a:buClr>
              <a:buSzPts val="1400"/>
              <a:buFont typeface="Wingdings" panose="05000000000000000000" pitchFamily="2" charset="2"/>
              <a:buChar char="q"/>
            </a:pPr>
            <a:r>
              <a:rPr lang="en" sz="1800" dirty="0">
                <a:solidFill>
                  <a:schemeClr val="tx1"/>
                </a:solidFill>
              </a:rPr>
              <a:t>7 of the area’s most important ecosystem services:</a:t>
            </a:r>
            <a:endParaRPr sz="1800" dirty="0">
              <a:solidFill>
                <a:schemeClr val="tx1"/>
              </a:solidFill>
            </a:endParaRPr>
          </a:p>
          <a:p>
            <a:pPr marL="609600" lvl="1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600" dirty="0"/>
              <a:t>	</a:t>
            </a:r>
            <a:r>
              <a:rPr lang="en" sz="1800" dirty="0">
                <a:solidFill>
                  <a:schemeClr val="tx1"/>
                </a:solidFill>
              </a:rPr>
              <a:t>Water flow regulation </a:t>
            </a:r>
            <a:endParaRPr sz="1800" dirty="0">
              <a:solidFill>
                <a:schemeClr val="tx1"/>
              </a:solidFill>
            </a:endParaRPr>
          </a:p>
          <a:p>
            <a:pPr marL="609600" lvl="1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600" dirty="0"/>
              <a:t>	</a:t>
            </a:r>
            <a:r>
              <a:rPr lang="en" sz="1800" dirty="0">
                <a:solidFill>
                  <a:schemeClr val="tx1"/>
                </a:solidFill>
              </a:rPr>
              <a:t>Pollination</a:t>
            </a:r>
            <a:endParaRPr sz="1800" dirty="0">
              <a:solidFill>
                <a:schemeClr val="tx1"/>
              </a:solidFill>
            </a:endParaRPr>
          </a:p>
          <a:p>
            <a:pPr marL="609600" lvl="1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600" dirty="0"/>
              <a:t>	</a:t>
            </a:r>
            <a:r>
              <a:rPr lang="en" sz="1800" dirty="0">
                <a:solidFill>
                  <a:schemeClr val="tx1"/>
                </a:solidFill>
              </a:rPr>
              <a:t>Air quality regulation</a:t>
            </a:r>
            <a:endParaRPr sz="1800" dirty="0">
              <a:solidFill>
                <a:schemeClr val="tx1"/>
              </a:solidFill>
            </a:endParaRPr>
          </a:p>
          <a:p>
            <a:pPr marL="609600" lvl="1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600" dirty="0"/>
              <a:t>	</a:t>
            </a:r>
            <a:r>
              <a:rPr lang="en" sz="1800" dirty="0">
                <a:solidFill>
                  <a:schemeClr val="tx1"/>
                </a:solidFill>
              </a:rPr>
              <a:t>Climate regulation</a:t>
            </a:r>
            <a:endParaRPr sz="1800" dirty="0">
              <a:solidFill>
                <a:schemeClr val="tx1"/>
              </a:solidFill>
            </a:endParaRPr>
          </a:p>
          <a:p>
            <a:pPr marL="609600" lvl="1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600" dirty="0"/>
              <a:t>	</a:t>
            </a:r>
            <a:r>
              <a:rPr lang="en" sz="1800" dirty="0">
                <a:solidFill>
                  <a:schemeClr val="tx1"/>
                </a:solidFill>
              </a:rPr>
              <a:t>Habitat maintenance</a:t>
            </a:r>
            <a:endParaRPr sz="1800" dirty="0">
              <a:solidFill>
                <a:schemeClr val="tx1"/>
              </a:solidFill>
            </a:endParaRPr>
          </a:p>
          <a:p>
            <a:pPr marL="609600" lvl="1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600" dirty="0"/>
              <a:t>	</a:t>
            </a:r>
            <a:r>
              <a:rPr lang="en" sz="1800" dirty="0">
                <a:solidFill>
                  <a:schemeClr val="tx1"/>
                </a:solidFill>
              </a:rPr>
              <a:t>Maintenance of soil fertility</a:t>
            </a:r>
            <a:endParaRPr sz="1800" dirty="0">
              <a:solidFill>
                <a:schemeClr val="tx1"/>
              </a:solidFill>
            </a:endParaRPr>
          </a:p>
          <a:p>
            <a:pPr marL="609600" lvl="1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600" dirty="0"/>
              <a:t>	</a:t>
            </a:r>
            <a:r>
              <a:rPr lang="en" sz="1800" dirty="0">
                <a:solidFill>
                  <a:schemeClr val="tx1"/>
                </a:solidFill>
              </a:rPr>
              <a:t>Fire control services</a:t>
            </a:r>
          </a:p>
          <a:p>
            <a:pPr marL="609600" lvl="1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lang="en" sz="16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00A249"/>
              </a:buClr>
              <a:buSzPts val="1400"/>
              <a:buFont typeface="Wingdings" panose="05000000000000000000" pitchFamily="2" charset="2"/>
              <a:buChar char="q"/>
            </a:pPr>
            <a:r>
              <a:rPr lang="en" sz="1800" b="1" dirty="0">
                <a:solidFill>
                  <a:schemeClr val="tx1"/>
                </a:solidFill>
              </a:rPr>
              <a:t>Core areas </a:t>
            </a:r>
            <a:r>
              <a:rPr lang="en" sz="1800" dirty="0">
                <a:solidFill>
                  <a:schemeClr val="tx1"/>
                </a:solidFill>
              </a:rPr>
              <a:t>= multifunctional areas &gt; 20 ha</a:t>
            </a:r>
            <a:endParaRPr sz="18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0F290-7CB3-A88E-E2EB-50DEE0B2A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038" y="446583"/>
            <a:ext cx="1607959" cy="823031"/>
          </a:xfrm>
          <a:prstGeom prst="rect">
            <a:avLst/>
          </a:prstGeom>
        </p:spPr>
      </p:pic>
      <p:pic>
        <p:nvPicPr>
          <p:cNvPr id="9" name="Graphic 8" descr="Water with solid fill">
            <a:extLst>
              <a:ext uri="{FF2B5EF4-FFF2-40B4-BE49-F238E27FC236}">
                <a16:creationId xmlns:a16="http://schemas.microsoft.com/office/drawing/2014/main" id="{77FF5028-24D6-B753-608A-1B70FB2BF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9916" y="1269614"/>
            <a:ext cx="227833" cy="227833"/>
          </a:xfrm>
          <a:prstGeom prst="rect">
            <a:avLst/>
          </a:prstGeom>
        </p:spPr>
      </p:pic>
      <p:pic>
        <p:nvPicPr>
          <p:cNvPr id="11" name="Graphic 10" descr="Flower without stem with solid fill">
            <a:extLst>
              <a:ext uri="{FF2B5EF4-FFF2-40B4-BE49-F238E27FC236}">
                <a16:creationId xmlns:a16="http://schemas.microsoft.com/office/drawing/2014/main" id="{D2A34FE6-B09B-A654-8292-E43F871CD7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66029" y="1584190"/>
            <a:ext cx="259115" cy="259115"/>
          </a:xfrm>
          <a:prstGeom prst="rect">
            <a:avLst/>
          </a:prstGeom>
        </p:spPr>
      </p:pic>
      <p:pic>
        <p:nvPicPr>
          <p:cNvPr id="13" name="Graphic 12" descr="Windy with solid fill">
            <a:extLst>
              <a:ext uri="{FF2B5EF4-FFF2-40B4-BE49-F238E27FC236}">
                <a16:creationId xmlns:a16="http://schemas.microsoft.com/office/drawing/2014/main" id="{1704337B-3F88-9CD7-0471-58DDE1B128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75773" y="1873646"/>
            <a:ext cx="259115" cy="259115"/>
          </a:xfrm>
          <a:prstGeom prst="rect">
            <a:avLst/>
          </a:prstGeom>
        </p:spPr>
      </p:pic>
      <p:pic>
        <p:nvPicPr>
          <p:cNvPr id="15" name="Graphic 14" descr="Sun with solid fill">
            <a:extLst>
              <a:ext uri="{FF2B5EF4-FFF2-40B4-BE49-F238E27FC236}">
                <a16:creationId xmlns:a16="http://schemas.microsoft.com/office/drawing/2014/main" id="{0C1AFF4B-11C5-FAB4-D8AB-288A5CC44C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66029" y="2201508"/>
            <a:ext cx="259116" cy="259116"/>
          </a:xfrm>
          <a:prstGeom prst="rect">
            <a:avLst/>
          </a:prstGeom>
        </p:spPr>
      </p:pic>
      <p:pic>
        <p:nvPicPr>
          <p:cNvPr id="19" name="Graphic 18" descr="Deciduous tree with solid fill">
            <a:extLst>
              <a:ext uri="{FF2B5EF4-FFF2-40B4-BE49-F238E27FC236}">
                <a16:creationId xmlns:a16="http://schemas.microsoft.com/office/drawing/2014/main" id="{BD44B462-2442-DBED-8C83-13C1E67280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75773" y="2529371"/>
            <a:ext cx="259116" cy="259116"/>
          </a:xfrm>
          <a:prstGeom prst="rect">
            <a:avLst/>
          </a:prstGeom>
        </p:spPr>
      </p:pic>
      <p:pic>
        <p:nvPicPr>
          <p:cNvPr id="21" name="Graphic 20" descr="Plant With Roots with solid fill">
            <a:extLst>
              <a:ext uri="{FF2B5EF4-FFF2-40B4-BE49-F238E27FC236}">
                <a16:creationId xmlns:a16="http://schemas.microsoft.com/office/drawing/2014/main" id="{E4CB25A8-1F22-0364-4B8B-B3156E737F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375773" y="2857234"/>
            <a:ext cx="259116" cy="259116"/>
          </a:xfrm>
          <a:prstGeom prst="rect">
            <a:avLst/>
          </a:prstGeom>
        </p:spPr>
      </p:pic>
      <p:pic>
        <p:nvPicPr>
          <p:cNvPr id="23" name="Graphic 22" descr="Fire with solid fill">
            <a:extLst>
              <a:ext uri="{FF2B5EF4-FFF2-40B4-BE49-F238E27FC236}">
                <a16:creationId xmlns:a16="http://schemas.microsoft.com/office/drawing/2014/main" id="{0D6B8BDE-3299-5C01-73E4-896186A098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375773" y="3147299"/>
            <a:ext cx="259117" cy="2591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9EB7D6F-CA32-123F-9654-F4E5789CE63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3904" y="1383530"/>
            <a:ext cx="3042225" cy="30174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B50282-E7F1-AA62-58EE-AE1B9A04A9A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4814316"/>
            <a:ext cx="9144000" cy="32918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4DF579-B81E-CF29-6A09-068EA83058C2}"/>
              </a:ext>
            </a:extLst>
          </p:cNvPr>
          <p:cNvSpPr/>
          <p:nvPr/>
        </p:nvSpPr>
        <p:spPr>
          <a:xfrm>
            <a:off x="1" y="0"/>
            <a:ext cx="3430953" cy="5142611"/>
          </a:xfrm>
          <a:prstGeom prst="rect">
            <a:avLst/>
          </a:prstGeom>
          <a:solidFill>
            <a:srgbClr val="CFF1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311476" y="28123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Analysis</a:t>
            </a:r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1"/>
          </p:nvPr>
        </p:nvSpPr>
        <p:spPr>
          <a:xfrm>
            <a:off x="155849" y="783823"/>
            <a:ext cx="3119255" cy="4114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Identified </a:t>
            </a:r>
            <a:r>
              <a:rPr lang="en-US" sz="1600" b="1" dirty="0">
                <a:solidFill>
                  <a:schemeClr val="tx1"/>
                </a:solidFill>
              </a:rPr>
              <a:t>corridors</a:t>
            </a:r>
            <a:r>
              <a:rPr lang="en-US" sz="1600" dirty="0">
                <a:solidFill>
                  <a:schemeClr val="tx1"/>
                </a:solidFill>
              </a:rPr>
              <a:t> by performing a connectivity analysis with </a:t>
            </a:r>
            <a:r>
              <a:rPr lang="en-US" sz="1600" i="1" dirty="0">
                <a:solidFill>
                  <a:schemeClr val="tx1"/>
                </a:solidFill>
              </a:rPr>
              <a:t>Linkage Mapper </a:t>
            </a:r>
            <a:r>
              <a:rPr lang="en-US" sz="1600" dirty="0">
                <a:solidFill>
                  <a:schemeClr val="tx1"/>
                </a:solidFill>
              </a:rPr>
              <a:t>in ArcMap</a:t>
            </a:r>
          </a:p>
          <a:p>
            <a:pPr marL="742950" lvl="1" indent="-28575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Least-cost path method</a:t>
            </a:r>
          </a:p>
          <a:p>
            <a:pPr marL="742950" lvl="1" indent="-28575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Circuit theory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Assigned resistance values</a:t>
            </a:r>
          </a:p>
          <a:p>
            <a:pPr marL="742950" lvl="1" indent="-28575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MS Approach: barriers to species movement + light and noise pollution</a:t>
            </a:r>
          </a:p>
          <a:p>
            <a:pPr marL="742950" lvl="1" indent="-28575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ES Approach: number of ES supported (multifunctionality)</a:t>
            </a:r>
          </a:p>
        </p:txBody>
      </p:sp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3160" y="783823"/>
            <a:ext cx="4861910" cy="3574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63157A-5A66-C634-E308-2CCD64739B6D}"/>
              </a:ext>
            </a:extLst>
          </p:cNvPr>
          <p:cNvSpPr/>
          <p:nvPr/>
        </p:nvSpPr>
        <p:spPr>
          <a:xfrm>
            <a:off x="0" y="-7434"/>
            <a:ext cx="3450863" cy="5143500"/>
          </a:xfrm>
          <a:prstGeom prst="rect">
            <a:avLst/>
          </a:prstGeom>
          <a:solidFill>
            <a:srgbClr val="CFF1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321431" y="53828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Results</a:t>
            </a:r>
            <a:endParaRPr sz="2200" dirty="0"/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1"/>
          </p:nvPr>
        </p:nvSpPr>
        <p:spPr>
          <a:xfrm>
            <a:off x="309026" y="870790"/>
            <a:ext cx="2808000" cy="37894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Multispecies and ES-based networks combined into a single network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Core areas and corridors of both networks maintained = 36% of total area of RBU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Identified and ranked “</a:t>
            </a:r>
            <a:r>
              <a:rPr lang="en-US" sz="1600" b="1" dirty="0">
                <a:solidFill>
                  <a:srgbClr val="C00000"/>
                </a:solidFill>
              </a:rPr>
              <a:t>pinch points</a:t>
            </a:r>
            <a:r>
              <a:rPr lang="en-US" sz="1600" dirty="0">
                <a:solidFill>
                  <a:schemeClr val="tx1"/>
                </a:solidFill>
              </a:rPr>
              <a:t>” = areas where connectivity is particularly vulnerable</a:t>
            </a:r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518" y="337213"/>
            <a:ext cx="3223850" cy="439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60A90B-2B49-4FA2-1707-4DC129795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262" y="2571750"/>
            <a:ext cx="686337" cy="99229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D77DEF-8406-F15A-92A8-A98874C79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757" y="3416972"/>
            <a:ext cx="762777" cy="981440"/>
          </a:xfrm>
          <a:prstGeom prst="rect">
            <a:avLst/>
          </a:prstGeom>
          <a:ln>
            <a:solidFill>
              <a:srgbClr val="C00000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84CEE33-54CD-71D3-2CB7-75D74E33F76A}"/>
              </a:ext>
            </a:extLst>
          </p:cNvPr>
          <p:cNvCxnSpPr>
            <a:cxnSpLocks/>
          </p:cNvCxnSpPr>
          <p:nvPr/>
        </p:nvCxnSpPr>
        <p:spPr>
          <a:xfrm flipV="1">
            <a:off x="4572000" y="3626338"/>
            <a:ext cx="930031" cy="28135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18702F-48E1-61BF-722F-D4201DF323AE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7179985" y="2765503"/>
            <a:ext cx="872277" cy="30239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4935</TotalTime>
  <Words>840</Words>
  <Application>Microsoft Office PowerPoint</Application>
  <PresentationFormat>On-screen Show (16:9)</PresentationFormat>
  <Paragraphs>87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Wingdings</vt:lpstr>
      <vt:lpstr>Simple Light</vt:lpstr>
      <vt:lpstr>PowerPoint Presentation</vt:lpstr>
      <vt:lpstr>Green Infrastructure (GI):</vt:lpstr>
      <vt:lpstr>Primary Goals of GI</vt:lpstr>
      <vt:lpstr>Case Study #1:  Identifying a green infrastructure to prioritise areas for restoration to enhance the landscape connectivity and the provision of ecosystem services Ortega et al. 2023 </vt:lpstr>
      <vt:lpstr>Introduction</vt:lpstr>
      <vt:lpstr>PowerPoint Presentation</vt:lpstr>
      <vt:lpstr>PowerPoint Presentation</vt:lpstr>
      <vt:lpstr>Analysis</vt:lpstr>
      <vt:lpstr>Results</vt:lpstr>
      <vt:lpstr>Case Study #2: Mapping green infrastructure based on ecosystem services  and ecological networks Liquete et al. 2015 </vt:lpstr>
      <vt:lpstr>Introduction &amp; Methods</vt:lpstr>
      <vt:lpstr>Natural capacity to deliver ES across Europe</vt:lpstr>
      <vt:lpstr>Analysis &amp; Results</vt:lpstr>
      <vt:lpstr>Conclusions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Brittany Blake</dc:creator>
  <cp:lastModifiedBy>Brittany Blake</cp:lastModifiedBy>
  <cp:revision>3</cp:revision>
  <dcterms:modified xsi:type="dcterms:W3CDTF">2024-11-03T17:28:24Z</dcterms:modified>
</cp:coreProperties>
</file>