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64" r:id="rId3"/>
    <p:sldId id="271" r:id="rId4"/>
    <p:sldId id="257" r:id="rId5"/>
    <p:sldId id="258" r:id="rId6"/>
    <p:sldId id="283" r:id="rId7"/>
    <p:sldId id="259" r:id="rId8"/>
    <p:sldId id="284" r:id="rId9"/>
    <p:sldId id="274" r:id="rId10"/>
    <p:sldId id="260" r:id="rId11"/>
    <p:sldId id="286" r:id="rId12"/>
    <p:sldId id="261" r:id="rId13"/>
    <p:sldId id="265" r:id="rId14"/>
    <p:sldId id="281" r:id="rId15"/>
    <p:sldId id="266" r:id="rId16"/>
    <p:sldId id="267" r:id="rId17"/>
    <p:sldId id="268" r:id="rId18"/>
    <p:sldId id="289" r:id="rId19"/>
    <p:sldId id="287" r:id="rId20"/>
    <p:sldId id="269" r:id="rId21"/>
    <p:sldId id="288" r:id="rId22"/>
    <p:sldId id="270" r:id="rId23"/>
    <p:sldId id="262" r:id="rId24"/>
    <p:sldId id="263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E0E3C-5C28-47A4-B8CB-512D42C7F8A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50598E-7260-408C-B92E-491F310CB72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Evaluated cost-effective </a:t>
          </a:r>
          <a:r>
            <a:rPr lang="en-US" b="1" baseline="0"/>
            <a:t>wildlife corridors </a:t>
          </a:r>
          <a:r>
            <a:rPr lang="en-US" baseline="0"/>
            <a:t>for eight species of arboreal mammals</a:t>
          </a:r>
          <a:endParaRPr lang="en-US"/>
        </a:p>
      </dgm:t>
    </dgm:pt>
    <dgm:pt modelId="{94A96773-348F-48DC-9370-3B4864173FF7}" type="parTrans" cxnId="{F52B7DA6-6CD9-4895-BB07-CA084F8E1DCD}">
      <dgm:prSet/>
      <dgm:spPr/>
      <dgm:t>
        <a:bodyPr/>
        <a:lstStyle/>
        <a:p>
          <a:endParaRPr lang="en-US"/>
        </a:p>
      </dgm:t>
    </dgm:pt>
    <dgm:pt modelId="{20929174-26B9-4DBC-8A5C-8D9699371DA4}" type="sibTrans" cxnId="{F52B7DA6-6CD9-4895-BB07-CA084F8E1DCD}">
      <dgm:prSet/>
      <dgm:spPr/>
      <dgm:t>
        <a:bodyPr/>
        <a:lstStyle/>
        <a:p>
          <a:endParaRPr lang="en-US"/>
        </a:p>
      </dgm:t>
    </dgm:pt>
    <dgm:pt modelId="{613B234F-B256-4997-B941-2A617AFEF48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 dirty="0"/>
            <a:t>Focused on an endangered population of greater gliders</a:t>
          </a:r>
          <a:endParaRPr lang="en-US" dirty="0"/>
        </a:p>
      </dgm:t>
    </dgm:pt>
    <dgm:pt modelId="{482347B8-F6BE-42D3-865C-6A952D2C9D34}" type="parTrans" cxnId="{7A7DD959-C8F4-4F76-B27B-416CD15EED0C}">
      <dgm:prSet/>
      <dgm:spPr/>
      <dgm:t>
        <a:bodyPr/>
        <a:lstStyle/>
        <a:p>
          <a:endParaRPr lang="en-US"/>
        </a:p>
      </dgm:t>
    </dgm:pt>
    <dgm:pt modelId="{01920997-2E66-4E2D-8370-ADE7814F32DE}" type="sibTrans" cxnId="{7A7DD959-C8F4-4F76-B27B-416CD15EED0C}">
      <dgm:prSet/>
      <dgm:spPr/>
      <dgm:t>
        <a:bodyPr/>
        <a:lstStyle/>
        <a:p>
          <a:endParaRPr lang="en-US"/>
        </a:p>
      </dgm:t>
    </dgm:pt>
    <dgm:pt modelId="{982F4FF2-0A07-4E7A-A5F7-5495519455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/>
            <a:t>Aimed to identify the best pathways that balance conservation effectiveness and </a:t>
          </a:r>
          <a:r>
            <a:rPr lang="en-US" b="1" baseline="0"/>
            <a:t>cost-efficiency</a:t>
          </a:r>
          <a:endParaRPr lang="en-US"/>
        </a:p>
      </dgm:t>
    </dgm:pt>
    <dgm:pt modelId="{BAA5A262-F6A9-471E-82A4-B06E54A1C1D0}" type="parTrans" cxnId="{7F3A92F7-F992-47C8-98A6-02B51BF60E34}">
      <dgm:prSet/>
      <dgm:spPr/>
      <dgm:t>
        <a:bodyPr/>
        <a:lstStyle/>
        <a:p>
          <a:endParaRPr lang="en-US"/>
        </a:p>
      </dgm:t>
    </dgm:pt>
    <dgm:pt modelId="{51A88B12-24D5-4D5D-A44E-A0023082EE05}" type="sibTrans" cxnId="{7F3A92F7-F992-47C8-98A6-02B51BF60E34}">
      <dgm:prSet/>
      <dgm:spPr/>
      <dgm:t>
        <a:bodyPr/>
        <a:lstStyle/>
        <a:p>
          <a:endParaRPr lang="en-US"/>
        </a:p>
      </dgm:t>
    </dgm:pt>
    <dgm:pt modelId="{C71ABA23-631E-4F36-90A2-9D4B9C4FA6EE}" type="pres">
      <dgm:prSet presAssocID="{E43E0E3C-5C28-47A4-B8CB-512D42C7F8A1}" presName="root" presStyleCnt="0">
        <dgm:presLayoutVars>
          <dgm:dir/>
          <dgm:resizeHandles val="exact"/>
        </dgm:presLayoutVars>
      </dgm:prSet>
      <dgm:spPr/>
    </dgm:pt>
    <dgm:pt modelId="{C1A4EBDF-72BE-44B5-AE3B-11CA4E2F2FA0}" type="pres">
      <dgm:prSet presAssocID="{7B50598E-7260-408C-B92E-491F310CB72A}" presName="compNode" presStyleCnt="0"/>
      <dgm:spPr/>
    </dgm:pt>
    <dgm:pt modelId="{1FB587C3-21F2-44C7-8C7B-FE039C5D0D77}" type="pres">
      <dgm:prSet presAssocID="{7B50598E-7260-408C-B92E-491F310CB72A}" presName="bgRect" presStyleLbl="bgShp" presStyleIdx="0" presStyleCnt="3"/>
      <dgm:spPr/>
    </dgm:pt>
    <dgm:pt modelId="{40A70CAC-FD30-49D6-9926-273379ED1359}" type="pres">
      <dgm:prSet presAssocID="{7B50598E-7260-408C-B92E-491F310CB72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ebra"/>
        </a:ext>
      </dgm:extLst>
    </dgm:pt>
    <dgm:pt modelId="{DFCEC43D-4BFC-46F8-B529-A94135A199FB}" type="pres">
      <dgm:prSet presAssocID="{7B50598E-7260-408C-B92E-491F310CB72A}" presName="spaceRect" presStyleCnt="0"/>
      <dgm:spPr/>
    </dgm:pt>
    <dgm:pt modelId="{F7E731C1-CB30-4C58-8A0A-9316BF5D0C77}" type="pres">
      <dgm:prSet presAssocID="{7B50598E-7260-408C-B92E-491F310CB72A}" presName="parTx" presStyleLbl="revTx" presStyleIdx="0" presStyleCnt="3">
        <dgm:presLayoutVars>
          <dgm:chMax val="0"/>
          <dgm:chPref val="0"/>
        </dgm:presLayoutVars>
      </dgm:prSet>
      <dgm:spPr/>
    </dgm:pt>
    <dgm:pt modelId="{5B2F64FE-1404-4EFC-B24A-98F19CF41CE4}" type="pres">
      <dgm:prSet presAssocID="{20929174-26B9-4DBC-8A5C-8D9699371DA4}" presName="sibTrans" presStyleCnt="0"/>
      <dgm:spPr/>
    </dgm:pt>
    <dgm:pt modelId="{C236A7A9-AA4F-4877-BF50-9796529C972B}" type="pres">
      <dgm:prSet presAssocID="{613B234F-B256-4997-B941-2A617AFEF485}" presName="compNode" presStyleCnt="0"/>
      <dgm:spPr/>
    </dgm:pt>
    <dgm:pt modelId="{400DDF72-3316-47C5-B89E-274AC3C15248}" type="pres">
      <dgm:prSet presAssocID="{613B234F-B256-4997-B941-2A617AFEF485}" presName="bgRect" presStyleLbl="bgShp" presStyleIdx="1" presStyleCnt="3"/>
      <dgm:spPr/>
    </dgm:pt>
    <dgm:pt modelId="{8445D24C-CB76-4861-92B3-54D6C0136F0B}" type="pres">
      <dgm:prSet presAssocID="{613B234F-B256-4997-B941-2A617AFEF48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ayak"/>
        </a:ext>
      </dgm:extLst>
    </dgm:pt>
    <dgm:pt modelId="{182BBCD6-0959-4709-A182-120FED803AC7}" type="pres">
      <dgm:prSet presAssocID="{613B234F-B256-4997-B941-2A617AFEF485}" presName="spaceRect" presStyleCnt="0"/>
      <dgm:spPr/>
    </dgm:pt>
    <dgm:pt modelId="{AC81794D-85A4-4812-A1A8-180714B1C4DB}" type="pres">
      <dgm:prSet presAssocID="{613B234F-B256-4997-B941-2A617AFEF485}" presName="parTx" presStyleLbl="revTx" presStyleIdx="1" presStyleCnt="3">
        <dgm:presLayoutVars>
          <dgm:chMax val="0"/>
          <dgm:chPref val="0"/>
        </dgm:presLayoutVars>
      </dgm:prSet>
      <dgm:spPr/>
    </dgm:pt>
    <dgm:pt modelId="{F1A5B5BD-6924-4AA2-B0B4-D1D2119B468D}" type="pres">
      <dgm:prSet presAssocID="{01920997-2E66-4E2D-8370-ADE7814F32DE}" presName="sibTrans" presStyleCnt="0"/>
      <dgm:spPr/>
    </dgm:pt>
    <dgm:pt modelId="{4F736F33-412D-4FD3-B554-465D5EB2D716}" type="pres">
      <dgm:prSet presAssocID="{982F4FF2-0A07-4E7A-A5F7-549551945500}" presName="compNode" presStyleCnt="0"/>
      <dgm:spPr/>
    </dgm:pt>
    <dgm:pt modelId="{536ECDCD-0E2F-422B-9C71-9F69D5379943}" type="pres">
      <dgm:prSet presAssocID="{982F4FF2-0A07-4E7A-A5F7-549551945500}" presName="bgRect" presStyleLbl="bgShp" presStyleIdx="2" presStyleCnt="3"/>
      <dgm:spPr/>
    </dgm:pt>
    <dgm:pt modelId="{43345DAF-7F67-4962-9AD5-44D4C135EE5B}" type="pres">
      <dgm:prSet presAssocID="{982F4FF2-0A07-4E7A-A5F7-54955194550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60B64986-C504-4283-8C86-B25EE3188157}" type="pres">
      <dgm:prSet presAssocID="{982F4FF2-0A07-4E7A-A5F7-549551945500}" presName="spaceRect" presStyleCnt="0"/>
      <dgm:spPr/>
    </dgm:pt>
    <dgm:pt modelId="{12B557CB-682B-4252-ABB7-424A3CD12407}" type="pres">
      <dgm:prSet presAssocID="{982F4FF2-0A07-4E7A-A5F7-54955194550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448E338-FD1D-40E2-BBF9-2130BF1D20D6}" type="presOf" srcId="{613B234F-B256-4997-B941-2A617AFEF485}" destId="{AC81794D-85A4-4812-A1A8-180714B1C4DB}" srcOrd="0" destOrd="0" presId="urn:microsoft.com/office/officeart/2018/2/layout/IconVerticalSolidList"/>
    <dgm:cxn modelId="{4AFD6364-711A-4BEC-9D60-BFBAFB7ED177}" type="presOf" srcId="{E43E0E3C-5C28-47A4-B8CB-512D42C7F8A1}" destId="{C71ABA23-631E-4F36-90A2-9D4B9C4FA6EE}" srcOrd="0" destOrd="0" presId="urn:microsoft.com/office/officeart/2018/2/layout/IconVerticalSolidList"/>
    <dgm:cxn modelId="{7A7DD959-C8F4-4F76-B27B-416CD15EED0C}" srcId="{E43E0E3C-5C28-47A4-B8CB-512D42C7F8A1}" destId="{613B234F-B256-4997-B941-2A617AFEF485}" srcOrd="1" destOrd="0" parTransId="{482347B8-F6BE-42D3-865C-6A952D2C9D34}" sibTransId="{01920997-2E66-4E2D-8370-ADE7814F32DE}"/>
    <dgm:cxn modelId="{FD0BE68B-A84D-4911-8ADC-09A204D95773}" type="presOf" srcId="{7B50598E-7260-408C-B92E-491F310CB72A}" destId="{F7E731C1-CB30-4C58-8A0A-9316BF5D0C77}" srcOrd="0" destOrd="0" presId="urn:microsoft.com/office/officeart/2018/2/layout/IconVerticalSolidList"/>
    <dgm:cxn modelId="{F52B7DA6-6CD9-4895-BB07-CA084F8E1DCD}" srcId="{E43E0E3C-5C28-47A4-B8CB-512D42C7F8A1}" destId="{7B50598E-7260-408C-B92E-491F310CB72A}" srcOrd="0" destOrd="0" parTransId="{94A96773-348F-48DC-9370-3B4864173FF7}" sibTransId="{20929174-26B9-4DBC-8A5C-8D9699371DA4}"/>
    <dgm:cxn modelId="{7F3A92F7-F992-47C8-98A6-02B51BF60E34}" srcId="{E43E0E3C-5C28-47A4-B8CB-512D42C7F8A1}" destId="{982F4FF2-0A07-4E7A-A5F7-549551945500}" srcOrd="2" destOrd="0" parTransId="{BAA5A262-F6A9-471E-82A4-B06E54A1C1D0}" sibTransId="{51A88B12-24D5-4D5D-A44E-A0023082EE05}"/>
    <dgm:cxn modelId="{1E8F91FE-9E88-4B3F-AF33-7E43A19121F6}" type="presOf" srcId="{982F4FF2-0A07-4E7A-A5F7-549551945500}" destId="{12B557CB-682B-4252-ABB7-424A3CD12407}" srcOrd="0" destOrd="0" presId="urn:microsoft.com/office/officeart/2018/2/layout/IconVerticalSolidList"/>
    <dgm:cxn modelId="{506A664D-6F0A-40D1-AA56-C3D41AB42D9D}" type="presParOf" srcId="{C71ABA23-631E-4F36-90A2-9D4B9C4FA6EE}" destId="{C1A4EBDF-72BE-44B5-AE3B-11CA4E2F2FA0}" srcOrd="0" destOrd="0" presId="urn:microsoft.com/office/officeart/2018/2/layout/IconVerticalSolidList"/>
    <dgm:cxn modelId="{49C881DD-7703-4DB6-B7B8-C46C5EE6107B}" type="presParOf" srcId="{C1A4EBDF-72BE-44B5-AE3B-11CA4E2F2FA0}" destId="{1FB587C3-21F2-44C7-8C7B-FE039C5D0D77}" srcOrd="0" destOrd="0" presId="urn:microsoft.com/office/officeart/2018/2/layout/IconVerticalSolidList"/>
    <dgm:cxn modelId="{8DFAFBE3-F3A3-47CB-9082-284A72F8448F}" type="presParOf" srcId="{C1A4EBDF-72BE-44B5-AE3B-11CA4E2F2FA0}" destId="{40A70CAC-FD30-49D6-9926-273379ED1359}" srcOrd="1" destOrd="0" presId="urn:microsoft.com/office/officeart/2018/2/layout/IconVerticalSolidList"/>
    <dgm:cxn modelId="{077BD90B-DD80-435C-9D48-8967F85D9132}" type="presParOf" srcId="{C1A4EBDF-72BE-44B5-AE3B-11CA4E2F2FA0}" destId="{DFCEC43D-4BFC-46F8-B529-A94135A199FB}" srcOrd="2" destOrd="0" presId="urn:microsoft.com/office/officeart/2018/2/layout/IconVerticalSolidList"/>
    <dgm:cxn modelId="{63BA7AF7-3119-43D5-93FE-D169155D5BC1}" type="presParOf" srcId="{C1A4EBDF-72BE-44B5-AE3B-11CA4E2F2FA0}" destId="{F7E731C1-CB30-4C58-8A0A-9316BF5D0C77}" srcOrd="3" destOrd="0" presId="urn:microsoft.com/office/officeart/2018/2/layout/IconVerticalSolidList"/>
    <dgm:cxn modelId="{792BFD07-B4AD-4CC0-A07E-56889C9A6BB4}" type="presParOf" srcId="{C71ABA23-631E-4F36-90A2-9D4B9C4FA6EE}" destId="{5B2F64FE-1404-4EFC-B24A-98F19CF41CE4}" srcOrd="1" destOrd="0" presId="urn:microsoft.com/office/officeart/2018/2/layout/IconVerticalSolidList"/>
    <dgm:cxn modelId="{AD94D4A5-854C-4E21-A6B4-4CDB08CA8891}" type="presParOf" srcId="{C71ABA23-631E-4F36-90A2-9D4B9C4FA6EE}" destId="{C236A7A9-AA4F-4877-BF50-9796529C972B}" srcOrd="2" destOrd="0" presId="urn:microsoft.com/office/officeart/2018/2/layout/IconVerticalSolidList"/>
    <dgm:cxn modelId="{DA66B8A5-132D-406E-9DE4-6BD0475A4800}" type="presParOf" srcId="{C236A7A9-AA4F-4877-BF50-9796529C972B}" destId="{400DDF72-3316-47C5-B89E-274AC3C15248}" srcOrd="0" destOrd="0" presId="urn:microsoft.com/office/officeart/2018/2/layout/IconVerticalSolidList"/>
    <dgm:cxn modelId="{FC98CDA3-FEB4-4EC0-A8CD-596B08EA5A39}" type="presParOf" srcId="{C236A7A9-AA4F-4877-BF50-9796529C972B}" destId="{8445D24C-CB76-4861-92B3-54D6C0136F0B}" srcOrd="1" destOrd="0" presId="urn:microsoft.com/office/officeart/2018/2/layout/IconVerticalSolidList"/>
    <dgm:cxn modelId="{99F6865A-3A6C-4DCC-9022-024111BE77CE}" type="presParOf" srcId="{C236A7A9-AA4F-4877-BF50-9796529C972B}" destId="{182BBCD6-0959-4709-A182-120FED803AC7}" srcOrd="2" destOrd="0" presId="urn:microsoft.com/office/officeart/2018/2/layout/IconVerticalSolidList"/>
    <dgm:cxn modelId="{5A288A88-E9DC-4CF7-BB26-053D43516D37}" type="presParOf" srcId="{C236A7A9-AA4F-4877-BF50-9796529C972B}" destId="{AC81794D-85A4-4812-A1A8-180714B1C4DB}" srcOrd="3" destOrd="0" presId="urn:microsoft.com/office/officeart/2018/2/layout/IconVerticalSolidList"/>
    <dgm:cxn modelId="{B99423A2-3938-41F8-97B5-576B153C6172}" type="presParOf" srcId="{C71ABA23-631E-4F36-90A2-9D4B9C4FA6EE}" destId="{F1A5B5BD-6924-4AA2-B0B4-D1D2119B468D}" srcOrd="3" destOrd="0" presId="urn:microsoft.com/office/officeart/2018/2/layout/IconVerticalSolidList"/>
    <dgm:cxn modelId="{243803BB-4823-432D-9E6E-B5BC6A762463}" type="presParOf" srcId="{C71ABA23-631E-4F36-90A2-9D4B9C4FA6EE}" destId="{4F736F33-412D-4FD3-B554-465D5EB2D716}" srcOrd="4" destOrd="0" presId="urn:microsoft.com/office/officeart/2018/2/layout/IconVerticalSolidList"/>
    <dgm:cxn modelId="{C8407D14-3E99-4015-81B3-B0063052628F}" type="presParOf" srcId="{4F736F33-412D-4FD3-B554-465D5EB2D716}" destId="{536ECDCD-0E2F-422B-9C71-9F69D5379943}" srcOrd="0" destOrd="0" presId="urn:microsoft.com/office/officeart/2018/2/layout/IconVerticalSolidList"/>
    <dgm:cxn modelId="{E7E887E1-7724-4EBF-A5FC-0B879F8C274C}" type="presParOf" srcId="{4F736F33-412D-4FD3-B554-465D5EB2D716}" destId="{43345DAF-7F67-4962-9AD5-44D4C135EE5B}" srcOrd="1" destOrd="0" presId="urn:microsoft.com/office/officeart/2018/2/layout/IconVerticalSolidList"/>
    <dgm:cxn modelId="{D8FCD0F2-2DFA-41B6-92F8-E6601EFC9EDB}" type="presParOf" srcId="{4F736F33-412D-4FD3-B554-465D5EB2D716}" destId="{60B64986-C504-4283-8C86-B25EE3188157}" srcOrd="2" destOrd="0" presId="urn:microsoft.com/office/officeart/2018/2/layout/IconVerticalSolidList"/>
    <dgm:cxn modelId="{6F4A1FB5-2298-4630-916F-776D1B6BF515}" type="presParOf" srcId="{4F736F33-412D-4FD3-B554-465D5EB2D716}" destId="{12B557CB-682B-4252-ABB7-424A3CD1240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587C3-21F2-44C7-8C7B-FE039C5D0D77}">
      <dsp:nvSpPr>
        <dsp:cNvPr id="0" name=""/>
        <dsp:cNvSpPr/>
      </dsp:nvSpPr>
      <dsp:spPr>
        <a:xfrm>
          <a:off x="0" y="509"/>
          <a:ext cx="6977857" cy="119239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A70CAC-FD30-49D6-9926-273379ED1359}">
      <dsp:nvSpPr>
        <dsp:cNvPr id="0" name=""/>
        <dsp:cNvSpPr/>
      </dsp:nvSpPr>
      <dsp:spPr>
        <a:xfrm>
          <a:off x="360699" y="268798"/>
          <a:ext cx="655816" cy="6558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E731C1-CB30-4C58-8A0A-9316BF5D0C77}">
      <dsp:nvSpPr>
        <dsp:cNvPr id="0" name=""/>
        <dsp:cNvSpPr/>
      </dsp:nvSpPr>
      <dsp:spPr>
        <a:xfrm>
          <a:off x="1377215" y="509"/>
          <a:ext cx="5600641" cy="1192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195" tIns="126195" rIns="126195" bIns="12619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/>
            <a:t>Evaluated cost-effective </a:t>
          </a:r>
          <a:r>
            <a:rPr lang="en-US" sz="2000" b="1" kern="1200" baseline="0"/>
            <a:t>wildlife corridors </a:t>
          </a:r>
          <a:r>
            <a:rPr lang="en-US" sz="2000" kern="1200" baseline="0"/>
            <a:t>for eight species of arboreal mammals</a:t>
          </a:r>
          <a:endParaRPr lang="en-US" sz="2000" kern="1200"/>
        </a:p>
      </dsp:txBody>
      <dsp:txXfrm>
        <a:off x="1377215" y="509"/>
        <a:ext cx="5600641" cy="1192393"/>
      </dsp:txXfrm>
    </dsp:sp>
    <dsp:sp modelId="{400DDF72-3316-47C5-B89E-274AC3C15248}">
      <dsp:nvSpPr>
        <dsp:cNvPr id="0" name=""/>
        <dsp:cNvSpPr/>
      </dsp:nvSpPr>
      <dsp:spPr>
        <a:xfrm>
          <a:off x="0" y="1491002"/>
          <a:ext cx="6977857" cy="119239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5D24C-CB76-4861-92B3-54D6C0136F0B}">
      <dsp:nvSpPr>
        <dsp:cNvPr id="0" name=""/>
        <dsp:cNvSpPr/>
      </dsp:nvSpPr>
      <dsp:spPr>
        <a:xfrm>
          <a:off x="360699" y="1759290"/>
          <a:ext cx="655816" cy="6558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81794D-85A4-4812-A1A8-180714B1C4DB}">
      <dsp:nvSpPr>
        <dsp:cNvPr id="0" name=""/>
        <dsp:cNvSpPr/>
      </dsp:nvSpPr>
      <dsp:spPr>
        <a:xfrm>
          <a:off x="1377215" y="1491002"/>
          <a:ext cx="5600641" cy="1192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195" tIns="126195" rIns="126195" bIns="12619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Focused on an endangered population of greater gliders</a:t>
          </a:r>
          <a:endParaRPr lang="en-US" sz="2000" kern="1200" dirty="0"/>
        </a:p>
      </dsp:txBody>
      <dsp:txXfrm>
        <a:off x="1377215" y="1491002"/>
        <a:ext cx="5600641" cy="1192393"/>
      </dsp:txXfrm>
    </dsp:sp>
    <dsp:sp modelId="{536ECDCD-0E2F-422B-9C71-9F69D5379943}">
      <dsp:nvSpPr>
        <dsp:cNvPr id="0" name=""/>
        <dsp:cNvSpPr/>
      </dsp:nvSpPr>
      <dsp:spPr>
        <a:xfrm>
          <a:off x="0" y="2981494"/>
          <a:ext cx="6977857" cy="119239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345DAF-7F67-4962-9AD5-44D4C135EE5B}">
      <dsp:nvSpPr>
        <dsp:cNvPr id="0" name=""/>
        <dsp:cNvSpPr/>
      </dsp:nvSpPr>
      <dsp:spPr>
        <a:xfrm>
          <a:off x="360699" y="3249783"/>
          <a:ext cx="655816" cy="6558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B557CB-682B-4252-ABB7-424A3CD12407}">
      <dsp:nvSpPr>
        <dsp:cNvPr id="0" name=""/>
        <dsp:cNvSpPr/>
      </dsp:nvSpPr>
      <dsp:spPr>
        <a:xfrm>
          <a:off x="1377215" y="2981494"/>
          <a:ext cx="5600641" cy="11923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195" tIns="126195" rIns="126195" bIns="126195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/>
            <a:t>Aimed to identify the best pathways that balance conservation effectiveness and </a:t>
          </a:r>
          <a:r>
            <a:rPr lang="en-US" sz="2000" b="1" kern="1200" baseline="0"/>
            <a:t>cost-efficiency</a:t>
          </a:r>
          <a:endParaRPr lang="en-US" sz="2000" kern="1200"/>
        </a:p>
      </dsp:txBody>
      <dsp:txXfrm>
        <a:off x="1377215" y="2981494"/>
        <a:ext cx="5600641" cy="1192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A8143-27C5-49D1-BF7E-71874E9B6733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6D523-5BA5-47E0-BF3C-B24A1BD7AE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0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6D523-5BA5-47E0-BF3C-B24A1BD7AE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95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42057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4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2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021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31000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2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2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94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51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9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41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7D60A00B-15E8-4B44-9815-D2058AA8B3C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7588260-36A3-4DE3-A4AA-A94BF3F6E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8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B79F7-C92F-99E5-DE66-7F4D252A82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Connecting Landscapes: Predicting Wildlife-Vehicle Collisions and Modeling Corridors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C248E-FF4E-B839-B497-AF5168A1B3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Kathryn Dick</a:t>
            </a:r>
          </a:p>
          <a:p>
            <a:r>
              <a:rPr lang="en-US" dirty="0"/>
              <a:t>Landscape Ecology</a:t>
            </a:r>
          </a:p>
          <a:p>
            <a:r>
              <a:rPr lang="en-US" dirty="0"/>
              <a:t>October 23, 2024</a:t>
            </a:r>
          </a:p>
        </p:txBody>
      </p:sp>
    </p:spTree>
    <p:extLst>
      <p:ext uri="{BB962C8B-B14F-4D97-AF65-F5344CB8AC3E}">
        <p14:creationId xmlns:p14="http://schemas.microsoft.com/office/powerpoint/2010/main" val="862148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Rectangle 22534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Picture 2" descr="7 best road trips in Switzerland - Lonely Planet">
            <a:extLst>
              <a:ext uri="{FF2B5EF4-FFF2-40B4-BE49-F238E27FC236}">
                <a16:creationId xmlns:a16="http://schemas.microsoft.com/office/drawing/2014/main" id="{B1579090-AB61-80C4-80B7-B432AF177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6" b="8222"/>
          <a:stretch/>
        </p:blipFill>
        <p:spPr bwMode="auto">
          <a:xfrm>
            <a:off x="20" y="10"/>
            <a:ext cx="112928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</a:rPr>
              <a:t>Top factors for WVC hotspots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005739"/>
            <a:ext cx="8595360" cy="4174398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</a:rPr>
              <a:t>Curviness</a:t>
            </a:r>
            <a:r>
              <a:rPr lang="en-US" sz="2400" dirty="0">
                <a:solidFill>
                  <a:schemeClr val="bg1"/>
                </a:solidFill>
              </a:rPr>
              <a:t> of roads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Browsing + forage availability (</a:t>
            </a:r>
            <a:r>
              <a:rPr lang="en-US" sz="2400" b="1" dirty="0">
                <a:solidFill>
                  <a:schemeClr val="bg1"/>
                </a:solidFill>
              </a:rPr>
              <a:t>vegetation</a:t>
            </a:r>
            <a:r>
              <a:rPr lang="en-US" sz="2400" dirty="0">
                <a:solidFill>
                  <a:schemeClr val="bg1"/>
                </a:solidFill>
              </a:rPr>
              <a:t> near roads that attracts wildlife)</a:t>
            </a:r>
          </a:p>
          <a:p>
            <a:pPr lvl="1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Traffic noise symbolizing </a:t>
            </a:r>
            <a:r>
              <a:rPr lang="en-US" sz="2400" b="1" dirty="0">
                <a:solidFill>
                  <a:schemeClr val="bg1"/>
                </a:solidFill>
              </a:rPr>
              <a:t>traffic flow </a:t>
            </a:r>
            <a:r>
              <a:rPr lang="en-US" sz="2400" dirty="0">
                <a:solidFill>
                  <a:schemeClr val="bg1"/>
                </a:solidFill>
              </a:rPr>
              <a:t>(higher noise correlating with higher traffic volume)</a:t>
            </a:r>
          </a:p>
        </p:txBody>
      </p:sp>
    </p:spTree>
    <p:extLst>
      <p:ext uri="{BB962C8B-B14F-4D97-AF65-F5344CB8AC3E}">
        <p14:creationId xmlns:p14="http://schemas.microsoft.com/office/powerpoint/2010/main" val="1136407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559" name="Rectangle 23558">
            <a:extLst>
              <a:ext uri="{FF2B5EF4-FFF2-40B4-BE49-F238E27FC236}">
                <a16:creationId xmlns:a16="http://schemas.microsoft.com/office/drawing/2014/main" id="{E53F4E5A-C9EE-4859-B46B-F018F7D73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70E9EE-A5D7-A586-AE4C-CB288B2DF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4564674"/>
            <a:ext cx="4010820" cy="1615461"/>
          </a:xfrm>
        </p:spPr>
        <p:txBody>
          <a:bodyPr anchor="ctr">
            <a:normAutofit/>
          </a:bodyPr>
          <a:lstStyle/>
          <a:p>
            <a:r>
              <a:rPr lang="en-US" sz="3200" dirty="0"/>
              <a:t>Landscape-specific results</a:t>
            </a:r>
          </a:p>
        </p:txBody>
      </p:sp>
      <p:pic>
        <p:nvPicPr>
          <p:cNvPr id="23554" name="Picture 2" descr="Switzerland, Where Innovation Drives Business">
            <a:extLst>
              <a:ext uri="{FF2B5EF4-FFF2-40B4-BE49-F238E27FC236}">
                <a16:creationId xmlns:a16="http://schemas.microsoft.com/office/drawing/2014/main" id="{EB5C19E8-EBC6-4B96-36C7-4A6475D0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" b="23847"/>
          <a:stretch/>
        </p:blipFill>
        <p:spPr bwMode="auto">
          <a:xfrm>
            <a:off x="20" y="1"/>
            <a:ext cx="11292820" cy="421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561" name="Straight Connector 23560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3BB4D-913B-42F8-BE14-7929BD505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640" y="4564673"/>
            <a:ext cx="5665871" cy="1615463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b="1" dirty="0"/>
              <a:t>Forested areas </a:t>
            </a:r>
            <a:r>
              <a:rPr lang="en-US" sz="1600" dirty="0"/>
              <a:t>showed better predictive accuracy.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/>
              <a:t>Open landscapes had limitations due to outdated data on annual crop changes.</a:t>
            </a:r>
          </a:p>
        </p:txBody>
      </p:sp>
    </p:spTree>
    <p:extLst>
      <p:ext uri="{BB962C8B-B14F-4D97-AF65-F5344CB8AC3E}">
        <p14:creationId xmlns:p14="http://schemas.microsoft.com/office/powerpoint/2010/main" val="4249528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Rectangle 21513">
            <a:extLst>
              <a:ext uri="{FF2B5EF4-FFF2-40B4-BE49-F238E27FC236}">
                <a16:creationId xmlns:a16="http://schemas.microsoft.com/office/drawing/2014/main" id="{AB1CEEAD-825F-41AD-B0DB-77CE90932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7" name="Picture 3" descr="Dynamic World, Near real-time global 10 m land use land cover mapping |  Scientific Data">
            <a:extLst>
              <a:ext uri="{FF2B5EF4-FFF2-40B4-BE49-F238E27FC236}">
                <a16:creationId xmlns:a16="http://schemas.microsoft.com/office/drawing/2014/main" id="{CBD539E1-9951-1AFC-824E-F498717AE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" r="4606"/>
          <a:stretch/>
        </p:blipFill>
        <p:spPr bwMode="auto">
          <a:xfrm>
            <a:off x="20" y="644"/>
            <a:ext cx="112928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013055"/>
            <a:ext cx="8595360" cy="4167082"/>
          </a:xfrm>
        </p:spPr>
        <p:txBody>
          <a:bodyPr>
            <a:normAutofit/>
          </a:bodyPr>
          <a:lstStyle/>
          <a:p>
            <a:r>
              <a:rPr lang="en-US" dirty="0"/>
              <a:t>Highlighted benefits of </a:t>
            </a:r>
            <a:r>
              <a:rPr lang="en-US" b="1" dirty="0"/>
              <a:t>fine-grained land-cover data </a:t>
            </a:r>
            <a:r>
              <a:rPr lang="en-US" dirty="0"/>
              <a:t>for improving WVC models</a:t>
            </a:r>
          </a:p>
          <a:p>
            <a:r>
              <a:rPr lang="en-US" dirty="0"/>
              <a:t>Demonstrated how detailed </a:t>
            </a:r>
            <a:r>
              <a:rPr lang="en-US" b="1" dirty="0"/>
              <a:t>environmental data can be linked to road segments</a:t>
            </a:r>
            <a:r>
              <a:rPr lang="en-US" dirty="0"/>
              <a:t> (incorporated nearby vegetation use and land use into road segment)</a:t>
            </a:r>
          </a:p>
          <a:p>
            <a:r>
              <a:rPr lang="en-US" dirty="0"/>
              <a:t>Recommended </a:t>
            </a:r>
            <a:r>
              <a:rPr lang="en-US" b="1" dirty="0"/>
              <a:t>including annual crop data </a:t>
            </a:r>
            <a:r>
              <a:rPr lang="en-US" dirty="0"/>
              <a:t>to improve WVC predictions (specifically in open landscapes)</a:t>
            </a:r>
          </a:p>
        </p:txBody>
      </p:sp>
      <p:pic>
        <p:nvPicPr>
          <p:cNvPr id="21511" name="Picture 7" descr="Dynamic World, Near real-time global 10 m land use land cover mapping |  Scientific Data">
            <a:extLst>
              <a:ext uri="{FF2B5EF4-FFF2-40B4-BE49-F238E27FC236}">
                <a16:creationId xmlns:a16="http://schemas.microsoft.com/office/drawing/2014/main" id="{6339F779-1E39-706C-1AB8-EB8104458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70" y="4388089"/>
            <a:ext cx="3832198" cy="204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795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64F97EC1-3569-4A79-9DB8-CC79407DF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7170" name="Picture 2" descr="Ozroads: New South Wales">
            <a:extLst>
              <a:ext uri="{FF2B5EF4-FFF2-40B4-BE49-F238E27FC236}">
                <a16:creationId xmlns:a16="http://schemas.microsoft.com/office/drawing/2014/main" id="{D3C9438E-79B7-8333-84BE-C589929E1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023"/>
          <a:stretch/>
        </p:blipFill>
        <p:spPr bwMode="auto">
          <a:xfrm>
            <a:off x="899160" y="1"/>
            <a:ext cx="10393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13E08444-43C3-4332-B02D-F2DBC8C1D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9160" y="0"/>
            <a:ext cx="1039368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B79F7-C92F-99E5-DE66-7F4D252A8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23331"/>
            <a:ext cx="9418320" cy="387596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STUDY #2: Evaluating modelled wildlife corridors for the movement of multiple arboreal species in a fragmented landscape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7DE600-EB7A-54CC-9B6A-FF1FA88DE5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5595582"/>
            <a:ext cx="9418320" cy="896658"/>
          </a:xfrm>
        </p:spPr>
        <p:txBody>
          <a:bodyPr>
            <a:normAutofit/>
          </a:bodyPr>
          <a:lstStyle/>
          <a:p>
            <a:pPr algn="r"/>
            <a:r>
              <a:rPr lang="pl-PL" sz="2000">
                <a:solidFill>
                  <a:srgbClr val="FFFFFF"/>
                </a:solidFill>
              </a:rPr>
              <a:t>Gracanin, A., Mikac, K.M.</a:t>
            </a:r>
            <a:endParaRPr lang="en-US" sz="2000">
              <a:solidFill>
                <a:srgbClr val="FFFFFF"/>
              </a:solidFill>
            </a:endParaRPr>
          </a:p>
        </p:txBody>
      </p:sp>
      <p:cxnSp>
        <p:nvCxnSpPr>
          <p:cNvPr id="7179" name="Straight Connector 7178">
            <a:extLst>
              <a:ext uri="{FF2B5EF4-FFF2-40B4-BE49-F238E27FC236}">
                <a16:creationId xmlns:a16="http://schemas.microsoft.com/office/drawing/2014/main" id="{4D848F31-B9E9-4B45-86EB-66A7D70D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129873" y="5397500"/>
            <a:ext cx="2550319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3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7" name="Rectangle 14346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Picture 2" descr="Common brushtail possum - Wikipedia">
            <a:extLst>
              <a:ext uri="{FF2B5EF4-FFF2-40B4-BE49-F238E27FC236}">
                <a16:creationId xmlns:a16="http://schemas.microsoft.com/office/drawing/2014/main" id="{33B51E5F-6F4F-C660-51C6-95F98B5E8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 r="-1" b="36376"/>
          <a:stretch/>
        </p:blipFill>
        <p:spPr bwMode="auto">
          <a:xfrm>
            <a:off x="-1" y="10"/>
            <a:ext cx="73700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Eastern Ringtail Possum - The Australian Museum">
            <a:extLst>
              <a:ext uri="{FF2B5EF4-FFF2-40B4-BE49-F238E27FC236}">
                <a16:creationId xmlns:a16="http://schemas.microsoft.com/office/drawing/2014/main" id="{FD0221E6-5146-A355-5B14-DE62FEDB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Eastern Pygmy Possum (Cercartetus nanus) | Eastern Pygmy Pos… | Flickr">
            <a:extLst>
              <a:ext uri="{FF2B5EF4-FFF2-40B4-BE49-F238E27FC236}">
                <a16:creationId xmlns:a16="http://schemas.microsoft.com/office/drawing/2014/main" id="{6210A66B-CD78-38AD-D6AD-B20319DED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0" b="2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13B03C-C9D5-18C5-2869-9D337E2CBED9}"/>
              </a:ext>
            </a:extLst>
          </p:cNvPr>
          <p:cNvSpPr/>
          <p:nvPr/>
        </p:nvSpPr>
        <p:spPr>
          <a:xfrm>
            <a:off x="1807534" y="4274295"/>
            <a:ext cx="5252484" cy="200955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55ED28-CAC6-71D2-F771-6918143CF556}"/>
              </a:ext>
            </a:extLst>
          </p:cNvPr>
          <p:cNvSpPr txBox="1"/>
          <p:nvPr/>
        </p:nvSpPr>
        <p:spPr>
          <a:xfrm>
            <a:off x="2126511" y="4497579"/>
            <a:ext cx="46676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Arboreal mammals: limited by ability to move + disperse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Connectivity modelling: identifies most efficient dispersal corridor</a:t>
            </a:r>
          </a:p>
        </p:txBody>
      </p:sp>
    </p:spTree>
    <p:extLst>
      <p:ext uri="{BB962C8B-B14F-4D97-AF65-F5344CB8AC3E}">
        <p14:creationId xmlns:p14="http://schemas.microsoft.com/office/powerpoint/2010/main" val="3179594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994" y="365760"/>
            <a:ext cx="6977857" cy="1325562"/>
          </a:xfrm>
        </p:spPr>
        <p:txBody>
          <a:bodyPr>
            <a:normAutofit/>
          </a:bodyPr>
          <a:lstStyle/>
          <a:p>
            <a:r>
              <a:rPr lang="en-US" dirty="0"/>
              <a:t>Objectives</a:t>
            </a:r>
          </a:p>
        </p:txBody>
      </p:sp>
      <p:pic>
        <p:nvPicPr>
          <p:cNvPr id="9218" name="Picture 2" descr="Petauroides volans - Wikispecies">
            <a:extLst>
              <a:ext uri="{FF2B5EF4-FFF2-40B4-BE49-F238E27FC236}">
                <a16:creationId xmlns:a16="http://schemas.microsoft.com/office/drawing/2014/main" id="{80BCEF9D-B800-07FE-BD2A-68CA619CB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" r="6119"/>
          <a:stretch/>
        </p:blipFill>
        <p:spPr bwMode="auto">
          <a:xfrm>
            <a:off x="20" y="10"/>
            <a:ext cx="355518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220" name="Content Placeholder 2">
            <a:extLst>
              <a:ext uri="{FF2B5EF4-FFF2-40B4-BE49-F238E27FC236}">
                <a16:creationId xmlns:a16="http://schemas.microsoft.com/office/drawing/2014/main" id="{9A14F384-A4B0-70DD-C7FB-4232C9505C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7937049"/>
              </p:ext>
            </p:extLst>
          </p:nvPr>
        </p:nvGraphicFramePr>
        <p:xfrm>
          <a:off x="3937994" y="2005739"/>
          <a:ext cx="6977857" cy="4174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942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566382"/>
            <a:ext cx="4534047" cy="1550284"/>
          </a:xfrm>
        </p:spPr>
        <p:txBody>
          <a:bodyPr>
            <a:normAutofit/>
          </a:bodyPr>
          <a:lstStyle/>
          <a:p>
            <a:r>
              <a:rPr lang="en-US" dirty="0"/>
              <a:t>Research questions</a:t>
            </a:r>
          </a:p>
        </p:txBody>
      </p:sp>
      <p:sp>
        <p:nvSpPr>
          <p:cNvPr id="8199" name="Rectangle 8198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535" y="2438399"/>
            <a:ext cx="4572002" cy="3853219"/>
          </a:xfrm>
        </p:spPr>
        <p:txBody>
          <a:bodyPr>
            <a:normAutofit/>
          </a:bodyPr>
          <a:lstStyle/>
          <a:p>
            <a:r>
              <a:rPr lang="en-US" dirty="0"/>
              <a:t>What are the most efficient movement and dispersal pathways for </a:t>
            </a:r>
            <a:r>
              <a:rPr lang="en-US" b="1" dirty="0"/>
              <a:t>multiple species</a:t>
            </a:r>
            <a:r>
              <a:rPr lang="en-US" dirty="0"/>
              <a:t> of arboreal mammals in highly fragmented landscapes?</a:t>
            </a:r>
          </a:p>
          <a:p>
            <a:r>
              <a:rPr lang="en-US" dirty="0"/>
              <a:t>How suitable is the modelled corridor pathway for each species?</a:t>
            </a:r>
          </a:p>
        </p:txBody>
      </p:sp>
      <p:pic>
        <p:nvPicPr>
          <p:cNvPr id="8194" name="Picture 2" descr="Feathertail Glider | NatureRules1 Wiki | Fandom">
            <a:extLst>
              <a:ext uri="{FF2B5EF4-FFF2-40B4-BE49-F238E27FC236}">
                <a16:creationId xmlns:a16="http://schemas.microsoft.com/office/drawing/2014/main" id="{280AE451-01F2-E1F0-0F27-E347846E7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3" r="11567"/>
          <a:stretch/>
        </p:blipFill>
        <p:spPr bwMode="auto">
          <a:xfrm>
            <a:off x="6097181" y="10"/>
            <a:ext cx="609481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236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31" name="Rectangle 30730">
            <a:extLst>
              <a:ext uri="{FF2B5EF4-FFF2-40B4-BE49-F238E27FC236}">
                <a16:creationId xmlns:a16="http://schemas.microsoft.com/office/drawing/2014/main" id="{E53F4E5A-C9EE-4859-B46B-F018F7D73A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4564674"/>
            <a:ext cx="4010820" cy="1615461"/>
          </a:xfrm>
        </p:spPr>
        <p:txBody>
          <a:bodyPr anchor="ctr">
            <a:normAutofit/>
          </a:bodyPr>
          <a:lstStyle/>
          <a:p>
            <a:r>
              <a:rPr lang="en-US" sz="3200"/>
              <a:t>Methods</a:t>
            </a:r>
          </a:p>
        </p:txBody>
      </p:sp>
      <p:pic>
        <p:nvPicPr>
          <p:cNvPr id="30722" name="Picture 2" descr="Greater glider - Wikipedia">
            <a:extLst>
              <a:ext uri="{FF2B5EF4-FFF2-40B4-BE49-F238E27FC236}">
                <a16:creationId xmlns:a16="http://schemas.microsoft.com/office/drawing/2014/main" id="{5B9FA695-381D-8979-CCC2-FF99C2805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1574" y="1212589"/>
            <a:ext cx="3205492" cy="28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999+ Working On Computer Pictures | Download Free Images on Unsplash">
            <a:extLst>
              <a:ext uri="{FF2B5EF4-FFF2-40B4-BE49-F238E27FC236}">
                <a16:creationId xmlns:a16="http://schemas.microsoft.com/office/drawing/2014/main" id="{D697E19F-989C-B494-F73F-40D539144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8640" y="657990"/>
            <a:ext cx="5351619" cy="355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733" name="Straight Connector 30732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641" y="4564673"/>
            <a:ext cx="5356176" cy="1615463"/>
          </a:xfrm>
        </p:spPr>
        <p:txBody>
          <a:bodyPr anchor="ctr">
            <a:normAutofit/>
          </a:bodyPr>
          <a:lstStyle/>
          <a:p>
            <a:r>
              <a:rPr lang="en-US" sz="1600"/>
              <a:t>Utilized species </a:t>
            </a:r>
            <a:r>
              <a:rPr lang="en-US" sz="1600" b="1"/>
              <a:t>distribution modeling </a:t>
            </a:r>
            <a:r>
              <a:rPr lang="en-US" sz="1600"/>
              <a:t>to assess the habitat and range of each arboreal mammal species</a:t>
            </a:r>
          </a:p>
        </p:txBody>
      </p:sp>
    </p:spTree>
    <p:extLst>
      <p:ext uri="{BB962C8B-B14F-4D97-AF65-F5344CB8AC3E}">
        <p14:creationId xmlns:p14="http://schemas.microsoft.com/office/powerpoint/2010/main" val="196707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0" name="Rectangle 32789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776" name="Picture 8" descr="Greater glider put on path to extinction by NSW environmental watchdog,  experts say | Endangered species | The Guardian">
            <a:extLst>
              <a:ext uri="{FF2B5EF4-FFF2-40B4-BE49-F238E27FC236}">
                <a16:creationId xmlns:a16="http://schemas.microsoft.com/office/drawing/2014/main" id="{105D656B-3281-B01B-1A7D-50BCF6847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3" b="28468"/>
          <a:stretch/>
        </p:blipFill>
        <p:spPr bwMode="auto">
          <a:xfrm>
            <a:off x="20" y="10"/>
            <a:ext cx="112928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BFF5AE-3DDD-B888-A7B3-9AF13637830A}"/>
              </a:ext>
            </a:extLst>
          </p:cNvPr>
          <p:cNvSpPr txBox="1"/>
          <p:nvPr/>
        </p:nvSpPr>
        <p:spPr>
          <a:xfrm>
            <a:off x="1338106" y="4164148"/>
            <a:ext cx="8805353" cy="2268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02870" indent="-285750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Applied circuit theory (models the flow of resources) to find connectivity across the landscape for each species, IDing how well different habitats connect to help movement</a:t>
            </a:r>
          </a:p>
          <a:p>
            <a:pPr marL="102870" indent="-285750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102870" indent="-285750" defTabSz="9144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Modeled an all-species corridor using </a:t>
            </a:r>
            <a:r>
              <a:rPr lang="en-US" sz="2000" b="1" dirty="0">
                <a:solidFill>
                  <a:schemeClr val="bg1"/>
                </a:solidFill>
              </a:rPr>
              <a:t>least cost path analysis </a:t>
            </a:r>
            <a:r>
              <a:rPr lang="en-US" sz="2000" dirty="0">
                <a:solidFill>
                  <a:schemeClr val="bg1"/>
                </a:solidFill>
              </a:rPr>
              <a:t>to find the most efficient pathway that minimizes resistance of movement</a:t>
            </a:r>
          </a:p>
        </p:txBody>
      </p:sp>
    </p:spTree>
    <p:extLst>
      <p:ext uri="{BB962C8B-B14F-4D97-AF65-F5344CB8AC3E}">
        <p14:creationId xmlns:p14="http://schemas.microsoft.com/office/powerpoint/2010/main" val="626011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4DB5839-12B9-4BA0-98A8-CAE44ED19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4564674"/>
            <a:ext cx="4010820" cy="1615461"/>
          </a:xfrm>
        </p:spPr>
        <p:txBody>
          <a:bodyPr anchor="ctr">
            <a:normAutofit/>
          </a:bodyPr>
          <a:lstStyle/>
          <a:p>
            <a:r>
              <a:rPr lang="en-US" sz="3200"/>
              <a:t>Evaluation</a:t>
            </a:r>
          </a:p>
        </p:txBody>
      </p:sp>
      <p:pic>
        <p:nvPicPr>
          <p:cNvPr id="7" name="Picture 6" descr="A collage of photos of a broken building&#10;&#10;Description automatically generated">
            <a:extLst>
              <a:ext uri="{FF2B5EF4-FFF2-40B4-BE49-F238E27FC236}">
                <a16:creationId xmlns:a16="http://schemas.microsoft.com/office/drawing/2014/main" id="{7F1EB206-D2C3-1AE1-BF30-6BC3C9D8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59" b="3"/>
          <a:stretch/>
        </p:blipFill>
        <p:spPr>
          <a:xfrm>
            <a:off x="20" y="10"/>
            <a:ext cx="4872546" cy="4212698"/>
          </a:xfrm>
          <a:prstGeom prst="rect">
            <a:avLst/>
          </a:prstGeom>
        </p:spPr>
      </p:pic>
      <p:pic>
        <p:nvPicPr>
          <p:cNvPr id="5" name="Picture 4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2BFDAC99-6BA5-C82D-BBF5-A15B04613B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40" r="25954" b="-1"/>
          <a:stretch/>
        </p:blipFill>
        <p:spPr>
          <a:xfrm>
            <a:off x="5033433" y="1"/>
            <a:ext cx="6259407" cy="421270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1A955B-D579-48FD-A51C-51B0C0B69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3000" y="4813604"/>
            <a:ext cx="0" cy="11176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640" y="4564673"/>
            <a:ext cx="5665871" cy="1615463"/>
          </a:xfrm>
        </p:spPr>
        <p:txBody>
          <a:bodyPr anchor="ctr">
            <a:normAutofit/>
          </a:bodyPr>
          <a:lstStyle/>
          <a:p>
            <a:r>
              <a:rPr lang="en-US" dirty="0"/>
              <a:t>Conducted </a:t>
            </a:r>
            <a:r>
              <a:rPr lang="en-US" b="1" dirty="0"/>
              <a:t>ground-truthing</a:t>
            </a:r>
            <a:r>
              <a:rPr lang="en-US" dirty="0"/>
              <a:t> (gathering objective data) to verify accessibility of IDed corridor segments for all species</a:t>
            </a:r>
          </a:p>
        </p:txBody>
      </p:sp>
    </p:spTree>
    <p:extLst>
      <p:ext uri="{BB962C8B-B14F-4D97-AF65-F5344CB8AC3E}">
        <p14:creationId xmlns:p14="http://schemas.microsoft.com/office/powerpoint/2010/main" val="894453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64F97EC1-3569-4A79-9DB8-CC79407DF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1028" name="Picture 4" descr="Vignettes &amp; Road tolls in Switzerland (2024) - Lurento">
            <a:extLst>
              <a:ext uri="{FF2B5EF4-FFF2-40B4-BE49-F238E27FC236}">
                <a16:creationId xmlns:a16="http://schemas.microsoft.com/office/drawing/2014/main" id="{56964A2E-43BD-24A7-C13D-20665F3ED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 r="-1" b="5238"/>
          <a:stretch/>
        </p:blipFill>
        <p:spPr bwMode="auto">
          <a:xfrm>
            <a:off x="899160" y="1"/>
            <a:ext cx="10393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13E08444-43C3-4332-B02D-F2DBC8C1D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9160" y="0"/>
            <a:ext cx="10393680" cy="68580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8B79F7-C92F-99E5-DE66-7F4D252A82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23331"/>
            <a:ext cx="9418320" cy="387596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STUDY #1: Analyzing and predicting wildlife–vehicle collision hotspots for the Swiss road network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4EC12AF-8B12-8A6E-8916-6554BBDE1E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5595582"/>
            <a:ext cx="9418320" cy="896658"/>
          </a:xfrm>
        </p:spPr>
        <p:txBody>
          <a:bodyPr>
            <a:normAutofit/>
          </a:bodyPr>
          <a:lstStyle/>
          <a:p>
            <a:pPr algn="r"/>
            <a:r>
              <a:rPr lang="da-DK" sz="2000">
                <a:solidFill>
                  <a:srgbClr val="FFFFFF"/>
                </a:solidFill>
              </a:rPr>
              <a:t>Laube, P., Ratnaweera, N., Wróbel, A. et al.</a:t>
            </a:r>
            <a:endParaRPr lang="en-US" sz="2000">
              <a:solidFill>
                <a:srgbClr val="FFFFFF"/>
              </a:solidFill>
            </a:endParaRPr>
          </a:p>
        </p:txBody>
      </p:sp>
      <p:cxnSp>
        <p:nvCxnSpPr>
          <p:cNvPr id="1037" name="Straight Connector 1036">
            <a:extLst>
              <a:ext uri="{FF2B5EF4-FFF2-40B4-BE49-F238E27FC236}">
                <a16:creationId xmlns:a16="http://schemas.microsoft.com/office/drawing/2014/main" id="{4D848F31-B9E9-4B45-86EB-66A7D70D4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129873" y="5397500"/>
            <a:ext cx="2550319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4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28678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 descr="CDN media">
            <a:extLst>
              <a:ext uri="{FF2B5EF4-FFF2-40B4-BE49-F238E27FC236}">
                <a16:creationId xmlns:a16="http://schemas.microsoft.com/office/drawing/2014/main" id="{8C63CA67-F2E8-3D2A-764A-B29D100A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8" b="8440"/>
          <a:stretch/>
        </p:blipFill>
        <p:spPr bwMode="auto">
          <a:xfrm>
            <a:off x="20" y="10"/>
            <a:ext cx="112928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Major findings: flaws with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2005739"/>
            <a:ext cx="9041077" cy="417439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IDed segments of the corridor with </a:t>
            </a:r>
            <a:r>
              <a:rPr lang="en-US" sz="2000" b="1" dirty="0">
                <a:solidFill>
                  <a:schemeClr val="bg1"/>
                </a:solidFill>
              </a:rPr>
              <a:t>low suitability </a:t>
            </a:r>
            <a:r>
              <a:rPr lang="en-US" sz="2000" dirty="0">
                <a:solidFill>
                  <a:schemeClr val="bg1"/>
                </a:solidFill>
              </a:rPr>
              <a:t>for highly specialized species, specifically those needing tree hollows for denning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all-species corridor incorporated an </a:t>
            </a:r>
            <a:r>
              <a:rPr lang="en-US" sz="2000" b="1" dirty="0">
                <a:solidFill>
                  <a:schemeClr val="bg1"/>
                </a:solidFill>
              </a:rPr>
              <a:t>artificial crossing structure </a:t>
            </a:r>
            <a:r>
              <a:rPr lang="en-US" sz="2000" dirty="0">
                <a:solidFill>
                  <a:schemeClr val="bg1"/>
                </a:solidFill>
              </a:rPr>
              <a:t>over a highway</a:t>
            </a:r>
          </a:p>
          <a:p>
            <a:r>
              <a:rPr lang="en-US" sz="2000" dirty="0">
                <a:solidFill>
                  <a:schemeClr val="bg1"/>
                </a:solidFill>
              </a:rPr>
              <a:t>Monitoring of the rope bridge revealed limited use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Only 2 species (sugar gliders and ringtail possums) used the structure occasionally</a:t>
            </a:r>
          </a:p>
        </p:txBody>
      </p:sp>
    </p:spTree>
    <p:extLst>
      <p:ext uri="{BB962C8B-B14F-4D97-AF65-F5344CB8AC3E}">
        <p14:creationId xmlns:p14="http://schemas.microsoft.com/office/powerpoint/2010/main" val="701430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8" name="Rectangle 27667">
            <a:extLst>
              <a:ext uri="{FF2B5EF4-FFF2-40B4-BE49-F238E27FC236}">
                <a16:creationId xmlns:a16="http://schemas.microsoft.com/office/drawing/2014/main" id="{574E59FF-0CE3-4715-95A7-092391353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670" name="Rectangle 27669">
            <a:extLst>
              <a:ext uri="{FF2B5EF4-FFF2-40B4-BE49-F238E27FC236}">
                <a16:creationId xmlns:a16="http://schemas.microsoft.com/office/drawing/2014/main" id="{A176F928-B32D-4ECE-B76E-3A883D83C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3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563" y="321732"/>
            <a:ext cx="5123437" cy="1340813"/>
          </a:xfrm>
          <a:noFill/>
        </p:spPr>
        <p:txBody>
          <a:bodyPr anchor="ctr">
            <a:normAutofit/>
          </a:bodyPr>
          <a:lstStyle/>
          <a:p>
            <a:r>
              <a:rPr lang="en-US" sz="4000"/>
              <a:t>Species Suitability</a:t>
            </a:r>
          </a:p>
        </p:txBody>
      </p:sp>
      <p:sp>
        <p:nvSpPr>
          <p:cNvPr id="27672" name="Rectangle 27671">
            <a:extLst>
              <a:ext uri="{FF2B5EF4-FFF2-40B4-BE49-F238E27FC236}">
                <a16:creationId xmlns:a16="http://schemas.microsoft.com/office/drawing/2014/main" id="{D5E68F8A-8347-4E1F-A66F-ABCB40B0D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7652" name="Picture 4" descr="Common Brushtail Possum - The Australian Museum">
            <a:extLst>
              <a:ext uri="{FF2B5EF4-FFF2-40B4-BE49-F238E27FC236}">
                <a16:creationId xmlns:a16="http://schemas.microsoft.com/office/drawing/2014/main" id="{126FD12D-A5D8-F52C-F723-1BA09430E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r="782" b="5"/>
          <a:stretch/>
        </p:blipFill>
        <p:spPr bwMode="auto">
          <a:xfrm>
            <a:off x="6568095" y="10"/>
            <a:ext cx="2288401" cy="177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SeaQuest Guide to Sugar Gliders - SeaQuest">
            <a:extLst>
              <a:ext uri="{FF2B5EF4-FFF2-40B4-BE49-F238E27FC236}">
                <a16:creationId xmlns:a16="http://schemas.microsoft.com/office/drawing/2014/main" id="{C7436627-3F25-9C28-EF79-46B23BEA5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652"/>
          <a:stretch/>
        </p:blipFill>
        <p:spPr bwMode="auto">
          <a:xfrm>
            <a:off x="8929472" y="2"/>
            <a:ext cx="2289963" cy="177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564" y="1995054"/>
            <a:ext cx="5123437" cy="418508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modeled corridor was not universally suitable; it was found to be more accommodating for </a:t>
            </a:r>
            <a:r>
              <a:rPr lang="en-US" sz="2400" b="1" dirty="0"/>
              <a:t>generalist species</a:t>
            </a:r>
            <a:r>
              <a:rPr lang="en-US" sz="2400" dirty="0"/>
              <a:t>, including: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Sugar gliders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Ringtail possums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Brown antechinus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Brushtail possums</a:t>
            </a:r>
          </a:p>
        </p:txBody>
      </p:sp>
      <p:pic>
        <p:nvPicPr>
          <p:cNvPr id="27654" name="Picture 6" descr="Common ringtail possum - Wikipedia">
            <a:extLst>
              <a:ext uri="{FF2B5EF4-FFF2-40B4-BE49-F238E27FC236}">
                <a16:creationId xmlns:a16="http://schemas.microsoft.com/office/drawing/2014/main" id="{C3AD923B-481D-70DD-46DC-C629AEFC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8" r="-3" b="13408"/>
          <a:stretch/>
        </p:blipFill>
        <p:spPr bwMode="auto">
          <a:xfrm>
            <a:off x="6568097" y="1852186"/>
            <a:ext cx="4651339" cy="247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Brown Antechinus - The Australian Museum">
            <a:extLst>
              <a:ext uri="{FF2B5EF4-FFF2-40B4-BE49-F238E27FC236}">
                <a16:creationId xmlns:a16="http://schemas.microsoft.com/office/drawing/2014/main" id="{56612DF1-9653-05C9-7BA0-058AA4D9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7" r="-3" b="9339"/>
          <a:stretch/>
        </p:blipFill>
        <p:spPr bwMode="auto">
          <a:xfrm>
            <a:off x="6568096" y="4396489"/>
            <a:ext cx="4651339" cy="246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49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566382"/>
            <a:ext cx="4534047" cy="1550284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15369" name="Rectangle 15368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535" y="2438399"/>
            <a:ext cx="4572002" cy="3853219"/>
          </a:xfrm>
        </p:spPr>
        <p:txBody>
          <a:bodyPr>
            <a:normAutofit/>
          </a:bodyPr>
          <a:lstStyle/>
          <a:p>
            <a:r>
              <a:rPr lang="en-US" dirty="0"/>
              <a:t>Emphasized the importance of </a:t>
            </a:r>
            <a:r>
              <a:rPr lang="en-US" b="1" dirty="0"/>
              <a:t>ground-truthing</a:t>
            </a:r>
            <a:r>
              <a:rPr lang="en-US" dirty="0"/>
              <a:t> in connectivity conservation studies</a:t>
            </a:r>
          </a:p>
          <a:p>
            <a:r>
              <a:rPr lang="en-US" dirty="0"/>
              <a:t>Shows that ground-truthing helps ID potential issues in habitat connectivity</a:t>
            </a:r>
          </a:p>
          <a:p>
            <a:r>
              <a:rPr lang="en-US" dirty="0"/>
              <a:t>Gave detailed </a:t>
            </a:r>
            <a:r>
              <a:rPr lang="en-US" b="1" dirty="0"/>
              <a:t>recommendations</a:t>
            </a:r>
            <a:r>
              <a:rPr lang="en-US" dirty="0"/>
              <a:t> for conservation managers to enhance the usage of existing habitat corridors</a:t>
            </a:r>
          </a:p>
        </p:txBody>
      </p:sp>
      <p:pic>
        <p:nvPicPr>
          <p:cNvPr id="15362" name="Picture 2" descr="Trichosurus cunninghami (Mountain Brushtail Possum, Southern Bobuck) -  South Coast">
            <a:extLst>
              <a:ext uri="{FF2B5EF4-FFF2-40B4-BE49-F238E27FC236}">
                <a16:creationId xmlns:a16="http://schemas.microsoft.com/office/drawing/2014/main" id="{FCA9C928-7788-DDFA-B1DB-FF5689755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1" r="1" b="7912"/>
          <a:stretch/>
        </p:blipFill>
        <p:spPr bwMode="auto">
          <a:xfrm>
            <a:off x="6097181" y="10"/>
            <a:ext cx="609481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623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F614DA-B02F-4FFD-96B0-85F2695C5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406"/>
            <a:ext cx="12201098" cy="68608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76B3A5-493A-486E-9673-07E096C0A1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4188934"/>
            <a:ext cx="12201099" cy="26690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4452182"/>
            <a:ext cx="9692640" cy="1596006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>
                    <a:alpha val="80000"/>
                  </a:schemeClr>
                </a:solidFill>
              </a:rPr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573968"/>
            <a:ext cx="3427086" cy="30395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Swiss</a:t>
            </a:r>
            <a:r>
              <a:rPr lang="en-US" sz="2400" dirty="0"/>
              <a:t> study:</a:t>
            </a:r>
          </a:p>
          <a:p>
            <a:r>
              <a:rPr lang="en-US" dirty="0"/>
              <a:t>Geodata availability and improvement areas</a:t>
            </a:r>
          </a:p>
          <a:p>
            <a:r>
              <a:rPr lang="en-US" dirty="0"/>
              <a:t>Importance of annual crop data</a:t>
            </a:r>
          </a:p>
          <a:p>
            <a:r>
              <a:rPr lang="en-US" dirty="0"/>
              <a:t>Temporal and spatial analysis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62B1C7-05DC-123C-FB98-CE0B6167E943}"/>
              </a:ext>
            </a:extLst>
          </p:cNvPr>
          <p:cNvSpPr txBox="1">
            <a:spLocks/>
          </p:cNvSpPr>
          <p:nvPr/>
        </p:nvSpPr>
        <p:spPr>
          <a:xfrm>
            <a:off x="5789501" y="573968"/>
            <a:ext cx="3427086" cy="3039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/>
              <a:t>Australian</a:t>
            </a:r>
            <a:r>
              <a:rPr lang="en-US" sz="2400" dirty="0"/>
              <a:t> study:</a:t>
            </a:r>
          </a:p>
          <a:p>
            <a:r>
              <a:rPr lang="en-US" dirty="0"/>
              <a:t>Connectivity trends among species</a:t>
            </a:r>
          </a:p>
          <a:p>
            <a:r>
              <a:rPr lang="en-US" dirty="0"/>
              <a:t>Presence records in fragmented landscapes</a:t>
            </a:r>
          </a:p>
          <a:p>
            <a:r>
              <a:rPr lang="en-US" dirty="0"/>
              <a:t>Potential for habitat restoration</a:t>
            </a:r>
          </a:p>
        </p:txBody>
      </p:sp>
      <p:pic>
        <p:nvPicPr>
          <p:cNvPr id="31748" name="Picture 4" descr="Building back better by reinvigorating Australia's National Wildlife  Corridors Plan - The Great Eastern Ranges">
            <a:extLst>
              <a:ext uri="{FF2B5EF4-FFF2-40B4-BE49-F238E27FC236}">
                <a16:creationId xmlns:a16="http://schemas.microsoft.com/office/drawing/2014/main" id="{B7EE64D3-6D09-1449-6779-FD2807E09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692" y="3967675"/>
            <a:ext cx="6980399" cy="25085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0528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36435E3-1914-4453-A41E-2849F6B48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2811"/>
            <a:ext cx="11292841" cy="423648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6E287F-2B11-4E25-A381-2FB11B413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0"/>
            <a:ext cx="11292840" cy="2624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9813A9A-1C95-5A7E-6BDD-62DB8709C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6422" y="2097741"/>
            <a:ext cx="5149560" cy="1752879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09D43B-8E6B-7261-BD5B-8A008D0E6E56}"/>
              </a:ext>
            </a:extLst>
          </p:cNvPr>
          <p:cNvSpPr txBox="1"/>
          <p:nvPr/>
        </p:nvSpPr>
        <p:spPr>
          <a:xfrm>
            <a:off x="899159" y="4647406"/>
            <a:ext cx="91805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Laube, P., Ratnaweera, N., Wróbel, A. et al. Analysing and predicting wildlife–	vehicle collision hotspots for the Swiss road network. Landsc Ecol 38, 1765–1783 	(2023). https://doi.org/10.1007/s10980-023-01655-5.</a:t>
            </a:r>
          </a:p>
          <a:p>
            <a:r>
              <a:rPr lang="en-US"/>
              <a:t>Gracanin, A., Mikac, K.M. Evaluating modelled wildlife corridors for the movement 	of multiple arboreal species in a fragmented landscape. Landsc Ecol 38, 1321–	1337 (2023). https://doi.org/10.1007/s10980-023-01628-8.</a:t>
            </a:r>
            <a:endParaRPr lang="en-US" dirty="0"/>
          </a:p>
        </p:txBody>
      </p:sp>
      <p:pic>
        <p:nvPicPr>
          <p:cNvPr id="29714" name="Picture 18" descr="November brings increased risk of vehicle-deer collisions: Utah DWR shares  safety tips | News, Sports, Jobs - Daily Herald">
            <a:extLst>
              <a:ext uri="{FF2B5EF4-FFF2-40B4-BE49-F238E27FC236}">
                <a16:creationId xmlns:a16="http://schemas.microsoft.com/office/drawing/2014/main" id="{4154FE78-DCB6-FBD4-CEFD-4B6AE4338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658236"/>
            <a:ext cx="3648075" cy="190221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16" name="Picture 20" descr="Greater glider - Wikipedia">
            <a:extLst>
              <a:ext uri="{FF2B5EF4-FFF2-40B4-BE49-F238E27FC236}">
                <a16:creationId xmlns:a16="http://schemas.microsoft.com/office/drawing/2014/main" id="{7747A401-C3B4-4C04-4465-67DD1EFD0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11" y="651430"/>
            <a:ext cx="2083981" cy="31259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390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1FFDA05-9640-4040-B33E-D46FD0443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0" name="Picture 2" descr="Roe deer buck jumping over road, … – License image – 71097412 ❘ lookphotos">
            <a:extLst>
              <a:ext uri="{FF2B5EF4-FFF2-40B4-BE49-F238E27FC236}">
                <a16:creationId xmlns:a16="http://schemas.microsoft.com/office/drawing/2014/main" id="{0B1CDACC-5745-4CFA-0D75-1FBB249357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5"/>
          <a:stretch/>
        </p:blipFill>
        <p:spPr bwMode="auto">
          <a:xfrm>
            <a:off x="20" y="10"/>
            <a:ext cx="122072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E81B65-061B-F206-0AEA-078257412915}"/>
              </a:ext>
            </a:extLst>
          </p:cNvPr>
          <p:cNvSpPr txBox="1"/>
          <p:nvPr/>
        </p:nvSpPr>
        <p:spPr>
          <a:xfrm>
            <a:off x="616691" y="1775637"/>
            <a:ext cx="37107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Wildlife–vehicle collisions: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threat for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cause of financial loss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risk to motorist safety</a:t>
            </a:r>
          </a:p>
        </p:txBody>
      </p:sp>
    </p:spTree>
    <p:extLst>
      <p:ext uri="{BB962C8B-B14F-4D97-AF65-F5344CB8AC3E}">
        <p14:creationId xmlns:p14="http://schemas.microsoft.com/office/powerpoint/2010/main" val="3504342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hamois">
            <a:extLst>
              <a:ext uri="{FF2B5EF4-FFF2-40B4-BE49-F238E27FC236}">
                <a16:creationId xmlns:a16="http://schemas.microsoft.com/office/drawing/2014/main" id="{14286BB0-7989-CA17-B9FA-70123071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78" y="4048416"/>
            <a:ext cx="2943348" cy="24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Analyze spatial patterns of </a:t>
            </a:r>
            <a:r>
              <a:rPr lang="en-US" b="1" dirty="0"/>
              <a:t>wildlife-vehicle collisions </a:t>
            </a:r>
            <a:r>
              <a:rPr lang="en-US" dirty="0"/>
              <a:t>(WVCs) using Swiss regional data</a:t>
            </a:r>
          </a:p>
          <a:p>
            <a:r>
              <a:rPr lang="en-US" dirty="0"/>
              <a:t>Identify key </a:t>
            </a:r>
            <a:r>
              <a:rPr lang="en-US" b="1" dirty="0"/>
              <a:t>environmental factors </a:t>
            </a:r>
            <a:r>
              <a:rPr lang="en-US" dirty="0"/>
              <a:t>contributing to collision risk (road characteristics + proximity to wildlife habitats)</a:t>
            </a:r>
          </a:p>
          <a:p>
            <a:r>
              <a:rPr lang="en-US" dirty="0"/>
              <a:t>Develop </a:t>
            </a:r>
            <a:r>
              <a:rPr lang="en-US" b="1" dirty="0"/>
              <a:t>predictive models </a:t>
            </a:r>
            <a:r>
              <a:rPr lang="en-US" dirty="0"/>
              <a:t>for WVC risk at a national level</a:t>
            </a:r>
          </a:p>
          <a:p>
            <a:r>
              <a:rPr lang="en-US" dirty="0"/>
              <a:t>Provide insights for mitigation strategies to reduce WVCs and improve road safety</a:t>
            </a:r>
          </a:p>
        </p:txBody>
      </p:sp>
    </p:spTree>
    <p:extLst>
      <p:ext uri="{BB962C8B-B14F-4D97-AF65-F5344CB8AC3E}">
        <p14:creationId xmlns:p14="http://schemas.microsoft.com/office/powerpoint/2010/main" val="2232185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Ask BDS - What Can I Do About Deer Near Busy Roads">
            <a:extLst>
              <a:ext uri="{FF2B5EF4-FFF2-40B4-BE49-F238E27FC236}">
                <a16:creationId xmlns:a16="http://schemas.microsoft.com/office/drawing/2014/main" id="{58557DC1-13FC-2E36-D0E2-E95786EA8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8" b="688"/>
          <a:stretch/>
        </p:blipFill>
        <p:spPr bwMode="auto">
          <a:xfrm>
            <a:off x="20" y="10"/>
            <a:ext cx="112928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005739"/>
            <a:ext cx="8595360" cy="41743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What are the </a:t>
            </a:r>
            <a:r>
              <a:rPr lang="en-US" b="1">
                <a:solidFill>
                  <a:schemeClr val="bg1"/>
                </a:solidFill>
              </a:rPr>
              <a:t>key predictors </a:t>
            </a:r>
            <a:r>
              <a:rPr lang="en-US">
                <a:solidFill>
                  <a:schemeClr val="bg1"/>
                </a:solidFill>
              </a:rPr>
              <a:t>for WVC on Swiss roads and what are differences between the midlands and mountainous areas?</a:t>
            </a:r>
          </a:p>
          <a:p>
            <a:r>
              <a:rPr lang="en-US">
                <a:solidFill>
                  <a:schemeClr val="bg1"/>
                </a:solidFill>
              </a:rPr>
              <a:t>How well do environmental variables predict collision risk using regression models and machine learning?</a:t>
            </a:r>
          </a:p>
        </p:txBody>
      </p:sp>
    </p:spTree>
    <p:extLst>
      <p:ext uri="{BB962C8B-B14F-4D97-AF65-F5344CB8AC3E}">
        <p14:creationId xmlns:p14="http://schemas.microsoft.com/office/powerpoint/2010/main" val="2602518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6" name="Picture 12" descr="Roe deer | The Wildlife Trusts">
            <a:extLst>
              <a:ext uri="{FF2B5EF4-FFF2-40B4-BE49-F238E27FC236}">
                <a16:creationId xmlns:a16="http://schemas.microsoft.com/office/drawing/2014/main" id="{14D92913-88DE-5D9E-72EA-9FE5A63E5B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" t="7305" b="2530"/>
          <a:stretch/>
        </p:blipFill>
        <p:spPr bwMode="auto">
          <a:xfrm>
            <a:off x="6095999" y="3511173"/>
            <a:ext cx="6116391" cy="334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Wild boar, facts and information">
            <a:extLst>
              <a:ext uri="{FF2B5EF4-FFF2-40B4-BE49-F238E27FC236}">
                <a16:creationId xmlns:a16="http://schemas.microsoft.com/office/drawing/2014/main" id="{B488F4CC-40C4-50C8-996A-3FF7EBDC7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71" r="-2" b="31256"/>
          <a:stretch/>
        </p:blipFill>
        <p:spPr bwMode="auto"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Chamois | From Aubrac to the Gorges du Tarn">
            <a:extLst>
              <a:ext uri="{FF2B5EF4-FFF2-40B4-BE49-F238E27FC236}">
                <a16:creationId xmlns:a16="http://schemas.microsoft.com/office/drawing/2014/main" id="{DB429BBB-AC41-7F6A-657B-76394B543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9" r="-3" b="23896"/>
          <a:stretch/>
        </p:blipFill>
        <p:spPr bwMode="auto"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Red Stag – 777 Ranch">
            <a:extLst>
              <a:ext uri="{FF2B5EF4-FFF2-40B4-BE49-F238E27FC236}">
                <a16:creationId xmlns:a16="http://schemas.microsoft.com/office/drawing/2014/main" id="{C8C4E660-7F65-FE90-75BA-AC5A9661B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 r="-2" b="35527"/>
          <a:stretch/>
        </p:blipFill>
        <p:spPr bwMode="auto"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Red Deer Fact File Information | New Forest National Park">
            <a:extLst>
              <a:ext uri="{FF2B5EF4-FFF2-40B4-BE49-F238E27FC236}">
                <a16:creationId xmlns:a16="http://schemas.microsoft.com/office/drawing/2014/main" id="{E993F147-2047-E2C6-230D-6E9EC61639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Analyzed 43,000 WVCs (roe deer, red deer, wild boar + chamois)</a:t>
            </a:r>
          </a:p>
          <a:p>
            <a:r>
              <a:rPr lang="en-US" sz="2400" dirty="0"/>
              <a:t>Study covered two landscape types: midlands and mountainous areas.</a:t>
            </a:r>
          </a:p>
          <a:p>
            <a:r>
              <a:rPr lang="en-US" sz="2400" dirty="0"/>
              <a:t>Compared two road segmentation approaches:</a:t>
            </a:r>
          </a:p>
          <a:p>
            <a:pPr lvl="1"/>
            <a:r>
              <a:rPr lang="en-US" sz="2000" dirty="0"/>
              <a:t>Fixed-length road segmentation (divided roads into equal-length segments)</a:t>
            </a:r>
          </a:p>
          <a:p>
            <a:pPr lvl="1"/>
            <a:r>
              <a:rPr lang="en-US" sz="2000" dirty="0"/>
              <a:t>Kernel Density Estimation (data-driven method to create segments based on density of collision records)</a:t>
            </a:r>
          </a:p>
        </p:txBody>
      </p:sp>
    </p:spTree>
    <p:extLst>
      <p:ext uri="{BB962C8B-B14F-4D97-AF65-F5344CB8AC3E}">
        <p14:creationId xmlns:p14="http://schemas.microsoft.com/office/powerpoint/2010/main" val="330986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28625-E4C9-A31E-BB10-95F7DEB1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640080"/>
            <a:ext cx="3075836" cy="1325562"/>
          </a:xfrm>
        </p:spPr>
        <p:txBody>
          <a:bodyPr>
            <a:normAutofit/>
          </a:bodyPr>
          <a:lstStyle/>
          <a:p>
            <a:r>
              <a:rPr lang="en-US" sz="3200"/>
              <a:t>Methods</a:t>
            </a:r>
          </a:p>
        </p:txBody>
      </p:sp>
      <p:sp>
        <p:nvSpPr>
          <p:cNvPr id="5136" name="Rectangle 5135">
            <a:extLst>
              <a:ext uri="{FF2B5EF4-FFF2-40B4-BE49-F238E27FC236}">
                <a16:creationId xmlns:a16="http://schemas.microsoft.com/office/drawing/2014/main" id="{0B67D982-25C5-4CC2-AA64-276BE3B2C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109AA-B274-31CD-C25D-786B2525B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952" y="2227127"/>
            <a:ext cx="3217553" cy="3878582"/>
          </a:xfrm>
        </p:spPr>
        <p:txBody>
          <a:bodyPr>
            <a:normAutofit/>
          </a:bodyPr>
          <a:lstStyle/>
          <a:p>
            <a:r>
              <a:rPr lang="en-US" sz="2000" dirty="0"/>
              <a:t>Found environmental characteristics of road segments from </a:t>
            </a:r>
            <a:r>
              <a:rPr lang="en-US" sz="2000" b="1" dirty="0"/>
              <a:t>land-cover geodata</a:t>
            </a:r>
            <a:r>
              <a:rPr lang="en-US" sz="2000" dirty="0"/>
              <a:t> using neighborhood operations (a spatial analysis technique)</a:t>
            </a:r>
          </a:p>
        </p:txBody>
      </p:sp>
      <p:pic>
        <p:nvPicPr>
          <p:cNvPr id="5124" name="Picture 4" descr="A group of pigs crossing a street&#10;&#10;Description automatically generated">
            <a:extLst>
              <a:ext uri="{FF2B5EF4-FFF2-40B4-BE49-F238E27FC236}">
                <a16:creationId xmlns:a16="http://schemas.microsoft.com/office/drawing/2014/main" id="{97850E4D-C468-A67C-499B-D6F7E529F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r="17307"/>
          <a:stretch/>
        </p:blipFill>
        <p:spPr bwMode="auto">
          <a:xfrm>
            <a:off x="4639057" y="10"/>
            <a:ext cx="755294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931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01624-B324-1FAA-0AF1-EAA8062A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FB91A-6886-2716-F2F8-3D0558D56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Chamois - Swiss National Park">
            <a:extLst>
              <a:ext uri="{FF2B5EF4-FFF2-40B4-BE49-F238E27FC236}">
                <a16:creationId xmlns:a16="http://schemas.microsoft.com/office/drawing/2014/main" id="{C21927D4-D707-50E1-FBE1-2A62151746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4" name="Picture 10" descr="Chamois mâle during the start of mating … – License image – 71326384 ❘  Image Professionals">
            <a:extLst>
              <a:ext uri="{FF2B5EF4-FFF2-40B4-BE49-F238E27FC236}">
                <a16:creationId xmlns:a16="http://schemas.microsoft.com/office/drawing/2014/main" id="{EE050E27-C718-E41B-D41A-A4E9DD6AB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0"/>
            <a:ext cx="10277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70B5B-A2E4-A4B6-BA3E-4DAB43032523}"/>
              </a:ext>
            </a:extLst>
          </p:cNvPr>
          <p:cNvSpPr txBox="1"/>
          <p:nvPr/>
        </p:nvSpPr>
        <p:spPr>
          <a:xfrm>
            <a:off x="1509822" y="677863"/>
            <a:ext cx="35512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Used logistic regression and random forest classifiers: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Logistic regression </a:t>
            </a:r>
            <a:r>
              <a:rPr lang="en-US" dirty="0"/>
              <a:t>(to ID environmental factors contributing to collision risk)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Random forest </a:t>
            </a:r>
            <a:r>
              <a:rPr lang="en-US" dirty="0"/>
              <a:t>(to rank importance of these factors + predict collision risk in regions without WVC data)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91222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154</TotalTime>
  <Words>829</Words>
  <Application>Microsoft Office PowerPoint</Application>
  <PresentationFormat>Widescreen</PresentationFormat>
  <Paragraphs>88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Century Schoolbook</vt:lpstr>
      <vt:lpstr>Wingdings 2</vt:lpstr>
      <vt:lpstr>View</vt:lpstr>
      <vt:lpstr>Connecting Landscapes: Predicting Wildlife-Vehicle Collisions and Modeling Corridors</vt:lpstr>
      <vt:lpstr>STUDY #1: Analyzing and predicting wildlife–vehicle collision hotspots for the Swiss road network</vt:lpstr>
      <vt:lpstr>PowerPoint Presentation</vt:lpstr>
      <vt:lpstr>Objectives</vt:lpstr>
      <vt:lpstr>Research questions</vt:lpstr>
      <vt:lpstr>PowerPoint Presentation</vt:lpstr>
      <vt:lpstr>Methods</vt:lpstr>
      <vt:lpstr>Methods</vt:lpstr>
      <vt:lpstr>PowerPoint Presentation</vt:lpstr>
      <vt:lpstr>Top factors for WVC hotspots</vt:lpstr>
      <vt:lpstr>Landscape-specific results</vt:lpstr>
      <vt:lpstr>Conclusions</vt:lpstr>
      <vt:lpstr>STUDY #2: Evaluating modelled wildlife corridors for the movement of multiple arboreal species in a fragmented landscape</vt:lpstr>
      <vt:lpstr>PowerPoint Presentation</vt:lpstr>
      <vt:lpstr>Objectives</vt:lpstr>
      <vt:lpstr>Research questions</vt:lpstr>
      <vt:lpstr>Methods</vt:lpstr>
      <vt:lpstr>PowerPoint Presentation</vt:lpstr>
      <vt:lpstr>Evaluation</vt:lpstr>
      <vt:lpstr>Major findings: flaws with model</vt:lpstr>
      <vt:lpstr>Species Suitability</vt:lpstr>
      <vt:lpstr>Conclusions</vt:lpstr>
      <vt:lpstr>Discussion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Kathryn Dick</dc:creator>
  <cp:lastModifiedBy>Kathryn Dick</cp:lastModifiedBy>
  <cp:revision>20</cp:revision>
  <dcterms:created xsi:type="dcterms:W3CDTF">2024-10-22T19:44:14Z</dcterms:created>
  <dcterms:modified xsi:type="dcterms:W3CDTF">2024-10-22T22:19:06Z</dcterms:modified>
</cp:coreProperties>
</file>