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1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2.bin" ContentType="application/vnd.openxmlformats-officedocument.oleObject"/>
  <Override PartName="/ppt/notesSlides/notesSlide1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5.xml" ContentType="application/vnd.openxmlformats-officedocument.presentationml.notesSlide+xml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3" r:id="rId2"/>
    <p:sldId id="449" r:id="rId3"/>
    <p:sldId id="408" r:id="rId4"/>
    <p:sldId id="458" r:id="rId5"/>
    <p:sldId id="463" r:id="rId6"/>
    <p:sldId id="464" r:id="rId7"/>
    <p:sldId id="459" r:id="rId8"/>
    <p:sldId id="460" r:id="rId9"/>
    <p:sldId id="462" r:id="rId10"/>
    <p:sldId id="338" r:id="rId11"/>
    <p:sldId id="429" r:id="rId12"/>
    <p:sldId id="342" r:id="rId13"/>
    <p:sldId id="465" r:id="rId14"/>
    <p:sldId id="450" r:id="rId15"/>
    <p:sldId id="453" r:id="rId16"/>
    <p:sldId id="414" r:id="rId17"/>
    <p:sldId id="349" r:id="rId18"/>
    <p:sldId id="391" r:id="rId19"/>
    <p:sldId id="359" r:id="rId20"/>
    <p:sldId id="308" r:id="rId21"/>
    <p:sldId id="406" r:id="rId22"/>
    <p:sldId id="305" r:id="rId23"/>
    <p:sldId id="297" r:id="rId24"/>
    <p:sldId id="315" r:id="rId25"/>
    <p:sldId id="309" r:id="rId26"/>
    <p:sldId id="444" r:id="rId27"/>
    <p:sldId id="448" r:id="rId28"/>
    <p:sldId id="445" r:id="rId29"/>
    <p:sldId id="457" r:id="rId30"/>
    <p:sldId id="456" r:id="rId31"/>
    <p:sldId id="454" r:id="rId32"/>
    <p:sldId id="455" r:id="rId33"/>
    <p:sldId id="466" r:id="rId34"/>
    <p:sldId id="46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FF"/>
    <a:srgbClr val="FF0000"/>
    <a:srgbClr val="F19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048" y="-104"/>
      </p:cViewPr>
      <p:guideLst>
        <p:guide orient="horz" pos="16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6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wmf"/><Relationship Id="rId5" Type="http://schemas.openxmlformats.org/officeDocument/2006/relationships/image" Target="../media/image53.w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D9B59-71B6-42D4-8BA8-AC6507F9F51C}" type="datetimeFigureOut">
              <a:rPr lang="en-US" smtClean="0"/>
              <a:pPr/>
              <a:t>6/9/13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F6917-D7BC-49A1-81D1-EC49F6DE9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F8DC8861-D117-644B-8C7B-6507BFFD92D5}" type="slidenum">
              <a:rPr lang="en-US" altLang="zh-CN" sz="1200">
                <a:latin typeface="Arial" charset="0"/>
              </a:rPr>
              <a:pPr eaLnBrk="1" hangingPunct="1"/>
              <a:t>1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8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F47FD-F194-42B6-A38D-25655C2CED0A}" type="slidenum">
              <a:rPr lang="en-US" altLang="zh-C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E4FBA3-F978-4196-AB44-0A1755C00E41}" type="slidenum">
              <a:rPr lang="en-US" altLang="zh-C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reduces </a:t>
            </a:r>
            <a:r>
              <a:rPr lang="en-US" b="0" i="1" dirty="0" err="1" smtClean="0"/>
              <a:t>X</a:t>
            </a:r>
            <a:r>
              <a:rPr lang="en-US" b="0" baseline="-25000" dirty="0" err="1" smtClean="0"/>
              <a:t>ss</a:t>
            </a:r>
            <a:r>
              <a:rPr lang="en-US" b="0" dirty="0" smtClean="0"/>
              <a:t> in all biomes in comparison with that in the carbon-only model</a:t>
            </a:r>
            <a:r>
              <a:rPr lang="en-US" altLang="zh-CN" b="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mainly by decreasing NPP in </a:t>
            </a:r>
            <a:r>
              <a:rPr lang="en-US" altLang="zh-CN" b="0" dirty="0" smtClean="0"/>
              <a:t>woody biomass</a:t>
            </a:r>
            <a:r>
              <a:rPr lang="en-US" b="0" dirty="0" smtClean="0"/>
              <a:t> and via shortened </a:t>
            </a:r>
            <a:r>
              <a:rPr lang="en-US" b="0" i="1" dirty="0" err="1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="0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0" dirty="0" smtClean="0"/>
              <a:t>' in other non-woody biomes</a:t>
            </a:r>
            <a:r>
              <a:rPr lang="en-US" altLang="zh-CN" b="0" dirty="0" smtClean="0"/>
              <a:t>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F6917-D7BC-49A1-81D1-EC49F6DE97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19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fld id="{A247DA6D-513E-4A46-8C9E-C1C143DC566E}" type="slidenum">
              <a:rPr lang="en-US" altLang="zh-CN" sz="1200">
                <a:latin typeface="Arial" charset="0"/>
              </a:rPr>
              <a:pPr algn="r" eaLnBrk="1" hangingPunct="1"/>
              <a:t>26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pPr eaLnBrk="1" hangingPunct="1"/>
            <a:endParaRPr lang="en-US">
              <a:cs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fld id="{A247DA6D-513E-4A46-8C9E-C1C143DC566E}" type="slidenum">
              <a:rPr lang="en-US" altLang="zh-CN" sz="1200">
                <a:latin typeface="Arial" charset="0"/>
              </a:rPr>
              <a:pPr algn="r" eaLnBrk="1" hangingPunct="1"/>
              <a:t>27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pPr eaLnBrk="1" hangingPunct="1"/>
            <a:endParaRPr lang="en-US">
              <a:cs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fld id="{A247DA6D-513E-4A46-8C9E-C1C143DC566E}" type="slidenum">
              <a:rPr lang="en-US" altLang="zh-CN" sz="1200">
                <a:latin typeface="Arial" charset="0"/>
              </a:rPr>
              <a:pPr algn="r" eaLnBrk="1" hangingPunct="1"/>
              <a:t>33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pPr eaLnBrk="1" hangingPunct="1"/>
            <a:endParaRPr lang="en-US" dirty="0"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B30AD1-F435-4137-A5F0-33768BFF1199}" type="slidenum">
              <a:rPr lang="en-US" altLang="zh-C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fld id="{B0B69545-6DF6-EF4D-BC1F-4BF840B20EA8}" type="slidenum">
              <a:rPr lang="en-US" altLang="zh-CN" sz="1200"/>
              <a:pPr algn="r" eaLnBrk="1" hangingPunct="1"/>
              <a:t>9</a:t>
            </a:fld>
            <a:endParaRPr lang="en-US" altLang="zh-CN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56FEE8EC-E2B3-B842-AA1D-E2917829C858}" type="slidenum">
              <a:rPr lang="en-US" altLang="zh-CN" sz="1200">
                <a:latin typeface="Arial" charset="0"/>
              </a:rPr>
              <a:pPr eaLnBrk="1" hangingPunct="1"/>
              <a:t>10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宋体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fld id="{A247DA6D-513E-4A46-8C9E-C1C143DC566E}" type="slidenum">
              <a:rPr lang="en-US" altLang="zh-CN" sz="1200">
                <a:latin typeface="Arial" charset="0"/>
              </a:rPr>
              <a:pPr algn="r" eaLnBrk="1" hangingPunct="1"/>
              <a:t>12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pPr eaLnBrk="1" hangingPunct="1"/>
            <a:endParaRPr lang="en-US">
              <a:cs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28AA56E0-B91B-504C-B682-26648958C5B6}" type="slidenum">
              <a:rPr lang="en-US" altLang="zh-CN" sz="1200">
                <a:latin typeface="Arial" charset="0"/>
              </a:rPr>
              <a:pPr eaLnBrk="1" hangingPunct="1"/>
              <a:t>13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fld id="{A247DA6D-513E-4A46-8C9E-C1C143DC566E}" type="slidenum">
              <a:rPr lang="en-US" altLang="zh-CN" sz="1200">
                <a:latin typeface="Arial" charset="0"/>
              </a:rPr>
              <a:pPr algn="r" eaLnBrk="1" hangingPunct="1"/>
              <a:t>14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pPr eaLnBrk="1" hangingPunct="1"/>
            <a:endParaRPr lang="en-US">
              <a:cs typeface="宋体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fld id="{A247DA6D-513E-4A46-8C9E-C1C143DC566E}" type="slidenum">
              <a:rPr lang="en-US" altLang="zh-CN" sz="1200">
                <a:latin typeface="Arial" charset="0"/>
              </a:rPr>
              <a:pPr algn="r" eaLnBrk="1" hangingPunct="1"/>
              <a:t>15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pPr eaLnBrk="1" hangingPunct="1"/>
            <a:endParaRPr lang="en-US">
              <a:cs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F47FD-F194-42B6-A38D-25655C2CED0A}" type="slidenum">
              <a:rPr lang="en-US" altLang="zh-C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1553-CA09-4220-B8CC-549FB75171FB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335B-EB36-4A57-90AB-6BF502AFF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27C6-B32B-4029-A848-8EA8716DCB54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627D-B7C7-418C-A7B0-6614804C2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E5D8-0F0E-40F3-9F67-BAC979058F95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F140-86E2-4AE0-9AAF-0903B1987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792B-5750-4CA8-90EE-51282F0F6CB1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CFB1-9A9D-4DA1-9CBF-B7E5B6651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4CAE-E2CE-4DCA-8B07-43AC6B703E68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9185-0BFA-44AA-A345-DED5BABC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5DBE-DC0D-4641-9348-130C6CD3F5D7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18FE-5335-4B4D-B77F-285D3F5C1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69F4-871C-4167-B1F6-B12D32257FE8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B4B0-8CC0-43EA-9614-939CAF0B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5DD3-EBBA-4A7D-8711-49C8A9BAAFEA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5F4F-698A-4253-93C1-498D01990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1AA3-1B00-4810-AAE3-221658465C01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8884-DD5C-4256-8E87-284A8311D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A196-8925-4CB9-96BC-16E458260AD1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4D0A-18FD-4F6F-ABC7-6C16A58DD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A6AB-5797-479F-B9D5-8AA1D06D53B6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8A64-FB7E-4280-968C-6EF173B66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897263-328D-4DEA-A7DA-A209FB068399}" type="datetimeFigureOut">
              <a:rPr lang="en-US"/>
              <a:pPr>
                <a:defRPr/>
              </a:pPr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451BAB-4544-48D2-A199-9E69D3E65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1.emf"/><Relationship Id="rId7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5.png"/><Relationship Id="rId5" Type="http://schemas.openxmlformats.org/officeDocument/2006/relationships/oleObject" Target="file:///\\localhost\Volumes\YIQILUOPD3\E\PRESENT\2011\Fudan\!OLE_LINK1" TargetMode="External"/><Relationship Id="rId6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53.wmf"/><Relationship Id="rId14" Type="http://schemas.openxmlformats.org/officeDocument/2006/relationships/image" Target="../media/image4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51.emf"/><Relationship Id="rId10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59.w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60.wmf"/><Relationship Id="rId18" Type="http://schemas.openxmlformats.org/officeDocument/2006/relationships/image" Target="../media/image4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55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56.wmf"/><Relationship Id="rId10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Relationship Id="rId3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66.emf"/><Relationship Id="rId7" Type="http://schemas.openxmlformats.org/officeDocument/2006/relationships/image" Target="../media/image2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66.emf"/><Relationship Id="rId5" Type="http://schemas.openxmlformats.org/officeDocument/2006/relationships/image" Target="../media/image22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hyperlink" Target="http://159.226.234.56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114300" y="76200"/>
            <a:ext cx="8915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3000" dirty="0" smtClean="0">
                <a:solidFill>
                  <a:schemeClr val="tx2"/>
                </a:solidFill>
                <a:latin typeface="Comic Sans MS" charset="0"/>
              </a:rPr>
              <a:t>Predictability of the Terrestrial Carbon Cycle</a:t>
            </a:r>
            <a:endParaRPr lang="en-US" altLang="zh-CN" sz="3000" b="1" dirty="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762000" y="1676400"/>
            <a:ext cx="76962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2282825" algn="l"/>
              </a:tabLst>
            </a:pPr>
            <a:r>
              <a:rPr lang="en-US" altLang="zh-CN" sz="2400" b="0" dirty="0"/>
              <a:t>Yiqi </a:t>
            </a:r>
            <a:r>
              <a:rPr lang="en-US" altLang="zh-CN" sz="2400" b="0" dirty="0" smtClean="0"/>
              <a:t>Luo 	University </a:t>
            </a:r>
            <a:r>
              <a:rPr lang="en-US" altLang="zh-CN" sz="2400" b="0" dirty="0"/>
              <a:t>of </a:t>
            </a:r>
            <a:r>
              <a:rPr lang="en-US" altLang="zh-CN" sz="2400" b="0" dirty="0" smtClean="0"/>
              <a:t>Oklahoma, USA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2282825" algn="l"/>
              </a:tabLst>
            </a:pPr>
            <a:r>
              <a:rPr lang="en-US" altLang="zh-CN" sz="2400" b="0" dirty="0"/>
              <a:t>	</a:t>
            </a:r>
            <a:r>
              <a:rPr lang="en-US" altLang="zh-CN" sz="2400" b="0" dirty="0" smtClean="0"/>
              <a:t>Tsinghua University, China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2282825" algn="l"/>
              </a:tabLst>
            </a:pPr>
            <a:r>
              <a:rPr lang="en-US" altLang="zh-CN" sz="2400" b="0" dirty="0" smtClean="0"/>
              <a:t>Trevor Keenan 	Harvard University, USA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2282825" algn="l"/>
              </a:tabLst>
            </a:pPr>
            <a:r>
              <a:rPr lang="en-US" altLang="zh-CN" sz="2400" b="0" dirty="0" smtClean="0"/>
              <a:t>Matthew Smith 	Microsoft Research, Cambridge, UK</a:t>
            </a:r>
            <a:endParaRPr lang="en-US" altLang="zh-CN" sz="2400" dirty="0" smtClean="0"/>
          </a:p>
          <a:p>
            <a:pPr marL="906463" indent="-906463">
              <a:tabLst>
                <a:tab pos="2289175" algn="l"/>
              </a:tabLst>
            </a:pPr>
            <a:r>
              <a:rPr lang="en-US" sz="2400" b="0" dirty="0" err="1" smtClean="0"/>
              <a:t>YingPing</a:t>
            </a:r>
            <a:r>
              <a:rPr lang="en-US" sz="2400" b="0" dirty="0" smtClean="0"/>
              <a:t> Wang</a:t>
            </a:r>
            <a:r>
              <a:rPr lang="en-US" sz="2400" b="0" dirty="0"/>
              <a:t>	</a:t>
            </a:r>
            <a:r>
              <a:rPr lang="en-US" sz="2400" b="0" dirty="0" smtClean="0"/>
              <a:t>CSIRO</a:t>
            </a:r>
            <a:endParaRPr lang="en-US" sz="2400" b="0" dirty="0"/>
          </a:p>
          <a:p>
            <a:pPr marL="906463" indent="-906463">
              <a:tabLst>
                <a:tab pos="2289175" algn="l"/>
              </a:tabLst>
            </a:pPr>
            <a:r>
              <a:rPr lang="en-US" sz="2400" b="0" dirty="0" err="1" smtClean="0"/>
              <a:t>Jianyang</a:t>
            </a:r>
            <a:r>
              <a:rPr lang="en-US" sz="2400" b="0" dirty="0" smtClean="0"/>
              <a:t> Xia 	</a:t>
            </a:r>
            <a:r>
              <a:rPr lang="en-US" altLang="zh-CN" sz="2400" b="0" dirty="0"/>
              <a:t>University of Oklahoma, </a:t>
            </a:r>
            <a:r>
              <a:rPr lang="en-US" altLang="zh-CN" sz="2400" b="0" dirty="0" smtClean="0"/>
              <a:t>USA</a:t>
            </a:r>
            <a:endParaRPr lang="en-US" sz="2400" b="0" dirty="0" smtClean="0"/>
          </a:p>
          <a:p>
            <a:pPr marL="906463" indent="-906463">
              <a:tabLst>
                <a:tab pos="2289175" algn="l"/>
              </a:tabLst>
            </a:pPr>
            <a:r>
              <a:rPr lang="en-US" sz="2400" b="0" dirty="0" smtClean="0"/>
              <a:t>Sasha </a:t>
            </a:r>
            <a:r>
              <a:rPr lang="en-US" sz="2400" b="0" dirty="0" err="1" smtClean="0"/>
              <a:t>Hararuk</a:t>
            </a:r>
            <a:r>
              <a:rPr lang="en-US" altLang="zh-CN" sz="2400" b="0" dirty="0" smtClean="0"/>
              <a:t> 	University </a:t>
            </a:r>
            <a:r>
              <a:rPr lang="en-US" altLang="zh-CN" sz="2400" b="0" dirty="0"/>
              <a:t>of Oklahoma, </a:t>
            </a:r>
            <a:r>
              <a:rPr lang="en-US" altLang="zh-CN" sz="2400" b="0" dirty="0" smtClean="0"/>
              <a:t>USA</a:t>
            </a:r>
            <a:endParaRPr lang="en-US" sz="2400" b="0" dirty="0" smtClean="0"/>
          </a:p>
          <a:p>
            <a:pPr marL="906463" indent="-906463">
              <a:tabLst>
                <a:tab pos="2289175" algn="l"/>
              </a:tabLst>
            </a:pPr>
            <a:r>
              <a:rPr lang="en-US" sz="2400" b="0" dirty="0" err="1" smtClean="0"/>
              <a:t>Ensheng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Weng</a:t>
            </a:r>
            <a:r>
              <a:rPr lang="en-US" sz="2400" b="0" dirty="0" smtClean="0"/>
              <a:t> 	Princeton University, USA</a:t>
            </a:r>
          </a:p>
          <a:p>
            <a:pPr marL="906463" indent="-906463">
              <a:tabLst>
                <a:tab pos="2289175" algn="l"/>
              </a:tabLst>
            </a:pPr>
            <a:r>
              <a:rPr lang="en-US" sz="2400" b="0" dirty="0" err="1" smtClean="0"/>
              <a:t>Yaner</a:t>
            </a:r>
            <a:r>
              <a:rPr lang="en-US" sz="2400" b="0" dirty="0" smtClean="0"/>
              <a:t> Yan 	</a:t>
            </a:r>
            <a:r>
              <a:rPr lang="en-US" sz="2400" b="0" dirty="0" err="1" smtClean="0"/>
              <a:t>Fudan</a:t>
            </a:r>
            <a:r>
              <a:rPr lang="en-US" sz="2400" b="0" dirty="0" smtClean="0"/>
              <a:t> University, China </a:t>
            </a:r>
            <a:endParaRPr lang="en-US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410200"/>
            <a:ext cx="1371600" cy="510099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35399" y="6172200"/>
            <a:ext cx="367320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SimSun" pitchFamily="2" charset="-122"/>
              </a:defRPr>
            </a:lvl9pPr>
          </a:lstStyle>
          <a:p>
            <a:r>
              <a:rPr lang="en-US" altLang="zh-CN" sz="3200" u="sng" dirty="0">
                <a:solidFill>
                  <a:srgbClr val="170BAD"/>
                </a:solidFill>
                <a:latin typeface="Times New Roman" pitchFamily="18" charset="0"/>
              </a:rPr>
              <a:t>http://ecolab.ou.edu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6518" y="5791200"/>
            <a:ext cx="2208482" cy="487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365760" algn="ctr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US" altLang="zh-CN" sz="2800" dirty="0" err="1">
                <a:latin typeface="Garamond" charset="0"/>
                <a:ea typeface="SimSun" charset="0"/>
                <a:cs typeface="SimSun" charset="0"/>
              </a:rPr>
              <a:t>yluo@ou.edu</a:t>
            </a:r>
            <a:endParaRPr lang="en-US" altLang="zh-CN" sz="2800" dirty="0">
              <a:latin typeface="Garamond" charset="0"/>
              <a:ea typeface="SimSun" charset="0"/>
              <a:cs typeface="SimSu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105400"/>
            <a:ext cx="1600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134100"/>
            <a:ext cx="228600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3429000"/>
            <a:ext cx="97971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5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30" descr="carbon cycle_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4038"/>
            <a:ext cx="42862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800600" y="1752600"/>
            <a:ext cx="41052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0838" indent="-350838" eaLnBrk="0" hangingPunct="0">
              <a:spcBef>
                <a:spcPct val="50000"/>
              </a:spcBef>
              <a:buFontTx/>
              <a:buAutoNum type="arabicPeriod"/>
            </a:pPr>
            <a:r>
              <a:rPr lang="en-US" sz="2400" b="0" dirty="0">
                <a:latin typeface="Arial" charset="0"/>
                <a:cs typeface="Arial" charset="0"/>
              </a:rPr>
              <a:t>Photosynthesis as the primary C influx pathway</a:t>
            </a:r>
          </a:p>
          <a:p>
            <a:pPr marL="350838" indent="-350838" eaLnBrk="0" hangingPunct="0">
              <a:spcBef>
                <a:spcPct val="50000"/>
              </a:spcBef>
              <a:buFontTx/>
              <a:buAutoNum type="arabicPeriod"/>
            </a:pPr>
            <a:r>
              <a:rPr lang="en-US" sz="2400" b="0" dirty="0">
                <a:latin typeface="Arial" charset="0"/>
                <a:cs typeface="Arial" charset="0"/>
              </a:rPr>
              <a:t>Compartmentalization, </a:t>
            </a:r>
          </a:p>
          <a:p>
            <a:pPr marL="350838" indent="-350838" eaLnBrk="0" hangingPunct="0">
              <a:spcBef>
                <a:spcPct val="50000"/>
              </a:spcBef>
              <a:buFontTx/>
              <a:buAutoNum type="arabicPeriod"/>
            </a:pPr>
            <a:r>
              <a:rPr lang="en-US" sz="2400" b="0" dirty="0" smtClean="0">
                <a:latin typeface="Arial" charset="0"/>
                <a:cs typeface="Arial" charset="0"/>
              </a:rPr>
              <a:t>Partitioning </a:t>
            </a:r>
            <a:r>
              <a:rPr lang="en-US" sz="2400" b="0" dirty="0">
                <a:latin typeface="Arial" charset="0"/>
                <a:cs typeface="Arial" charset="0"/>
              </a:rPr>
              <a:t>among pools </a:t>
            </a:r>
          </a:p>
          <a:p>
            <a:pPr marL="350838" indent="-350838" eaLnBrk="0" hangingPunct="0">
              <a:spcBef>
                <a:spcPct val="50000"/>
              </a:spcBef>
              <a:buFontTx/>
              <a:buAutoNum type="arabicPeriod"/>
            </a:pPr>
            <a:r>
              <a:rPr lang="en-US" sz="2400" b="0" dirty="0" smtClean="0">
                <a:latin typeface="Arial" charset="0"/>
                <a:cs typeface="Arial" charset="0"/>
              </a:rPr>
              <a:t>Donor</a:t>
            </a:r>
            <a:r>
              <a:rPr lang="en-US" sz="2400" b="0" dirty="0">
                <a:latin typeface="Arial" charset="0"/>
                <a:cs typeface="Arial" charset="0"/>
              </a:rPr>
              <a:t>-pool dominated carbon transfers</a:t>
            </a:r>
          </a:p>
          <a:p>
            <a:pPr marL="350838" indent="-350838" eaLnBrk="0" hangingPunct="0">
              <a:spcBef>
                <a:spcPct val="50000"/>
              </a:spcBef>
              <a:buFontTx/>
              <a:buAutoNum type="arabicPeriod"/>
            </a:pPr>
            <a:r>
              <a:rPr lang="en-US" sz="2400" b="0" dirty="0">
                <a:latin typeface="Arial" charset="0"/>
                <a:cs typeface="Arial" charset="0"/>
              </a:rPr>
              <a:t>1st-order </a:t>
            </a:r>
            <a:r>
              <a:rPr lang="en-US" sz="2400" b="0" dirty="0" smtClean="0">
                <a:latin typeface="Arial" charset="0"/>
                <a:cs typeface="Arial" charset="0"/>
              </a:rPr>
              <a:t>transfers </a:t>
            </a:r>
            <a:r>
              <a:rPr lang="en-US" sz="2400" b="0" dirty="0">
                <a:latin typeface="Arial" charset="0"/>
                <a:cs typeface="Arial" charset="0"/>
              </a:rPr>
              <a:t>from the donor pools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dirty="0" smtClean="0">
                <a:solidFill>
                  <a:schemeClr val="tx2"/>
                </a:solidFill>
              </a:rPr>
              <a:t>Properties of terrestrial </a:t>
            </a:r>
            <a:r>
              <a:rPr lang="en-US" sz="3600" dirty="0">
                <a:solidFill>
                  <a:schemeClr val="tx2"/>
                </a:solidFill>
              </a:rPr>
              <a:t>carbon </a:t>
            </a:r>
            <a:r>
              <a:rPr lang="en-US" sz="3600" dirty="0" smtClean="0">
                <a:solidFill>
                  <a:schemeClr val="tx2"/>
                </a:solidFill>
              </a:rPr>
              <a:t>cycle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248400"/>
            <a:ext cx="233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Luo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Weng</a:t>
            </a:r>
            <a:r>
              <a:rPr lang="en-US" dirty="0" smtClean="0"/>
              <a:t> 2011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8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013419"/>
              </p:ext>
            </p:extLst>
          </p:nvPr>
        </p:nvGraphicFramePr>
        <p:xfrm>
          <a:off x="2908919" y="4221733"/>
          <a:ext cx="6775649" cy="244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5" name="Document" r:id="rId3" imgW="5486400" imgH="2070100" progId="Word.Document.12">
                  <p:embed/>
                </p:oleObj>
              </mc:Choice>
              <mc:Fallback>
                <p:oleObj name="Document" r:id="rId3" imgW="54864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919" y="4221733"/>
                        <a:ext cx="6775649" cy="2447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zh-CN">
              <a:latin typeface="Calibri" charset="0"/>
            </a:endParaRP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901018"/>
              </p:ext>
            </p:extLst>
          </p:nvPr>
        </p:nvGraphicFramePr>
        <p:xfrm>
          <a:off x="377825" y="4154488"/>
          <a:ext cx="24923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6" name="Equation" r:id="rId5" imgW="1739900" imgH="800100" progId="Equation.3">
                  <p:embed/>
                </p:oleObj>
              </mc:Choice>
              <mc:Fallback>
                <p:oleObj name="Equation" r:id="rId5" imgW="17399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4154488"/>
                        <a:ext cx="24923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972616" y="116632"/>
            <a:ext cx="5257848" cy="3064406"/>
            <a:chOff x="-972616" y="116632"/>
            <a:chExt cx="5257848" cy="3064406"/>
          </a:xfrm>
        </p:grpSpPr>
        <p:pic>
          <p:nvPicPr>
            <p:cNvPr id="17" name="Picture 16" descr="figure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2616" y="116632"/>
              <a:ext cx="5257848" cy="27787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95536" y="2780928"/>
              <a:ext cx="20717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A: Basic processes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80112" y="3080187"/>
            <a:ext cx="341148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lnSpc>
                <a:spcPct val="80000"/>
              </a:lnSpc>
            </a:pPr>
            <a:r>
              <a:rPr lang="en-US" sz="2000" dirty="0" smtClean="0"/>
              <a:t>B: Shared model structure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820978"/>
            <a:ext cx="2229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C: Similar algorithm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789040"/>
            <a:ext cx="2011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D: General model</a:t>
            </a:r>
            <a:endParaRPr lang="en-US" sz="2000" dirty="0"/>
          </a:p>
        </p:txBody>
      </p:sp>
      <p:sp>
        <p:nvSpPr>
          <p:cNvPr id="2" name="Right Arrow 1"/>
          <p:cNvSpPr/>
          <p:nvPr/>
        </p:nvSpPr>
        <p:spPr>
          <a:xfrm>
            <a:off x="3275856" y="2276872"/>
            <a:ext cx="1872208" cy="936104"/>
          </a:xfrm>
          <a:prstGeom prst="rightArrow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Model development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Left Arrow 4"/>
          <p:cNvSpPr/>
          <p:nvPr/>
        </p:nvSpPr>
        <p:spPr>
          <a:xfrm rot="16200000">
            <a:off x="4489724" y="3130700"/>
            <a:ext cx="1296144" cy="1028647"/>
          </a:xfrm>
          <a:prstGeom prst="leftArrow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Encoding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361954" y="2989066"/>
            <a:ext cx="1395756" cy="100811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Theoretical analysis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131840" y="3861048"/>
            <a:ext cx="1800200" cy="936104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Generalization</a:t>
            </a:r>
            <a:endParaRPr lang="en-GB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580112" y="27801"/>
            <a:ext cx="3259088" cy="3018218"/>
            <a:chOff x="2987824" y="1983925"/>
            <a:chExt cx="3259088" cy="3018218"/>
          </a:xfrm>
        </p:grpSpPr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3203848" y="2636912"/>
              <a:ext cx="78912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Arial"/>
                  <a:cs typeface="Arial"/>
                </a:rPr>
                <a:t>Leaf (</a:t>
              </a:r>
              <a:r>
                <a:rPr lang="en-US" sz="1200" dirty="0"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atin typeface="Arial"/>
                  <a:cs typeface="Arial"/>
                </a:rPr>
                <a:t>1</a:t>
              </a:r>
              <a:r>
                <a:rPr lang="en-US" sz="1200" dirty="0"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99" name="Text Box 5"/>
            <p:cNvSpPr txBox="1">
              <a:spLocks noChangeArrowheads="1"/>
            </p:cNvSpPr>
            <p:nvPr/>
          </p:nvSpPr>
          <p:spPr bwMode="auto">
            <a:xfrm>
              <a:off x="5076056" y="2647945"/>
              <a:ext cx="936104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Arial"/>
                  <a:cs typeface="Arial"/>
                </a:rPr>
                <a:t>Wood (X</a:t>
              </a:r>
              <a:r>
                <a:rPr lang="en-US" sz="1200" baseline="-25000" dirty="0" smtClean="0">
                  <a:latin typeface="Arial"/>
                  <a:cs typeface="Arial"/>
                </a:rPr>
                <a:t>3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2987824" y="3224009"/>
              <a:ext cx="1582688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Metabolic </a:t>
              </a:r>
              <a:r>
                <a:rPr lang="en-US" sz="1200" dirty="0" smtClean="0">
                  <a:latin typeface="Arial"/>
                  <a:cs typeface="Arial"/>
                </a:rPr>
                <a:t>litter (X</a:t>
              </a:r>
              <a:r>
                <a:rPr lang="en-US" sz="1200" baseline="-25000" dirty="0">
                  <a:latin typeface="Arial"/>
                  <a:cs typeface="Arial"/>
                </a:rPr>
                <a:t>4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4014710" y="3624335"/>
              <a:ext cx="1152128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Arial"/>
                  <a:cs typeface="Arial"/>
                </a:rPr>
                <a:t>Microbes (X</a:t>
              </a:r>
              <a:r>
                <a:rPr lang="en-US" sz="1200" baseline="-25000" dirty="0">
                  <a:latin typeface="Arial"/>
                  <a:cs typeface="Arial"/>
                </a:rPr>
                <a:t>6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2" name="Text Box 8"/>
            <p:cNvSpPr txBox="1">
              <a:spLocks noChangeArrowheads="1"/>
            </p:cNvSpPr>
            <p:nvPr/>
          </p:nvSpPr>
          <p:spPr bwMode="auto">
            <a:xfrm>
              <a:off x="4716016" y="3224009"/>
              <a:ext cx="1530896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Structure </a:t>
              </a:r>
              <a:r>
                <a:rPr lang="en-US" sz="1200" dirty="0" smtClean="0">
                  <a:latin typeface="Arial"/>
                  <a:cs typeface="Arial"/>
                </a:rPr>
                <a:t>litter (X</a:t>
              </a:r>
              <a:r>
                <a:rPr lang="en-US" sz="1200" baseline="-25000" dirty="0">
                  <a:latin typeface="Arial"/>
                  <a:cs typeface="Arial"/>
                </a:rPr>
                <a:t>5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3" name="Text Box 9"/>
            <p:cNvSpPr txBox="1">
              <a:spLocks noChangeArrowheads="1"/>
            </p:cNvSpPr>
            <p:nvPr/>
          </p:nvSpPr>
          <p:spPr bwMode="auto">
            <a:xfrm>
              <a:off x="4113312" y="4199474"/>
              <a:ext cx="1269550" cy="254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Slow </a:t>
              </a:r>
              <a:r>
                <a:rPr lang="en-US" sz="1200" dirty="0" smtClean="0">
                  <a:latin typeface="Arial"/>
                  <a:cs typeface="Arial"/>
                </a:rPr>
                <a:t>SOM (X</a:t>
              </a:r>
              <a:r>
                <a:rPr lang="en-US" sz="1200" baseline="-25000" dirty="0">
                  <a:latin typeface="Arial"/>
                  <a:cs typeface="Arial"/>
                </a:rPr>
                <a:t>7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4" name="Text Box 10"/>
            <p:cNvSpPr txBox="1">
              <a:spLocks noChangeArrowheads="1"/>
            </p:cNvSpPr>
            <p:nvPr/>
          </p:nvSpPr>
          <p:spPr bwMode="auto">
            <a:xfrm>
              <a:off x="3942703" y="4725144"/>
              <a:ext cx="1440160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Passive </a:t>
              </a:r>
              <a:r>
                <a:rPr lang="en-US" sz="1200" dirty="0" smtClean="0">
                  <a:latin typeface="Arial"/>
                  <a:cs typeface="Arial"/>
                </a:rPr>
                <a:t>SOM (X</a:t>
              </a:r>
              <a:r>
                <a:rPr lang="en-US" sz="1200" baseline="-25000" dirty="0">
                  <a:latin typeface="Arial"/>
                  <a:cs typeface="Arial"/>
                </a:rPr>
                <a:t>8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 flipH="1">
              <a:off x="5148064" y="3789040"/>
              <a:ext cx="360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06" name="Line 13"/>
            <p:cNvSpPr>
              <a:spLocks noChangeShapeType="1"/>
            </p:cNvSpPr>
            <p:nvPr/>
          </p:nvSpPr>
          <p:spPr bwMode="auto">
            <a:xfrm flipV="1">
              <a:off x="4716016" y="3894726"/>
              <a:ext cx="1" cy="288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4573589" y="2276873"/>
              <a:ext cx="214436" cy="72008"/>
            </a:xfrm>
            <a:custGeom>
              <a:avLst/>
              <a:gdLst>
                <a:gd name="T0" fmla="*/ 0 w 211"/>
                <a:gd name="T1" fmla="*/ 0 h 116"/>
                <a:gd name="T2" fmla="*/ 71 w 211"/>
                <a:gd name="T3" fmla="*/ 84 h 116"/>
                <a:gd name="T4" fmla="*/ 211 w 211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16">
                  <a:moveTo>
                    <a:pt x="0" y="0"/>
                  </a:moveTo>
                  <a:cubicBezTo>
                    <a:pt x="12" y="14"/>
                    <a:pt x="36" y="65"/>
                    <a:pt x="71" y="84"/>
                  </a:cubicBezTo>
                  <a:cubicBezTo>
                    <a:pt x="106" y="103"/>
                    <a:pt x="182" y="109"/>
                    <a:pt x="211" y="116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08" name="Text Box 16"/>
            <p:cNvSpPr txBox="1">
              <a:spLocks noChangeArrowheads="1"/>
            </p:cNvSpPr>
            <p:nvPr/>
          </p:nvSpPr>
          <p:spPr bwMode="auto">
            <a:xfrm>
              <a:off x="4716016" y="2216772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5508104" y="3784191"/>
              <a:ext cx="205790" cy="220873"/>
            </a:xfrm>
            <a:custGeom>
              <a:avLst/>
              <a:gdLst>
                <a:gd name="T0" fmla="*/ 0 w 250"/>
                <a:gd name="T1" fmla="*/ 0 h 345"/>
                <a:gd name="T2" fmla="*/ 90 w 250"/>
                <a:gd name="T3" fmla="*/ 256 h 345"/>
                <a:gd name="T4" fmla="*/ 250 w 250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" h="345">
                  <a:moveTo>
                    <a:pt x="0" y="0"/>
                  </a:moveTo>
                  <a:cubicBezTo>
                    <a:pt x="24" y="99"/>
                    <a:pt x="48" y="198"/>
                    <a:pt x="90" y="256"/>
                  </a:cubicBezTo>
                  <a:cubicBezTo>
                    <a:pt x="132" y="314"/>
                    <a:pt x="191" y="329"/>
                    <a:pt x="250" y="34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0" name="Text Box 18"/>
            <p:cNvSpPr txBox="1">
              <a:spLocks noChangeArrowheads="1"/>
            </p:cNvSpPr>
            <p:nvPr/>
          </p:nvSpPr>
          <p:spPr bwMode="auto">
            <a:xfrm>
              <a:off x="5652120" y="3861048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Arial"/>
                  <a:cs typeface="Arial"/>
                </a:rPr>
                <a:t>CO</a:t>
              </a:r>
              <a:r>
                <a:rPr lang="en-US" sz="1200" baseline="-25000">
                  <a:latin typeface="Arial"/>
                  <a:cs typeface="Arial"/>
                </a:rPr>
                <a:t>2</a:t>
              </a:r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 flipV="1">
              <a:off x="4734790" y="3978642"/>
              <a:ext cx="169677" cy="144016"/>
            </a:xfrm>
            <a:custGeom>
              <a:avLst/>
              <a:gdLst>
                <a:gd name="T0" fmla="*/ 0 w 250"/>
                <a:gd name="T1" fmla="*/ 0 h 345"/>
                <a:gd name="T2" fmla="*/ 90 w 250"/>
                <a:gd name="T3" fmla="*/ 256 h 345"/>
                <a:gd name="T4" fmla="*/ 250 w 250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" h="345">
                  <a:moveTo>
                    <a:pt x="0" y="0"/>
                  </a:moveTo>
                  <a:cubicBezTo>
                    <a:pt x="24" y="99"/>
                    <a:pt x="48" y="198"/>
                    <a:pt x="90" y="256"/>
                  </a:cubicBezTo>
                  <a:cubicBezTo>
                    <a:pt x="132" y="314"/>
                    <a:pt x="191" y="329"/>
                    <a:pt x="250" y="34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2" name="Text Box 20"/>
            <p:cNvSpPr txBox="1">
              <a:spLocks noChangeArrowheads="1"/>
            </p:cNvSpPr>
            <p:nvPr/>
          </p:nvSpPr>
          <p:spPr bwMode="auto">
            <a:xfrm>
              <a:off x="4847592" y="3861048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 flipH="1">
              <a:off x="3438646" y="3489269"/>
              <a:ext cx="189960" cy="167663"/>
            </a:xfrm>
            <a:custGeom>
              <a:avLst/>
              <a:gdLst>
                <a:gd name="T0" fmla="*/ 0 w 250"/>
                <a:gd name="T1" fmla="*/ 0 h 345"/>
                <a:gd name="T2" fmla="*/ 90 w 250"/>
                <a:gd name="T3" fmla="*/ 256 h 345"/>
                <a:gd name="T4" fmla="*/ 250 w 250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" h="345">
                  <a:moveTo>
                    <a:pt x="0" y="0"/>
                  </a:moveTo>
                  <a:cubicBezTo>
                    <a:pt x="24" y="99"/>
                    <a:pt x="48" y="198"/>
                    <a:pt x="90" y="256"/>
                  </a:cubicBezTo>
                  <a:cubicBezTo>
                    <a:pt x="132" y="314"/>
                    <a:pt x="191" y="329"/>
                    <a:pt x="250" y="34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4" name="Text Box 22"/>
            <p:cNvSpPr txBox="1">
              <a:spLocks noChangeArrowheads="1"/>
            </p:cNvSpPr>
            <p:nvPr/>
          </p:nvSpPr>
          <p:spPr bwMode="auto">
            <a:xfrm>
              <a:off x="3163341" y="4304129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 flipH="1">
              <a:off x="3563888" y="4564530"/>
              <a:ext cx="140209" cy="232622"/>
            </a:xfrm>
            <a:custGeom>
              <a:avLst/>
              <a:gdLst>
                <a:gd name="T0" fmla="*/ 0 w 122"/>
                <a:gd name="T1" fmla="*/ 167 h 167"/>
                <a:gd name="T2" fmla="*/ 26 w 122"/>
                <a:gd name="T3" fmla="*/ 52 h 167"/>
                <a:gd name="T4" fmla="*/ 122 w 122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67">
                  <a:moveTo>
                    <a:pt x="0" y="167"/>
                  </a:moveTo>
                  <a:cubicBezTo>
                    <a:pt x="3" y="123"/>
                    <a:pt x="6" y="80"/>
                    <a:pt x="26" y="52"/>
                  </a:cubicBezTo>
                  <a:cubicBezTo>
                    <a:pt x="46" y="24"/>
                    <a:pt x="84" y="12"/>
                    <a:pt x="122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6" name="Text Box 24"/>
            <p:cNvSpPr txBox="1">
              <a:spLocks noChangeArrowheads="1"/>
            </p:cNvSpPr>
            <p:nvPr/>
          </p:nvSpPr>
          <p:spPr bwMode="auto">
            <a:xfrm>
              <a:off x="3047392" y="3512916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437759" y="3894726"/>
              <a:ext cx="134242" cy="155924"/>
            </a:xfrm>
            <a:custGeom>
              <a:avLst/>
              <a:gdLst>
                <a:gd name="T0" fmla="*/ 128 w 128"/>
                <a:gd name="T1" fmla="*/ 0 h 301"/>
                <a:gd name="T2" fmla="*/ 90 w 128"/>
                <a:gd name="T3" fmla="*/ 179 h 301"/>
                <a:gd name="T4" fmla="*/ 0 w 128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301">
                  <a:moveTo>
                    <a:pt x="128" y="0"/>
                  </a:moveTo>
                  <a:cubicBezTo>
                    <a:pt x="122" y="30"/>
                    <a:pt x="111" y="129"/>
                    <a:pt x="90" y="179"/>
                  </a:cubicBezTo>
                  <a:cubicBezTo>
                    <a:pt x="69" y="229"/>
                    <a:pt x="19" y="276"/>
                    <a:pt x="0" y="301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8" name="Text Box 26"/>
            <p:cNvSpPr txBox="1">
              <a:spLocks noChangeArrowheads="1"/>
            </p:cNvSpPr>
            <p:nvPr/>
          </p:nvSpPr>
          <p:spPr bwMode="auto">
            <a:xfrm>
              <a:off x="4077426" y="3933056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19" name="Line 28"/>
            <p:cNvSpPr>
              <a:spLocks noChangeShapeType="1"/>
            </p:cNvSpPr>
            <p:nvPr/>
          </p:nvSpPr>
          <p:spPr bwMode="auto">
            <a:xfrm>
              <a:off x="4571998" y="4470790"/>
              <a:ext cx="1" cy="2543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0" name="Line 29"/>
            <p:cNvSpPr>
              <a:spLocks noChangeShapeType="1"/>
            </p:cNvSpPr>
            <p:nvPr/>
          </p:nvSpPr>
          <p:spPr bwMode="auto">
            <a:xfrm>
              <a:off x="4573588" y="2246176"/>
              <a:ext cx="0" cy="246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1" name="Line 30"/>
            <p:cNvSpPr>
              <a:spLocks noChangeShapeType="1"/>
            </p:cNvSpPr>
            <p:nvPr/>
          </p:nvSpPr>
          <p:spPr bwMode="auto">
            <a:xfrm>
              <a:off x="3635896" y="2936852"/>
              <a:ext cx="0" cy="276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2" name="Line 31"/>
            <p:cNvSpPr>
              <a:spLocks noChangeShapeType="1"/>
            </p:cNvSpPr>
            <p:nvPr/>
          </p:nvSpPr>
          <p:spPr bwMode="auto">
            <a:xfrm>
              <a:off x="4572001" y="3894726"/>
              <a:ext cx="0" cy="288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>
              <a:off x="3638549" y="2492896"/>
              <a:ext cx="1869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4" name="Line 33"/>
            <p:cNvSpPr>
              <a:spLocks noChangeShapeType="1"/>
            </p:cNvSpPr>
            <p:nvPr/>
          </p:nvSpPr>
          <p:spPr bwMode="auto">
            <a:xfrm>
              <a:off x="5508104" y="2492896"/>
              <a:ext cx="0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5" name="Line 34"/>
            <p:cNvSpPr>
              <a:spLocks noChangeShapeType="1"/>
            </p:cNvSpPr>
            <p:nvPr/>
          </p:nvSpPr>
          <p:spPr bwMode="auto">
            <a:xfrm>
              <a:off x="3635896" y="2492896"/>
              <a:ext cx="0" cy="1559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572000" y="4542798"/>
              <a:ext cx="216025" cy="66625"/>
            </a:xfrm>
            <a:custGeom>
              <a:avLst/>
              <a:gdLst>
                <a:gd name="T0" fmla="*/ 0 w 250"/>
                <a:gd name="T1" fmla="*/ 0 h 345"/>
                <a:gd name="T2" fmla="*/ 90 w 250"/>
                <a:gd name="T3" fmla="*/ 256 h 345"/>
                <a:gd name="T4" fmla="*/ 250 w 250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" h="345">
                  <a:moveTo>
                    <a:pt x="0" y="0"/>
                  </a:moveTo>
                  <a:cubicBezTo>
                    <a:pt x="24" y="99"/>
                    <a:pt x="48" y="198"/>
                    <a:pt x="90" y="256"/>
                  </a:cubicBezTo>
                  <a:cubicBezTo>
                    <a:pt x="132" y="314"/>
                    <a:pt x="191" y="329"/>
                    <a:pt x="250" y="34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7" name="Text Box 36"/>
            <p:cNvSpPr txBox="1">
              <a:spLocks noChangeArrowheads="1"/>
            </p:cNvSpPr>
            <p:nvPr/>
          </p:nvSpPr>
          <p:spPr bwMode="auto">
            <a:xfrm>
              <a:off x="4747517" y="4437112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flipH="1">
              <a:off x="5508104" y="2924944"/>
              <a:ext cx="0" cy="288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9" name="Line 39"/>
            <p:cNvSpPr>
              <a:spLocks noChangeShapeType="1"/>
            </p:cNvSpPr>
            <p:nvPr/>
          </p:nvSpPr>
          <p:spPr bwMode="auto">
            <a:xfrm flipV="1">
              <a:off x="3707904" y="4858127"/>
              <a:ext cx="216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0" name="Line 40"/>
            <p:cNvSpPr>
              <a:spLocks noChangeShapeType="1"/>
            </p:cNvSpPr>
            <p:nvPr/>
          </p:nvSpPr>
          <p:spPr bwMode="auto">
            <a:xfrm>
              <a:off x="4067944" y="3894726"/>
              <a:ext cx="0" cy="830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1" name="Text Box 41"/>
            <p:cNvSpPr txBox="1">
              <a:spLocks noChangeArrowheads="1"/>
            </p:cNvSpPr>
            <p:nvPr/>
          </p:nvSpPr>
          <p:spPr bwMode="auto">
            <a:xfrm>
              <a:off x="3645378" y="4221088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942703" y="3966734"/>
              <a:ext cx="125242" cy="297357"/>
            </a:xfrm>
            <a:custGeom>
              <a:avLst/>
              <a:gdLst>
                <a:gd name="T0" fmla="*/ 128 w 128"/>
                <a:gd name="T1" fmla="*/ 0 h 301"/>
                <a:gd name="T2" fmla="*/ 90 w 128"/>
                <a:gd name="T3" fmla="*/ 179 h 301"/>
                <a:gd name="T4" fmla="*/ 0 w 128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301">
                  <a:moveTo>
                    <a:pt x="128" y="0"/>
                  </a:moveTo>
                  <a:cubicBezTo>
                    <a:pt x="122" y="30"/>
                    <a:pt x="111" y="129"/>
                    <a:pt x="90" y="179"/>
                  </a:cubicBezTo>
                  <a:cubicBezTo>
                    <a:pt x="69" y="229"/>
                    <a:pt x="19" y="276"/>
                    <a:pt x="0" y="301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3" name="Text Box 1027"/>
            <p:cNvSpPr txBox="1">
              <a:spLocks noChangeArrowheads="1"/>
            </p:cNvSpPr>
            <p:nvPr/>
          </p:nvSpPr>
          <p:spPr bwMode="auto">
            <a:xfrm>
              <a:off x="3923928" y="1983925"/>
              <a:ext cx="1560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200" dirty="0">
                  <a:latin typeface="Arial"/>
                  <a:cs typeface="Arial"/>
                </a:rPr>
                <a:t> </a:t>
              </a:r>
              <a:r>
                <a:rPr lang="en-US" altLang="zh-CN" sz="1200" dirty="0" smtClean="0">
                  <a:latin typeface="Arial"/>
                  <a:cs typeface="Arial"/>
                </a:rPr>
                <a:t>Photosynthesis</a:t>
              </a:r>
              <a:endParaRPr lang="en-US" altLang="zh-CN" sz="1200" dirty="0">
                <a:latin typeface="Arial"/>
                <a:cs typeface="Arial"/>
              </a:endParaRPr>
            </a:p>
          </p:txBody>
        </p:sp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4139806" y="2648820"/>
              <a:ext cx="839994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Arial"/>
                  <a:cs typeface="Arial"/>
                </a:rPr>
                <a:t>Root (X</a:t>
              </a:r>
              <a:r>
                <a:rPr lang="en-US" sz="1200" baseline="-25000" dirty="0" smtClean="0">
                  <a:latin typeface="Arial"/>
                  <a:cs typeface="Arial"/>
                </a:rPr>
                <a:t>2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36" name="Line 34"/>
            <p:cNvSpPr>
              <a:spLocks noChangeShapeType="1"/>
            </p:cNvSpPr>
            <p:nvPr/>
          </p:nvSpPr>
          <p:spPr bwMode="auto">
            <a:xfrm>
              <a:off x="4572000" y="2913036"/>
              <a:ext cx="0" cy="1559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7" name="Line 32"/>
            <p:cNvSpPr>
              <a:spLocks noChangeShapeType="1"/>
            </p:cNvSpPr>
            <p:nvPr/>
          </p:nvSpPr>
          <p:spPr bwMode="auto">
            <a:xfrm>
              <a:off x="3635897" y="3068960"/>
              <a:ext cx="158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8" name="Line 34"/>
            <p:cNvSpPr>
              <a:spLocks noChangeShapeType="1"/>
            </p:cNvSpPr>
            <p:nvPr/>
          </p:nvSpPr>
          <p:spPr bwMode="auto">
            <a:xfrm>
              <a:off x="5220072" y="3065436"/>
              <a:ext cx="0" cy="1475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9" name="Line 11"/>
            <p:cNvSpPr>
              <a:spLocks noChangeShapeType="1"/>
            </p:cNvSpPr>
            <p:nvPr/>
          </p:nvSpPr>
          <p:spPr bwMode="auto">
            <a:xfrm flipH="1">
              <a:off x="5364088" y="4326774"/>
              <a:ext cx="144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0" name="Line 40"/>
            <p:cNvSpPr>
              <a:spLocks noChangeShapeType="1"/>
            </p:cNvSpPr>
            <p:nvPr/>
          </p:nvSpPr>
          <p:spPr bwMode="auto">
            <a:xfrm>
              <a:off x="5508104" y="3501008"/>
              <a:ext cx="0" cy="8640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1" name="Line 40"/>
            <p:cNvSpPr>
              <a:spLocks noChangeShapeType="1"/>
            </p:cNvSpPr>
            <p:nvPr/>
          </p:nvSpPr>
          <p:spPr bwMode="auto">
            <a:xfrm>
              <a:off x="3635896" y="3501008"/>
              <a:ext cx="0" cy="2160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2" name="Line 11"/>
            <p:cNvSpPr>
              <a:spLocks noChangeShapeType="1"/>
            </p:cNvSpPr>
            <p:nvPr/>
          </p:nvSpPr>
          <p:spPr bwMode="auto">
            <a:xfrm>
              <a:off x="3635896" y="3717032"/>
              <a:ext cx="360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3" name="Line 40"/>
            <p:cNvSpPr>
              <a:spLocks noChangeShapeType="1"/>
            </p:cNvSpPr>
            <p:nvPr/>
          </p:nvSpPr>
          <p:spPr bwMode="auto">
            <a:xfrm>
              <a:off x="3707904" y="3861048"/>
              <a:ext cx="0" cy="1008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4" name="Line 11"/>
            <p:cNvSpPr>
              <a:spLocks noChangeShapeType="1"/>
            </p:cNvSpPr>
            <p:nvPr/>
          </p:nvSpPr>
          <p:spPr bwMode="auto">
            <a:xfrm flipV="1">
              <a:off x="3707904" y="3861048"/>
              <a:ext cx="288032" cy="8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</p:grpSp>
      <p:sp>
        <p:nvSpPr>
          <p:cNvPr id="64" name="TextBox 10"/>
          <p:cNvSpPr txBox="1">
            <a:spLocks noChangeArrowheads="1"/>
          </p:cNvSpPr>
          <p:nvPr/>
        </p:nvSpPr>
        <p:spPr bwMode="auto">
          <a:xfrm>
            <a:off x="152400" y="5486400"/>
            <a:ext cx="266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et al. 2003 GBC</a:t>
            </a:r>
          </a:p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</a:t>
            </a:r>
            <a:r>
              <a:rPr lang="en-US" sz="1600" b="0" dirty="0">
                <a:latin typeface="Times New Roman" charset="0"/>
                <a:cs typeface="Times New Roman" charset="0"/>
              </a:rPr>
              <a:t>and </a:t>
            </a:r>
            <a:r>
              <a:rPr lang="en-US" sz="1600" b="0" dirty="0" err="1">
                <a:latin typeface="Times New Roman" charset="0"/>
                <a:cs typeface="Times New Roman" charset="0"/>
              </a:rPr>
              <a:t>Weng</a:t>
            </a:r>
            <a:r>
              <a:rPr lang="en-US" sz="1600" b="0" dirty="0">
                <a:latin typeface="Times New Roman" charset="0"/>
                <a:cs typeface="Times New Roman" charset="0"/>
              </a:rPr>
              <a:t> 2011 </a:t>
            </a:r>
            <a:r>
              <a:rPr lang="en-US" sz="1600" b="0" dirty="0" smtClean="0">
                <a:latin typeface="Times New Roman" charset="0"/>
                <a:cs typeface="Times New Roman" charset="0"/>
              </a:rPr>
              <a:t>TREE</a:t>
            </a:r>
          </a:p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et al. 2012</a:t>
            </a:r>
          </a:p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et al. submitted</a:t>
            </a:r>
            <a:endParaRPr lang="en-US" sz="16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2667000" y="762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000514"/>
                </a:solidFill>
                <a:latin typeface="Comic Sans MS" charset="0"/>
              </a:rPr>
              <a:t>Theoretical analysis</a:t>
            </a:r>
          </a:p>
        </p:txBody>
      </p:sp>
    </p:spTree>
    <p:extLst>
      <p:ext uri="{BB962C8B-B14F-4D97-AF65-F5344CB8AC3E}">
        <p14:creationId xmlns:p14="http://schemas.microsoft.com/office/powerpoint/2010/main" val="423636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5" grpId="0" animBg="1"/>
      <p:bldP spid="15" grpId="0" animBg="1"/>
      <p:bldP spid="7" grpId="0" animBg="1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/>
          <p:cNvSpPr>
            <a:spLocks noChangeArrowheads="1"/>
          </p:cNvSpPr>
          <p:nvPr/>
        </p:nvSpPr>
        <p:spPr bwMode="auto">
          <a:xfrm>
            <a:off x="3348038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59" name="Text Box 45"/>
          <p:cNvSpPr txBox="1">
            <a:spLocks noChangeArrowheads="1"/>
          </p:cNvSpPr>
          <p:nvPr/>
        </p:nvSpPr>
        <p:spPr bwMode="auto">
          <a:xfrm>
            <a:off x="2362200" y="115888"/>
            <a:ext cx="4188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4000" dirty="0" smtClean="0">
                <a:solidFill>
                  <a:srgbClr val="000514"/>
                </a:solidFill>
                <a:latin typeface="Times New Roman" charset="0"/>
              </a:rPr>
              <a:t>General </a:t>
            </a:r>
            <a:r>
              <a:rPr lang="en-US" altLang="zh-CN" sz="4000" dirty="0">
                <a:solidFill>
                  <a:srgbClr val="000514"/>
                </a:solidFill>
                <a:latin typeface="Times New Roman" charset="0"/>
              </a:rPr>
              <a:t>equations</a:t>
            </a:r>
          </a:p>
        </p:txBody>
      </p:sp>
      <p:sp>
        <p:nvSpPr>
          <p:cNvPr id="19461" name="Rectangle 52"/>
          <p:cNvSpPr>
            <a:spLocks noChangeArrowheads="1"/>
          </p:cNvSpPr>
          <p:nvPr/>
        </p:nvSpPr>
        <p:spPr bwMode="auto">
          <a:xfrm>
            <a:off x="332898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94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96165"/>
              </p:ext>
            </p:extLst>
          </p:nvPr>
        </p:nvGraphicFramePr>
        <p:xfrm>
          <a:off x="2895600" y="1371600"/>
          <a:ext cx="36671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7" name="Equation" r:id="rId4" imgW="1689100" imgH="647700" progId="Equation.3">
                  <p:embed/>
                </p:oleObj>
              </mc:Choice>
              <mc:Fallback>
                <p:oleObj name="Equation" r:id="rId4" imgW="16891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371600"/>
                        <a:ext cx="366712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2766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Empirical evidence</a:t>
            </a:r>
          </a:p>
          <a:p>
            <a:pPr marL="514350" indent="-514350" algn="l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400" b="0" dirty="0" smtClean="0">
                <a:solidFill>
                  <a:schemeClr val="tx1"/>
                </a:solidFill>
              </a:rPr>
              <a:t>First-order decay of litter decomposition (Zhang et al. 2008)</a:t>
            </a:r>
          </a:p>
          <a:p>
            <a:pPr marL="514350" indent="-514350" algn="l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400" b="0" dirty="0" smtClean="0">
                <a:solidFill>
                  <a:schemeClr val="tx1"/>
                </a:solidFill>
              </a:rPr>
              <a:t>Carbon release from soil incubation data (</a:t>
            </a:r>
            <a:r>
              <a:rPr lang="en-US" sz="2400" b="0" dirty="0" err="1" smtClean="0">
                <a:solidFill>
                  <a:schemeClr val="tx1"/>
                </a:solidFill>
              </a:rPr>
              <a:t>Schaedel</a:t>
            </a:r>
            <a:r>
              <a:rPr lang="en-US" sz="2400" b="0" dirty="0" smtClean="0">
                <a:solidFill>
                  <a:schemeClr val="tx1"/>
                </a:solidFill>
              </a:rPr>
              <a:t> et al. 2013)</a:t>
            </a:r>
          </a:p>
          <a:p>
            <a:pPr marL="514350" indent="-514350" algn="l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400" b="0" dirty="0" smtClean="0">
                <a:solidFill>
                  <a:schemeClr val="tx1"/>
                </a:solidFill>
              </a:rPr>
              <a:t>Ecosystem recovery after disturbance (Yang et al. 2011)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34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Model structure analysis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400" b="0" dirty="0" smtClean="0">
                <a:solidFill>
                  <a:schemeClr val="tx1"/>
                </a:solidFill>
              </a:rPr>
              <a:t>11 models in CMIP5 (Todd-Brown et al. 2013)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succe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51768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568950" y="457200"/>
            <a:ext cx="3571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dirty="0"/>
              <a:t>Internal C processes to equilibrate efflux with influx as in an example of forest succession</a:t>
            </a:r>
          </a:p>
          <a:p>
            <a:pPr eaLnBrk="1" hangingPunct="1">
              <a:buFont typeface="Arial" charset="0"/>
              <a:buAutoNum type="arabicPeriod"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8800" y="2392740"/>
            <a:ext cx="32146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 startAt="2"/>
            </a:pPr>
            <a:r>
              <a:rPr lang="en-US" sz="2400" dirty="0">
                <a:latin typeface="Garamond"/>
                <a:cs typeface="Garamond"/>
              </a:rPr>
              <a:t>C sink strength becomes smaller as efflux is equalized with influx </a:t>
            </a: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228600" y="3482975"/>
          <a:ext cx="5181600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7" name="Document" r:id="rId5" imgW="22247619" imgH="13511111" progId="Word.Document.12">
                  <p:link updateAutomatic="1"/>
                </p:oleObj>
              </mc:Choice>
              <mc:Fallback>
                <p:oleObj name="Document" r:id="rId5" imgW="22247619" imgH="13511111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82975"/>
                        <a:ext cx="5181600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5638800" y="4038600"/>
            <a:ext cx="33909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en-US" dirty="0"/>
              <a:t>When initial values of C pools differ, the magnitude of disequilibrium varies without change in the equilibrium C storage capacity.</a:t>
            </a:r>
          </a:p>
        </p:txBody>
      </p:sp>
    </p:spTree>
    <p:extLst>
      <p:ext uri="{BB962C8B-B14F-4D97-AF65-F5344CB8AC3E}">
        <p14:creationId xmlns:p14="http://schemas.microsoft.com/office/powerpoint/2010/main" val="247029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/>
          <p:cNvSpPr>
            <a:spLocks noChangeArrowheads="1"/>
          </p:cNvSpPr>
          <p:nvPr/>
        </p:nvSpPr>
        <p:spPr bwMode="auto">
          <a:xfrm>
            <a:off x="3348038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59" name="Text Box 45"/>
          <p:cNvSpPr txBox="1">
            <a:spLocks noChangeArrowheads="1"/>
          </p:cNvSpPr>
          <p:nvPr/>
        </p:nvSpPr>
        <p:spPr bwMode="auto">
          <a:xfrm>
            <a:off x="588925" y="162580"/>
            <a:ext cx="79454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000514"/>
                </a:solidFill>
                <a:latin typeface="+mn-lt"/>
              </a:rPr>
              <a:t>F</a:t>
            </a:r>
            <a:r>
              <a:rPr lang="en-US" altLang="zh-CN" sz="3200" dirty="0" smtClean="0">
                <a:solidFill>
                  <a:srgbClr val="000514"/>
                </a:solidFill>
                <a:latin typeface="+mn-lt"/>
              </a:rPr>
              <a:t>ocusing research on dynamic disequilibrium</a:t>
            </a:r>
            <a:endParaRPr lang="en-US" altLang="zh-CN" sz="3200" dirty="0">
              <a:solidFill>
                <a:srgbClr val="000514"/>
              </a:solidFill>
              <a:latin typeface="+mn-lt"/>
            </a:endParaRPr>
          </a:p>
        </p:txBody>
      </p:sp>
      <p:sp>
        <p:nvSpPr>
          <p:cNvPr id="19460" name="Line 46"/>
          <p:cNvSpPr>
            <a:spLocks noChangeShapeType="1"/>
          </p:cNvSpPr>
          <p:nvPr/>
        </p:nvSpPr>
        <p:spPr bwMode="auto">
          <a:xfrm>
            <a:off x="762000" y="762000"/>
            <a:ext cx="7696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Rectangle 52"/>
          <p:cNvSpPr>
            <a:spLocks noChangeArrowheads="1"/>
          </p:cNvSpPr>
          <p:nvPr/>
        </p:nvSpPr>
        <p:spPr bwMode="auto">
          <a:xfrm>
            <a:off x="332898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9465" name="Object 1"/>
          <p:cNvGraphicFramePr>
            <a:graphicFrameLocks noChangeAspect="1"/>
          </p:cNvGraphicFramePr>
          <p:nvPr/>
        </p:nvGraphicFramePr>
        <p:xfrm>
          <a:off x="1066800" y="1119188"/>
          <a:ext cx="36671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3" name="Equation" r:id="rId4" imgW="1689100" imgH="647700" progId="Equation.3">
                  <p:embed/>
                </p:oleObj>
              </mc:Choice>
              <mc:Fallback>
                <p:oleObj name="Equation" r:id="rId4" imgW="16891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19188"/>
                        <a:ext cx="366712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0" y="1371600"/>
            <a:ext cx="228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zh-CN" sz="2400" b="0" dirty="0" smtClean="0">
                <a:solidFill>
                  <a:srgbClr val="000514"/>
                </a:solidFill>
                <a:latin typeface="Comic Sans MS" charset="0"/>
              </a:rPr>
              <a:t>Convergence</a:t>
            </a:r>
            <a:endParaRPr lang="en-US" altLang="zh-CN" sz="2400" b="0" dirty="0">
              <a:solidFill>
                <a:srgbClr val="000514"/>
              </a:solidFill>
              <a:latin typeface="Comic Sans MS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84582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2800" dirty="0"/>
              <a:t>An ultimate goal of carbon research is to quantify</a:t>
            </a:r>
            <a:r>
              <a:rPr lang="en-US" altLang="zh-CN" sz="3200" dirty="0"/>
              <a:t> </a:t>
            </a:r>
          </a:p>
          <a:p>
            <a:pPr algn="ctr"/>
            <a:r>
              <a:rPr lang="en-US" altLang="zh-CN" sz="4400" dirty="0"/>
              <a:t>Carbon-climate </a:t>
            </a:r>
            <a:r>
              <a:rPr lang="en-US" altLang="zh-CN" sz="4400" dirty="0" smtClean="0"/>
              <a:t>feedback</a:t>
            </a:r>
          </a:p>
          <a:p>
            <a:pPr algn="ctr"/>
            <a:endParaRPr lang="en-US" altLang="zh-CN" sz="3200" b="0" dirty="0" smtClean="0">
              <a:latin typeface="+mn-lt"/>
            </a:endParaRPr>
          </a:p>
          <a:p>
            <a:pPr algn="ctr"/>
            <a:r>
              <a:rPr lang="en-US" altLang="zh-CN" sz="3200" b="0" dirty="0" smtClean="0">
                <a:latin typeface="+mn-lt"/>
              </a:rPr>
              <a:t>Which occurs only when </a:t>
            </a:r>
            <a:r>
              <a:rPr lang="en-US" altLang="zh-CN" sz="3200" b="0" dirty="0">
                <a:latin typeface="+mn-lt"/>
              </a:rPr>
              <a:t>carbon cycle is at </a:t>
            </a:r>
            <a:r>
              <a:rPr lang="en-US" altLang="zh-CN" sz="3200" b="0" dirty="0" smtClean="0">
                <a:latin typeface="+mn-lt"/>
              </a:rPr>
              <a:t>disequilibrium</a:t>
            </a:r>
            <a:endParaRPr lang="en-US" altLang="zh-CN" sz="3200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6248400"/>
            <a:ext cx="233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Luo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Weng</a:t>
            </a:r>
            <a:r>
              <a:rPr lang="en-US" dirty="0" smtClean="0"/>
              <a:t> 2011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5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/>
          <p:cNvSpPr>
            <a:spLocks noChangeArrowheads="1"/>
          </p:cNvSpPr>
          <p:nvPr/>
        </p:nvSpPr>
        <p:spPr bwMode="auto">
          <a:xfrm>
            <a:off x="3348038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Rectangle 52"/>
          <p:cNvSpPr>
            <a:spLocks noChangeArrowheads="1"/>
          </p:cNvSpPr>
          <p:nvPr/>
        </p:nvSpPr>
        <p:spPr bwMode="auto">
          <a:xfrm>
            <a:off x="332898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4391" y="2137350"/>
            <a:ext cx="2843609" cy="646331"/>
            <a:chOff x="152400" y="1945481"/>
            <a:chExt cx="2843609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1945481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Periodic climate</a:t>
              </a:r>
            </a:p>
            <a:p>
              <a:r>
                <a:rPr lang="en-US" dirty="0" smtClean="0"/>
                <a:t>(e.g., seasonal)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209800" y="2209800"/>
              <a:ext cx="786209" cy="341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705600" y="2133600"/>
            <a:ext cx="1823115" cy="609600"/>
            <a:chOff x="6705600" y="1828800"/>
            <a:chExt cx="1771124" cy="1219200"/>
          </a:xfrm>
        </p:grpSpPr>
        <p:sp>
          <p:nvSpPr>
            <p:cNvPr id="23" name="TextBox 22"/>
            <p:cNvSpPr txBox="1"/>
            <p:nvPr/>
          </p:nvSpPr>
          <p:spPr>
            <a:xfrm>
              <a:off x="7086600" y="182880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Periodicity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705600" y="2133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04391" y="2967436"/>
            <a:ext cx="2843609" cy="766364"/>
            <a:chOff x="152400" y="2775567"/>
            <a:chExt cx="2843609" cy="766364"/>
          </a:xfrm>
        </p:grpSpPr>
        <p:cxnSp>
          <p:nvCxnSpPr>
            <p:cNvPr id="11" name="Straight Arrow Connector 10"/>
            <p:cNvCxnSpPr>
              <a:stCxn id="54" idx="3"/>
            </p:cNvCxnSpPr>
            <p:nvPr/>
          </p:nvCxnSpPr>
          <p:spPr>
            <a:xfrm>
              <a:off x="2386409" y="3158749"/>
              <a:ext cx="609600" cy="21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52400" y="2775567"/>
              <a:ext cx="2234009" cy="76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Disturbance event</a:t>
              </a:r>
            </a:p>
            <a:p>
              <a:pPr>
                <a:lnSpc>
                  <a:spcPct val="80000"/>
                </a:lnSpc>
              </a:pPr>
              <a:r>
                <a:rPr lang="en-US" dirty="0" smtClean="0"/>
                <a:t>(e.g. fire and land use)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05600" y="2983468"/>
            <a:ext cx="2297604" cy="369332"/>
            <a:chOff x="6653609" y="2791599"/>
            <a:chExt cx="2297604" cy="369332"/>
          </a:xfrm>
        </p:grpSpPr>
        <p:cxnSp>
          <p:nvCxnSpPr>
            <p:cNvPr id="25" name="Straight Arrow Connector 24"/>
            <p:cNvCxnSpPr>
              <a:endCxn id="59" idx="1"/>
            </p:cNvCxnSpPr>
            <p:nvPr/>
          </p:nvCxnSpPr>
          <p:spPr>
            <a:xfrm flipV="1">
              <a:off x="6653609" y="2976265"/>
              <a:ext cx="432991" cy="32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086600" y="2791599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Pulse-recovery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391" y="3806546"/>
            <a:ext cx="2819400" cy="646331"/>
            <a:chOff x="152400" y="3614677"/>
            <a:chExt cx="2819400" cy="646331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286001" y="3733800"/>
              <a:ext cx="685799" cy="762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52400" y="3614677"/>
              <a:ext cx="1988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Climate change</a:t>
              </a:r>
            </a:p>
            <a:p>
              <a:r>
                <a:rPr lang="en-US" dirty="0" smtClean="0"/>
                <a:t>(e.g., rising 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05600" y="3697069"/>
            <a:ext cx="2362200" cy="369332"/>
            <a:chOff x="6653609" y="3505200"/>
            <a:chExt cx="2362200" cy="369332"/>
          </a:xfrm>
        </p:grpSpPr>
        <p:cxnSp>
          <p:nvCxnSpPr>
            <p:cNvPr id="26" name="Straight Arrow Connector 25"/>
            <p:cNvCxnSpPr>
              <a:endCxn id="60" idx="1"/>
            </p:cNvCxnSpPr>
            <p:nvPr/>
          </p:nvCxnSpPr>
          <p:spPr>
            <a:xfrm flipV="1">
              <a:off x="6653609" y="3689866"/>
              <a:ext cx="432991" cy="44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086600" y="3505200"/>
              <a:ext cx="1929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Gradual change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4391" y="4495800"/>
            <a:ext cx="2843609" cy="511076"/>
            <a:chOff x="152400" y="4303931"/>
            <a:chExt cx="2843609" cy="511076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2531287" y="4303931"/>
              <a:ext cx="464722" cy="26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52400" y="4445675"/>
              <a:ext cx="2339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Disturbance regime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81800" y="4535269"/>
            <a:ext cx="2118962" cy="369332"/>
            <a:chOff x="6729809" y="4343400"/>
            <a:chExt cx="2118962" cy="369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729809" y="4380131"/>
              <a:ext cx="432991" cy="115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086600" y="4343400"/>
              <a:ext cx="1762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disequilibrium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391" y="4876800"/>
            <a:ext cx="2878913" cy="990600"/>
            <a:chOff x="152400" y="4684931"/>
            <a:chExt cx="2878913" cy="9906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590800" y="4684931"/>
              <a:ext cx="405209" cy="4204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52400" y="5029200"/>
              <a:ext cx="2878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Ecosystem state change</a:t>
              </a:r>
            </a:p>
            <a:p>
              <a:r>
                <a:rPr lang="en-US" dirty="0" smtClean="0"/>
                <a:t>(e.g., tipping point)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05600" y="4876800"/>
            <a:ext cx="2246333" cy="808672"/>
            <a:chOff x="6653609" y="4684931"/>
            <a:chExt cx="2246333" cy="808672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653609" y="4684931"/>
              <a:ext cx="509191" cy="496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086600" y="5124271"/>
              <a:ext cx="1813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Abrupt change</a:t>
              </a:r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52400" y="1600200"/>
            <a:ext cx="853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External forcing</a:t>
            </a:r>
            <a:r>
              <a:rPr lang="en-US" sz="2400" dirty="0" smtClean="0"/>
              <a:t>                                                     </a:t>
            </a:r>
            <a:r>
              <a:rPr lang="en-US" sz="2400" u="sng" dirty="0" smtClean="0"/>
              <a:t>Response</a:t>
            </a:r>
            <a:endParaRPr lang="en-US" sz="24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62031" y="5943600"/>
            <a:ext cx="8686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  <a:cs typeface="Comic Sans MS"/>
              </a:rPr>
              <a:t>Given one class of forcing, we likely see a highly predictable pattern of response</a:t>
            </a:r>
            <a:endParaRPr lang="en-US" sz="2000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2000" y="238780"/>
            <a:ext cx="7696200" cy="523220"/>
            <a:chOff x="762000" y="238780"/>
            <a:chExt cx="7696200" cy="523220"/>
          </a:xfrm>
        </p:grpSpPr>
        <p:sp>
          <p:nvSpPr>
            <p:cNvPr id="19460" name="Line 46"/>
            <p:cNvSpPr>
              <a:spLocks noChangeShapeType="1"/>
            </p:cNvSpPr>
            <p:nvPr/>
          </p:nvSpPr>
          <p:spPr bwMode="auto">
            <a:xfrm>
              <a:off x="762000" y="762000"/>
              <a:ext cx="76962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9385" y="238780"/>
              <a:ext cx="7568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Predictability of the terrestrial carbon cycle</a:t>
              </a:r>
              <a:endParaRPr lang="en-US" sz="28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67200" y="6412468"/>
            <a:ext cx="41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Luo, Smith, and Keenan, submitted</a:t>
            </a:r>
            <a:endParaRPr lang="en-US" dirty="0"/>
          </a:p>
        </p:txBody>
      </p:sp>
      <p:graphicFrame>
        <p:nvGraphicFramePr>
          <p:cNvPr id="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14332"/>
              </p:ext>
            </p:extLst>
          </p:nvPr>
        </p:nvGraphicFramePr>
        <p:xfrm>
          <a:off x="3050911" y="2630395"/>
          <a:ext cx="366712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8" name="Equation" r:id="rId4" imgW="1689100" imgH="1066800" progId="Equation.3">
                  <p:embed/>
                </p:oleObj>
              </mc:Choice>
              <mc:Fallback>
                <p:oleObj name="Equation" r:id="rId4" imgW="16891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911" y="2630395"/>
                        <a:ext cx="3667125" cy="231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070921" y="1600200"/>
            <a:ext cx="363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Terrestrial carbon cycle</a:t>
            </a:r>
            <a:endParaRPr lang="en-US" sz="2400" u="sng" dirty="0"/>
          </a:p>
        </p:txBody>
      </p:sp>
      <p:grpSp>
        <p:nvGrpSpPr>
          <p:cNvPr id="68" name="Group 67"/>
          <p:cNvGrpSpPr/>
          <p:nvPr/>
        </p:nvGrpSpPr>
        <p:grpSpPr>
          <a:xfrm>
            <a:off x="228600" y="990600"/>
            <a:ext cx="8763000" cy="4981516"/>
            <a:chOff x="228600" y="990600"/>
            <a:chExt cx="8763000" cy="4981516"/>
          </a:xfrm>
        </p:grpSpPr>
        <p:sp>
          <p:nvSpPr>
            <p:cNvPr id="69" name="TextBox 68"/>
            <p:cNvSpPr txBox="1"/>
            <p:nvPr/>
          </p:nvSpPr>
          <p:spPr>
            <a:xfrm>
              <a:off x="228600" y="1447800"/>
              <a:ext cx="8763000" cy="4524316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70" name="Text Box 45"/>
            <p:cNvSpPr txBox="1">
              <a:spLocks noChangeArrowheads="1"/>
            </p:cNvSpPr>
            <p:nvPr/>
          </p:nvSpPr>
          <p:spPr bwMode="auto">
            <a:xfrm>
              <a:off x="228600" y="990600"/>
              <a:ext cx="3236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dirty="0" err="1" smtClean="0">
                  <a:solidFill>
                    <a:srgbClr val="0000FF"/>
                  </a:solidFill>
                  <a:latin typeface="Times New Roman" charset="0"/>
                </a:rPr>
                <a:t>Nonautomatous</a:t>
              </a:r>
              <a:r>
                <a:rPr lang="en-US" altLang="zh-CN" dirty="0" smtClean="0">
                  <a:solidFill>
                    <a:srgbClr val="0000FF"/>
                  </a:solidFill>
                  <a:latin typeface="Times New Roman" charset="0"/>
                </a:rPr>
                <a:t> system</a:t>
              </a:r>
              <a:endParaRPr lang="en-US" altLang="zh-CN" dirty="0">
                <a:solidFill>
                  <a:srgbClr val="0000FF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71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609600"/>
            <a:ext cx="2971800" cy="715962"/>
          </a:xfrm>
        </p:spPr>
        <p:txBody>
          <a:bodyPr/>
          <a:lstStyle/>
          <a:p>
            <a:r>
              <a:rPr lang="en-US" sz="3600" dirty="0" smtClean="0"/>
              <a:t>working group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2400" y="570864"/>
            <a:ext cx="8838242" cy="6261736"/>
            <a:chOff x="152400" y="570864"/>
            <a:chExt cx="8838242" cy="62617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6200" y="570864"/>
              <a:ext cx="1294442" cy="17151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1701800"/>
              <a:ext cx="1524000" cy="20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2362200"/>
              <a:ext cx="1371600" cy="1828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1600" y="1447800"/>
              <a:ext cx="1220075" cy="14152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1371600"/>
              <a:ext cx="1301955" cy="2133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8800" y="5461000"/>
              <a:ext cx="1322024" cy="1371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400" y="48006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52400" y="419100"/>
            <a:ext cx="8991600" cy="6667500"/>
            <a:chOff x="152400" y="419100"/>
            <a:chExt cx="8991600" cy="66675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400" y="419100"/>
              <a:ext cx="1638300" cy="16383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28800" y="4168942"/>
              <a:ext cx="1600200" cy="22318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0000" y="3048000"/>
              <a:ext cx="1589749" cy="20658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79270" y="2501900"/>
              <a:ext cx="1664730" cy="2222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67600" y="5118100"/>
              <a:ext cx="1555218" cy="1739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5000" y="3200400"/>
              <a:ext cx="1604065" cy="2108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81400" y="4953000"/>
              <a:ext cx="1524000" cy="21336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28800" y="668856"/>
            <a:ext cx="2819400" cy="73081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1447800" y="46038"/>
            <a:ext cx="6248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0" dirty="0" err="1" smtClean="0"/>
              <a:t>Nonautonamous</a:t>
            </a:r>
            <a:r>
              <a:rPr lang="en-US" sz="4000" b="0" dirty="0" smtClean="0"/>
              <a:t> system</a:t>
            </a:r>
            <a:endParaRPr lang="en-US" sz="4000" b="0" dirty="0"/>
          </a:p>
        </p:txBody>
      </p:sp>
      <p:sp>
        <p:nvSpPr>
          <p:cNvPr id="4" name="Rectangle 3"/>
          <p:cNvSpPr/>
          <p:nvPr/>
        </p:nvSpPr>
        <p:spPr>
          <a:xfrm>
            <a:off x="685800" y="2690336"/>
            <a:ext cx="7924800" cy="1995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The 3-D parameter </a:t>
            </a:r>
            <a:r>
              <a:rPr lang="en-US" sz="2800" dirty="0" smtClean="0"/>
              <a:t>space </a:t>
            </a:r>
            <a:r>
              <a:rPr lang="en-US" sz="2800" dirty="0"/>
              <a:t>is expected to </a:t>
            </a:r>
            <a:r>
              <a:rPr lang="en-US" sz="2800" dirty="0" smtClean="0"/>
              <a:t>bound results of all global land models and to analyze their </a:t>
            </a:r>
            <a:r>
              <a:rPr lang="en-US" sz="2800" dirty="0"/>
              <a:t>uncertainty and </a:t>
            </a:r>
            <a:r>
              <a:rPr lang="en-US" sz="2800" dirty="0" smtClean="0"/>
              <a:t>traceability.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530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 u="sng" dirty="0" smtClean="0">
                <a:latin typeface="Times New Roman" pitchFamily="18" charset="0"/>
                <a:cs typeface="Times New Roman" pitchFamily="18" charset="0"/>
              </a:rPr>
              <a:t>Computational efficiency of spin-up</a:t>
            </a:r>
          </a:p>
        </p:txBody>
      </p:sp>
      <p:sp>
        <p:nvSpPr>
          <p:cNvPr id="194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 b="0">
              <a:latin typeface="Calibri" pitchFamily="34" charset="0"/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45343"/>
              </p:ext>
            </p:extLst>
          </p:nvPr>
        </p:nvGraphicFramePr>
        <p:xfrm>
          <a:off x="1087438" y="1524000"/>
          <a:ext cx="508793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1" name="Equation" r:id="rId3" imgW="1485900" imgH="393700" progId="Equation.3">
                  <p:embed/>
                </p:oleObj>
              </mc:Choice>
              <mc:Fallback>
                <p:oleObj name="Equation" r:id="rId3" imgW="1485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524000"/>
                        <a:ext cx="5087937" cy="1349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77000" y="6324600"/>
            <a:ext cx="2633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libri" pitchFamily="34" charset="0"/>
              </a:rPr>
              <a:t>Xia et al. 2012 GMD</a:t>
            </a:r>
            <a:endParaRPr lang="en-US" altLang="zh-C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 u="sng" dirty="0" smtClean="0">
                <a:latin typeface="Times New Roman" pitchFamily="18" charset="0"/>
                <a:cs typeface="Times New Roman" pitchFamily="18" charset="0"/>
              </a:rPr>
              <a:t>Computational efficiency of spin-up</a:t>
            </a:r>
          </a:p>
        </p:txBody>
      </p:sp>
      <p:sp>
        <p:nvSpPr>
          <p:cNvPr id="194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 b="0">
              <a:latin typeface="Calibri" pitchFamily="34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93399"/>
              </p:ext>
            </p:extLst>
          </p:nvPr>
        </p:nvGraphicFramePr>
        <p:xfrm>
          <a:off x="1219200" y="3762375"/>
          <a:ext cx="47815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99" name="Equation" r:id="rId3" imgW="1054100" imgH="241300" progId="Equation.3">
                  <p:embed/>
                </p:oleObj>
              </mc:Choice>
              <mc:Fallback>
                <p:oleObj name="Equation" r:id="rId3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62375"/>
                        <a:ext cx="4781550" cy="1092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98692"/>
              </p:ext>
            </p:extLst>
          </p:nvPr>
        </p:nvGraphicFramePr>
        <p:xfrm>
          <a:off x="1089025" y="1524000"/>
          <a:ext cx="58261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00" name="Equation" r:id="rId5" imgW="1701800" imgH="393700" progId="Equation.3">
                  <p:embed/>
                </p:oleObj>
              </mc:Choice>
              <mc:Fallback>
                <p:oleObj name="Equation" r:id="rId5" imgW="170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524000"/>
                        <a:ext cx="5826125" cy="1349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477000" y="6324600"/>
            <a:ext cx="2633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libri" pitchFamily="34" charset="0"/>
              </a:rPr>
              <a:t>Xia et al. 2012 GMD</a:t>
            </a:r>
            <a:endParaRPr lang="en-US" altLang="zh-C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3301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719101" y="228600"/>
            <a:ext cx="5900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Semi-analytical spin-up with CABLE</a:t>
            </a:r>
            <a:endParaRPr lang="en-US" altLang="zh-CN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3772" y="239485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Initial step: 200 years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593772" y="269965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Final step: 201 years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79049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Initial step: 200 years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09529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Final step: 483 years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1116" y="1970314"/>
            <a:ext cx="252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Traditional: 2780 years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4615544" y="4441372"/>
            <a:ext cx="252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Traditional: 5099 years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205335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-92.4%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7244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-86.6%</a:t>
            </a:r>
            <a:endParaRPr lang="en-US" sz="2400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477000" y="6324600"/>
            <a:ext cx="2633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libri" pitchFamily="34" charset="0"/>
              </a:rPr>
              <a:t>Xia et al. 2012 GMD</a:t>
            </a:r>
            <a:endParaRPr lang="en-US" altLang="zh-C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1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89" y="-152400"/>
            <a:ext cx="5278120" cy="7023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362200"/>
            <a:ext cx="356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0" dirty="0" smtClean="0"/>
              <a:t>Soil </a:t>
            </a:r>
            <a:r>
              <a:rPr lang="en-US" altLang="zh-CN" sz="2800" b="0" dirty="0"/>
              <a:t>carbon </a:t>
            </a:r>
            <a:r>
              <a:rPr lang="en-US" altLang="zh-CN" sz="2800" b="0" dirty="0" smtClean="0"/>
              <a:t>modeled </a:t>
            </a:r>
            <a:r>
              <a:rPr lang="en-US" altLang="zh-CN" sz="2800" b="0" dirty="0"/>
              <a:t>in </a:t>
            </a:r>
            <a:r>
              <a:rPr lang="en-US" altLang="zh-CN" sz="2800" b="0" dirty="0" smtClean="0"/>
              <a:t>CMIP5 vs. HWSD</a:t>
            </a:r>
            <a:endParaRPr lang="zh-CN" altLang="en-US" sz="2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0"/>
            <a:ext cx="2606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Yan et al. submitted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09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0" dirty="0" smtClean="0"/>
              <a:t>IPCC assessment report</a:t>
            </a:r>
            <a:endParaRPr lang="zh-CN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9664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0" name="Rectangle 2"/>
          <p:cNvSpPr>
            <a:spLocks noChangeArrowheads="1"/>
          </p:cNvSpPr>
          <p:nvPr/>
        </p:nvSpPr>
        <p:spPr bwMode="auto">
          <a:xfrm>
            <a:off x="0" y="111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1" name="Rectangle 4"/>
          <p:cNvSpPr>
            <a:spLocks noChangeArrowheads="1"/>
          </p:cNvSpPr>
          <p:nvPr/>
        </p:nvSpPr>
        <p:spPr bwMode="auto">
          <a:xfrm>
            <a:off x="-7620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2" name="Rectangle 7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3" name="Rectangle 10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4" name="Rectangle 12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5" name="Rectangle 16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6" name="Rectangle 20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7" name="Rectangle 23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8" name="Rectangle 25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9" name="Rectangle 25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graphicFrame>
        <p:nvGraphicFramePr>
          <p:cNvPr id="50385" name="Object 2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96109"/>
              </p:ext>
            </p:extLst>
          </p:nvPr>
        </p:nvGraphicFramePr>
        <p:xfrm>
          <a:off x="588963" y="1009650"/>
          <a:ext cx="55832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0" name="Equation" r:id="rId4" imgW="1866900" imgH="393700" progId="Equation.3">
                  <p:embed/>
                </p:oleObj>
              </mc:Choice>
              <mc:Fallback>
                <p:oleObj name="Equation" r:id="rId4" imgW="1866900" imgH="39370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009650"/>
                        <a:ext cx="5583237" cy="1181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4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4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graphicFrame>
        <p:nvGraphicFramePr>
          <p:cNvPr id="50386" name="Object 2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078288"/>
              </p:ext>
            </p:extLst>
          </p:nvPr>
        </p:nvGraphicFramePr>
        <p:xfrm>
          <a:off x="609600" y="2286000"/>
          <a:ext cx="3714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1" name="Equation" r:id="rId6" imgW="1168400" imgH="241300" progId="Equation.3">
                  <p:embed/>
                </p:oleObj>
              </mc:Choice>
              <mc:Fallback>
                <p:oleObj name="Equation" r:id="rId6" imgW="1168400" imgH="24130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3714750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"/>
          <p:cNvGrpSpPr/>
          <p:nvPr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33" name="Rectangle 32"/>
            <p:cNvSpPr/>
            <p:nvPr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accent5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745" y="6435192"/>
              <a:ext cx="1219200" cy="385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Rectangle 34"/>
          <p:cNvSpPr/>
          <p:nvPr/>
        </p:nvSpPr>
        <p:spPr>
          <a:xfrm>
            <a:off x="1548384" y="6442948"/>
            <a:ext cx="227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Xia et al. 2013 GCB</a:t>
            </a:r>
            <a:endParaRPr lang="en-US" dirty="0"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0" name="Rectangle 2"/>
          <p:cNvSpPr>
            <a:spLocks noChangeArrowheads="1"/>
          </p:cNvSpPr>
          <p:nvPr/>
        </p:nvSpPr>
        <p:spPr bwMode="auto">
          <a:xfrm>
            <a:off x="0" y="111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1" name="Rectangle 4"/>
          <p:cNvSpPr>
            <a:spLocks noChangeArrowheads="1"/>
          </p:cNvSpPr>
          <p:nvPr/>
        </p:nvSpPr>
        <p:spPr bwMode="auto">
          <a:xfrm>
            <a:off x="-7620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2" name="Rectangle 7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3" name="Rectangle 10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4" name="Rectangle 12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5" name="Rectangle 16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6" name="Rectangle 20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7" name="Rectangle 23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8" name="Rectangle 25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399" name="Rectangle 25"/>
          <p:cNvSpPr>
            <a:spLocks noChangeArrowheads="1"/>
          </p:cNvSpPr>
          <p:nvPr/>
        </p:nvSpPr>
        <p:spPr bwMode="auto">
          <a:xfrm>
            <a:off x="-76200" y="30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graphicFrame>
        <p:nvGraphicFramePr>
          <p:cNvPr id="50385" name="Object 2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089165"/>
              </p:ext>
            </p:extLst>
          </p:nvPr>
        </p:nvGraphicFramePr>
        <p:xfrm>
          <a:off x="588963" y="1025770"/>
          <a:ext cx="5507037" cy="116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72" name="Equation" r:id="rId4" imgW="1866900" imgH="393700" progId="Equation.3">
                  <p:embed/>
                </p:oleObj>
              </mc:Choice>
              <mc:Fallback>
                <p:oleObj name="Equation" r:id="rId4" imgW="1866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025770"/>
                        <a:ext cx="5507037" cy="11649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4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504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graphicFrame>
        <p:nvGraphicFramePr>
          <p:cNvPr id="50386" name="Object 2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524743"/>
              </p:ext>
            </p:extLst>
          </p:nvPr>
        </p:nvGraphicFramePr>
        <p:xfrm>
          <a:off x="457200" y="2345753"/>
          <a:ext cx="7772399" cy="8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73" name="Equation" r:id="rId6" imgW="2286000" imgH="241300" progId="Equation.3">
                  <p:embed/>
                </p:oleObj>
              </mc:Choice>
              <mc:Fallback>
                <p:oleObj name="Equation" r:id="rId6" imgW="228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45753"/>
                        <a:ext cx="7772399" cy="814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57213" y="3631238"/>
            <a:ext cx="2227262" cy="2639387"/>
            <a:chOff x="557213" y="3631238"/>
            <a:chExt cx="2227262" cy="2639387"/>
          </a:xfrm>
        </p:grpSpPr>
        <p:graphicFrame>
          <p:nvGraphicFramePr>
            <p:cNvPr id="50387" name="Object 2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1638063"/>
                </p:ext>
              </p:extLst>
            </p:nvPr>
          </p:nvGraphicFramePr>
          <p:xfrm>
            <a:off x="685800" y="3631238"/>
            <a:ext cx="2098675" cy="635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74" name="Equation" r:id="rId8" imgW="749300" imgH="228600" progId="Equation.3">
                    <p:embed/>
                  </p:oleObj>
                </mc:Choice>
                <mc:Fallback>
                  <p:oleObj name="Equation" r:id="rId8" imgW="749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3631238"/>
                          <a:ext cx="2098675" cy="63596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388" name="Object 2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8125739"/>
                </p:ext>
              </p:extLst>
            </p:nvPr>
          </p:nvGraphicFramePr>
          <p:xfrm>
            <a:off x="557213" y="4515132"/>
            <a:ext cx="1957387" cy="925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75" name="Equation" r:id="rId10" imgW="533169" imgH="253890" progId="Equation.3">
                    <p:embed/>
                  </p:oleObj>
                </mc:Choice>
                <mc:Fallback>
                  <p:oleObj name="Equation" r:id="rId10" imgW="533169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13" y="4515132"/>
                          <a:ext cx="1957387" cy="92523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389" name="Object 2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012746"/>
                </p:ext>
              </p:extLst>
            </p:nvPr>
          </p:nvGraphicFramePr>
          <p:xfrm>
            <a:off x="615950" y="5304206"/>
            <a:ext cx="1898650" cy="966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76" name="Equation" r:id="rId12" imgW="494870" imgH="253780" progId="Equation.3">
                    <p:embed/>
                  </p:oleObj>
                </mc:Choice>
                <mc:Fallback>
                  <p:oleObj name="Equation" r:id="rId12" imgW="494870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950" y="5304206"/>
                          <a:ext cx="1898650" cy="96641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/>
          <p:nvPr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33" name="Rectangle 32"/>
            <p:cNvSpPr/>
            <p:nvPr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accent5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5745" y="6435192"/>
              <a:ext cx="1219200" cy="385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Rectangle 34"/>
          <p:cNvSpPr/>
          <p:nvPr/>
        </p:nvSpPr>
        <p:spPr>
          <a:xfrm>
            <a:off x="1548384" y="6442948"/>
            <a:ext cx="2276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Xia et al. 2013 GCB</a:t>
            </a:r>
            <a:endParaRPr lang="en-US" dirty="0">
              <a:latin typeface="Segoe UI Symbol" pitchFamily="34" charset="0"/>
              <a:ea typeface="Segoe UI Symbol" pitchFamily="34" charset="0"/>
            </a:endParaRPr>
          </a:p>
          <a:p>
            <a:endParaRPr lang="en-US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0271" y="381000"/>
            <a:ext cx="750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Traceability of carbon cycle in land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453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678" name="Object 4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61156"/>
              </p:ext>
            </p:extLst>
          </p:nvPr>
        </p:nvGraphicFramePr>
        <p:xfrm>
          <a:off x="6967538" y="3773488"/>
          <a:ext cx="3937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538" y="3773488"/>
                        <a:ext cx="3937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79" name="Object 4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587326"/>
              </p:ext>
            </p:extLst>
          </p:nvPr>
        </p:nvGraphicFramePr>
        <p:xfrm>
          <a:off x="4770438" y="4584700"/>
          <a:ext cx="393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6" imgW="177569" imgH="215619" progId="Equation.3">
                  <p:embed/>
                </p:oleObj>
              </mc:Choice>
              <mc:Fallback>
                <p:oleObj name="Equation" r:id="rId6" imgW="177569" imgH="215619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4584700"/>
                        <a:ext cx="3937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0" name="Object 4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55460"/>
              </p:ext>
            </p:extLst>
          </p:nvPr>
        </p:nvGraphicFramePr>
        <p:xfrm>
          <a:off x="3094038" y="3822700"/>
          <a:ext cx="2730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8" imgW="126835" imgH="202936" progId="Equation.3">
                  <p:embed/>
                </p:oleObj>
              </mc:Choice>
              <mc:Fallback>
                <p:oleObj name="Equation" r:id="rId8" imgW="126835" imgH="202936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822700"/>
                        <a:ext cx="2730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Arrow Connector 61"/>
          <p:cNvCxnSpPr/>
          <p:nvPr/>
        </p:nvCxnSpPr>
        <p:spPr>
          <a:xfrm>
            <a:off x="4922838" y="45085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246438" y="42799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46438" y="45085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54025" y="4748213"/>
            <a:ext cx="1135063" cy="369887"/>
            <a:chOff x="152400" y="4812268"/>
            <a:chExt cx="1135247" cy="369332"/>
          </a:xfrm>
        </p:grpSpPr>
        <p:sp>
          <p:nvSpPr>
            <p:cNvPr id="54733" name="TextBox 66"/>
            <p:cNvSpPr txBox="1">
              <a:spLocks noChangeArrowheads="1"/>
            </p:cNvSpPr>
            <p:nvPr/>
          </p:nvSpPr>
          <p:spPr bwMode="auto">
            <a:xfrm>
              <a:off x="152400" y="4812268"/>
              <a:ext cx="113524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NPP (       )</a:t>
              </a:r>
            </a:p>
          </p:txBody>
        </p:sp>
        <p:graphicFrame>
          <p:nvGraphicFramePr>
            <p:cNvPr id="54681" name="Object 409"/>
            <p:cNvGraphicFramePr>
              <a:graphicFrameLocks noChangeAspect="1"/>
            </p:cNvGraphicFramePr>
            <p:nvPr/>
          </p:nvGraphicFramePr>
          <p:xfrm>
            <a:off x="788613" y="4884738"/>
            <a:ext cx="296862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0" name="Equation" r:id="rId10" imgW="202936" imgH="177569" progId="Equation.3">
                    <p:embed/>
                  </p:oleObj>
                </mc:Choice>
                <mc:Fallback>
                  <p:oleObj name="Equation" r:id="rId10" imgW="202936" imgH="177569" progId="Equation.3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613" y="4884738"/>
                          <a:ext cx="296862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9" name="Straight Arrow Connector 68"/>
          <p:cNvCxnSpPr/>
          <p:nvPr/>
        </p:nvCxnSpPr>
        <p:spPr>
          <a:xfrm>
            <a:off x="2647950" y="53467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71550" y="51181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71550" y="53467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933950" y="51181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682" name="Object 4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718062"/>
              </p:ext>
            </p:extLst>
          </p:nvPr>
        </p:nvGraphicFramePr>
        <p:xfrm>
          <a:off x="2501900" y="5630863"/>
          <a:ext cx="3587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Equation" r:id="rId12" imgW="202936" imgH="177569" progId="Equation.3">
                  <p:embed/>
                </p:oleObj>
              </mc:Choice>
              <mc:Fallback>
                <p:oleObj name="Equation" r:id="rId12" imgW="202936" imgH="177569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630863"/>
                        <a:ext cx="3587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7209972" y="42799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00" name="TextBox 31"/>
          <p:cNvSpPr txBox="1">
            <a:spLocks noChangeArrowheads="1"/>
          </p:cNvSpPr>
          <p:nvPr/>
        </p:nvSpPr>
        <p:spPr bwMode="auto">
          <a:xfrm>
            <a:off x="5791200" y="1308100"/>
            <a:ext cx="235327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Preset </a:t>
            </a:r>
            <a:r>
              <a:rPr lang="en-US" altLang="zh-CN" dirty="0">
                <a:latin typeface="Calibri" pitchFamily="34" charset="0"/>
              </a:rPr>
              <a:t>Residence times</a:t>
            </a:r>
          </a:p>
        </p:txBody>
      </p:sp>
      <p:sp>
        <p:nvSpPr>
          <p:cNvPr id="54701" name="TextBox 35"/>
          <p:cNvSpPr txBox="1">
            <a:spLocks noChangeArrowheads="1"/>
          </p:cNvSpPr>
          <p:nvPr/>
        </p:nvSpPr>
        <p:spPr bwMode="auto">
          <a:xfrm>
            <a:off x="7361238" y="1993900"/>
            <a:ext cx="1249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Soil texture</a:t>
            </a:r>
          </a:p>
        </p:txBody>
      </p:sp>
      <p:sp>
        <p:nvSpPr>
          <p:cNvPr id="54702" name="TextBox 36"/>
          <p:cNvSpPr txBox="1">
            <a:spLocks noChangeArrowheads="1"/>
          </p:cNvSpPr>
          <p:nvPr/>
        </p:nvSpPr>
        <p:spPr bwMode="auto">
          <a:xfrm>
            <a:off x="4922838" y="1993900"/>
            <a:ext cx="20240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Litter lignin fraction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142038" y="16891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894638" y="16891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132638" y="26035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142038" y="23749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894638" y="23749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142038" y="26035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8"/>
          <p:cNvSpPr txBox="1">
            <a:spLocks noChangeArrowheads="1"/>
          </p:cNvSpPr>
          <p:nvPr/>
        </p:nvSpPr>
        <p:spPr bwMode="auto">
          <a:xfrm>
            <a:off x="2407920" y="1286764"/>
            <a:ext cx="15954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Climate forcing</a:t>
            </a:r>
          </a:p>
        </p:txBody>
      </p:sp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1722120" y="1972564"/>
            <a:ext cx="13779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Precipitation</a:t>
            </a:r>
          </a:p>
        </p:txBody>
      </p:sp>
      <p:sp>
        <p:nvSpPr>
          <p:cNvPr id="52" name="TextBox 30"/>
          <p:cNvSpPr txBox="1">
            <a:spLocks noChangeArrowheads="1"/>
          </p:cNvSpPr>
          <p:nvPr/>
        </p:nvSpPr>
        <p:spPr bwMode="auto">
          <a:xfrm>
            <a:off x="3322320" y="1972564"/>
            <a:ext cx="13890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Temperature</a:t>
            </a:r>
          </a:p>
        </p:txBody>
      </p:sp>
      <p:graphicFrame>
        <p:nvGraphicFramePr>
          <p:cNvPr id="53" name="Object 4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156367"/>
              </p:ext>
            </p:extLst>
          </p:nvPr>
        </p:nvGraphicFramePr>
        <p:xfrm>
          <a:off x="3855720" y="2810764"/>
          <a:ext cx="3810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14" imgW="177569" imgH="215619" progId="Equation.3">
                  <p:embed/>
                </p:oleObj>
              </mc:Choice>
              <mc:Fallback>
                <p:oleObj name="Equation" r:id="rId14" imgW="177569" imgH="215619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720" y="2810764"/>
                        <a:ext cx="3810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4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62785"/>
              </p:ext>
            </p:extLst>
          </p:nvPr>
        </p:nvGraphicFramePr>
        <p:xfrm>
          <a:off x="2209482" y="2810764"/>
          <a:ext cx="381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Equation" r:id="rId16" imgW="177646" imgH="228402" progId="Equation.3">
                  <p:embed/>
                </p:oleObj>
              </mc:Choice>
              <mc:Fallback>
                <p:oleObj name="Equation" r:id="rId16" imgW="177646" imgH="228402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482" y="2810764"/>
                        <a:ext cx="3810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ight Brace 54"/>
          <p:cNvSpPr/>
          <p:nvPr/>
        </p:nvSpPr>
        <p:spPr>
          <a:xfrm rot="16200000">
            <a:off x="3017520" y="1210564"/>
            <a:ext cx="304800" cy="1219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7" name="Straight Arrow Connector 56"/>
          <p:cNvCxnSpPr>
            <a:stCxn id="50" idx="2"/>
          </p:cNvCxnSpPr>
          <p:nvPr/>
        </p:nvCxnSpPr>
        <p:spPr>
          <a:xfrm flipH="1">
            <a:off x="2407920" y="2342452"/>
            <a:ext cx="3175" cy="46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4008120" y="2353564"/>
            <a:ext cx="3175" cy="468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246120" y="3496564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407920" y="3267964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008120" y="3267964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407920" y="3496564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3"/>
          <p:cNvGrpSpPr/>
          <p:nvPr/>
        </p:nvGrpSpPr>
        <p:grpSpPr>
          <a:xfrm>
            <a:off x="0" y="6400800"/>
            <a:ext cx="9144000" cy="688479"/>
            <a:chOff x="0" y="6400800"/>
            <a:chExt cx="9144000" cy="68847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6400800"/>
              <a:ext cx="9144000" cy="457200"/>
              <a:chOff x="0" y="6400800"/>
              <a:chExt cx="9144000" cy="4572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chemeClr val="accent5">
                  <a:lumMod val="75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05745" y="6435192"/>
                <a:ext cx="1219200" cy="385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6" name="Rectangle 75"/>
            <p:cNvSpPr/>
            <p:nvPr/>
          </p:nvSpPr>
          <p:spPr>
            <a:xfrm>
              <a:off x="1548384" y="6442948"/>
              <a:ext cx="22760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Segoe UI Symbol" pitchFamily="34" charset="0"/>
                  <a:ea typeface="Segoe UI Symbol" pitchFamily="34" charset="0"/>
                  <a:cs typeface="Times New Roman" pitchFamily="18" charset="0"/>
                </a:rPr>
                <a:t>Xia et al. 2013 GCB</a:t>
              </a:r>
              <a:endParaRPr lang="en-US" dirty="0">
                <a:latin typeface="Segoe UI Symbol" pitchFamily="34" charset="0"/>
                <a:ea typeface="Segoe UI Symbol" pitchFamily="34" charset="0"/>
              </a:endParaRPr>
            </a:p>
            <a:p>
              <a:endParaRPr lang="en-US" dirty="0">
                <a:latin typeface="Segoe UI Symbol" pitchFamily="34" charset="0"/>
                <a:ea typeface="Segoe UI Symbo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0271" y="381000"/>
            <a:ext cx="750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Traceability of carbon cycle in land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085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31" y="381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Traceability for differences among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omes 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867400"/>
            <a:ext cx="3842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Based on spin-up results from CABLE with 1990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forcings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9" name="Rectangle 18"/>
            <p:cNvSpPr/>
            <p:nvPr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accent5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745" y="6435192"/>
              <a:ext cx="1219200" cy="385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27"/>
          <p:cNvGrpSpPr/>
          <p:nvPr/>
        </p:nvGrpSpPr>
        <p:grpSpPr>
          <a:xfrm>
            <a:off x="119172" y="1371600"/>
            <a:ext cx="8881759" cy="4038600"/>
            <a:chOff x="119172" y="1513117"/>
            <a:chExt cx="8881759" cy="4038600"/>
          </a:xfrm>
        </p:grpSpPr>
        <p:pic>
          <p:nvPicPr>
            <p:cNvPr id="1146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521" y="1513117"/>
              <a:ext cx="880941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28121" y="1842250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2000" b="1" i="1" dirty="0" smtClean="0"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en-US" sz="2000" b="1" i="1" baseline="-250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260374" y="1849252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2000" b="1" i="1" dirty="0" smtClean="0"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en-US" sz="2000" b="1" i="1" baseline="-250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4953000" y="1291770"/>
            <a:ext cx="762000" cy="765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467600" y="3810000"/>
            <a:ext cx="762000" cy="765629"/>
          </a:xfrm>
          <a:prstGeom prst="ellipse">
            <a:avLst/>
          </a:prstGeom>
          <a:noFill/>
          <a:ln>
            <a:solidFill>
              <a:srgbClr val="125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47772" y="3962400"/>
            <a:ext cx="762000" cy="765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62600" y="1017564"/>
            <a:ext cx="224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l-GR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but low NPP.</a:t>
            </a:r>
            <a:endParaRPr lang="en-US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6770" y="3174553"/>
            <a:ext cx="158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1254E8"/>
                </a:solidFill>
                <a:latin typeface="Times New Roman" pitchFamily="18" charset="0"/>
                <a:cs typeface="Times New Roman" pitchFamily="18" charset="0"/>
              </a:rPr>
              <a:t>High NPP but short </a:t>
            </a:r>
            <a:r>
              <a:rPr lang="el-GR" altLang="zh-CN" dirty="0" smtClean="0">
                <a:solidFill>
                  <a:srgbClr val="1254E8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baseline="-25000" dirty="0" smtClean="0">
                <a:solidFill>
                  <a:srgbClr val="1254E8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endParaRPr lang="en-US" baseline="-25000" dirty="0">
              <a:solidFill>
                <a:srgbClr val="1254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8384" y="6442948"/>
            <a:ext cx="2276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Xia et al. 2013 GCB</a:t>
            </a:r>
            <a:endParaRPr lang="en-US" dirty="0">
              <a:latin typeface="Segoe UI Symbol" pitchFamily="34" charset="0"/>
              <a:ea typeface="Segoe UI Symbol" pitchFamily="34" charset="0"/>
            </a:endParaRPr>
          </a:p>
          <a:p>
            <a:endParaRPr lang="en-US" dirty="0"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638800" cy="505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7715" y="381000"/>
            <a:ext cx="708018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Traceability for model </a:t>
            </a:r>
            <a:r>
              <a:rPr lang="en-US" altLang="zh-CN" sz="3200" b="1" dirty="0" err="1" smtClean="0">
                <a:latin typeface="Times New Roman" pitchFamily="18" charset="0"/>
                <a:cs typeface="Times New Roman" pitchFamily="18" charset="0"/>
              </a:rPr>
              <a:t>intercomparison</a:t>
            </a:r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grpSp>
          <p:nvGrpSpPr>
            <p:cNvPr id="3" name="Group 5"/>
            <p:cNvGrpSpPr/>
            <p:nvPr/>
          </p:nvGrpSpPr>
          <p:grpSpPr>
            <a:xfrm>
              <a:off x="0" y="6400800"/>
              <a:ext cx="9144000" cy="457200"/>
              <a:chOff x="0" y="6400800"/>
              <a:chExt cx="9144000" cy="457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chemeClr val="accent5">
                  <a:lumMod val="75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45" y="6435192"/>
                <a:ext cx="1219200" cy="385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548384" y="6442948"/>
              <a:ext cx="34807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Segoe UI Symbol" pitchFamily="34" charset="0"/>
                  <a:ea typeface="Segoe UI Symbol" pitchFamily="34" charset="0"/>
                  <a:cs typeface="Times New Roman" pitchFamily="18" charset="0"/>
                </a:rPr>
                <a:t>Model-model </a:t>
              </a:r>
              <a:r>
                <a:rPr lang="en-US" altLang="zh-CN" dirty="0" err="1" smtClean="0">
                  <a:latin typeface="Segoe UI Symbol" pitchFamily="34" charset="0"/>
                  <a:ea typeface="Segoe UI Symbol" pitchFamily="34" charset="0"/>
                  <a:cs typeface="Times New Roman" pitchFamily="18" charset="0"/>
                </a:rPr>
                <a:t>Intercomparison</a:t>
              </a:r>
              <a:endParaRPr lang="en-US" dirty="0">
                <a:latin typeface="Segoe UI Symbol" pitchFamily="34" charset="0"/>
                <a:ea typeface="Segoe UI Symbol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3243072" y="1338072"/>
            <a:ext cx="28194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42123">
            <a:off x="2715854" y="2210876"/>
            <a:ext cx="1776594" cy="27432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403860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CABLE</a:t>
            </a:r>
          </a:p>
          <a:p>
            <a:r>
              <a:rPr lang="en-US" sz="1400" b="1" dirty="0" smtClean="0">
                <a:solidFill>
                  <a:srgbClr val="0066FF"/>
                </a:solidFill>
              </a:rPr>
              <a:t>CLM3.5</a:t>
            </a:r>
            <a:endParaRPr lang="en-US" sz="1400" b="1" dirty="0">
              <a:solidFill>
                <a:srgbClr val="0066FF"/>
              </a:solidFill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5486400" y="4562475"/>
            <a:ext cx="1190625" cy="771525"/>
            <a:chOff x="4419600" y="1954213"/>
            <a:chExt cx="1190625" cy="771525"/>
          </a:xfrm>
        </p:grpSpPr>
        <p:sp>
          <p:nvSpPr>
            <p:cNvPr id="16" name="Freeform 162"/>
            <p:cNvSpPr>
              <a:spLocks noEditPoints="1"/>
            </p:cNvSpPr>
            <p:nvPr/>
          </p:nvSpPr>
          <p:spPr bwMode="auto">
            <a:xfrm>
              <a:off x="4419600" y="1954213"/>
              <a:ext cx="1190625" cy="7715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992" y="0"/>
                </a:cxn>
                <a:cxn ang="0">
                  <a:pos x="2000" y="8"/>
                </a:cxn>
                <a:cxn ang="0">
                  <a:pos x="2000" y="1288"/>
                </a:cxn>
                <a:cxn ang="0">
                  <a:pos x="1992" y="1296"/>
                </a:cxn>
                <a:cxn ang="0">
                  <a:pos x="8" y="1296"/>
                </a:cxn>
                <a:cxn ang="0">
                  <a:pos x="0" y="1288"/>
                </a:cxn>
                <a:cxn ang="0">
                  <a:pos x="0" y="8"/>
                </a:cxn>
                <a:cxn ang="0">
                  <a:pos x="16" y="1288"/>
                </a:cxn>
                <a:cxn ang="0">
                  <a:pos x="8" y="1280"/>
                </a:cxn>
                <a:cxn ang="0">
                  <a:pos x="1992" y="1280"/>
                </a:cxn>
                <a:cxn ang="0">
                  <a:pos x="1984" y="1288"/>
                </a:cxn>
                <a:cxn ang="0">
                  <a:pos x="1984" y="8"/>
                </a:cxn>
                <a:cxn ang="0">
                  <a:pos x="1992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88"/>
                </a:cxn>
              </a:cxnLst>
              <a:rect l="0" t="0" r="r" b="b"/>
              <a:pathLst>
                <a:path w="2000" h="129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992" y="0"/>
                  </a:lnTo>
                  <a:cubicBezTo>
                    <a:pt x="1997" y="0"/>
                    <a:pt x="2000" y="4"/>
                    <a:pt x="2000" y="8"/>
                  </a:cubicBezTo>
                  <a:lnTo>
                    <a:pt x="2000" y="1288"/>
                  </a:lnTo>
                  <a:cubicBezTo>
                    <a:pt x="2000" y="1293"/>
                    <a:pt x="1997" y="1296"/>
                    <a:pt x="1992" y="1296"/>
                  </a:cubicBezTo>
                  <a:lnTo>
                    <a:pt x="8" y="1296"/>
                  </a:lnTo>
                  <a:cubicBezTo>
                    <a:pt x="4" y="1296"/>
                    <a:pt x="0" y="1293"/>
                    <a:pt x="0" y="1288"/>
                  </a:cubicBezTo>
                  <a:lnTo>
                    <a:pt x="0" y="8"/>
                  </a:lnTo>
                  <a:close/>
                  <a:moveTo>
                    <a:pt x="16" y="1288"/>
                  </a:moveTo>
                  <a:lnTo>
                    <a:pt x="8" y="1280"/>
                  </a:lnTo>
                  <a:lnTo>
                    <a:pt x="1992" y="1280"/>
                  </a:lnTo>
                  <a:lnTo>
                    <a:pt x="1984" y="1288"/>
                  </a:lnTo>
                  <a:lnTo>
                    <a:pt x="1984" y="8"/>
                  </a:lnTo>
                  <a:lnTo>
                    <a:pt x="199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4"/>
            <p:cNvSpPr>
              <a:spLocks noChangeArrowheads="1"/>
            </p:cNvSpPr>
            <p:nvPr/>
          </p:nvSpPr>
          <p:spPr bwMode="auto">
            <a:xfrm>
              <a:off x="4570412" y="1995488"/>
              <a:ext cx="3048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65"/>
            <p:cNvSpPr>
              <a:spLocks noEditPoints="1"/>
            </p:cNvSpPr>
            <p:nvPr/>
          </p:nvSpPr>
          <p:spPr bwMode="auto">
            <a:xfrm>
              <a:off x="5048250" y="2039938"/>
              <a:ext cx="95250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144" y="0"/>
                </a:cxn>
                <a:cxn ang="0">
                  <a:pos x="160" y="16"/>
                </a:cxn>
                <a:cxn ang="0">
                  <a:pos x="160" y="32"/>
                </a:cxn>
                <a:cxn ang="0">
                  <a:pos x="144" y="48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32" y="32"/>
                </a:cxn>
                <a:cxn ang="0">
                  <a:pos x="16" y="16"/>
                </a:cxn>
                <a:cxn ang="0">
                  <a:pos x="144" y="16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44" y="32"/>
                </a:cxn>
                <a:cxn ang="0">
                  <a:pos x="16" y="32"/>
                </a:cxn>
                <a:cxn ang="0">
                  <a:pos x="32" y="16"/>
                </a:cxn>
                <a:cxn ang="0">
                  <a:pos x="32" y="32"/>
                </a:cxn>
              </a:cxnLst>
              <a:rect l="0" t="0" r="r" b="b"/>
              <a:pathLst>
                <a:path w="160" h="48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144" y="0"/>
                  </a:lnTo>
                  <a:cubicBezTo>
                    <a:pt x="153" y="0"/>
                    <a:pt x="160" y="8"/>
                    <a:pt x="160" y="16"/>
                  </a:cubicBezTo>
                  <a:lnTo>
                    <a:pt x="160" y="32"/>
                  </a:lnTo>
                  <a:cubicBezTo>
                    <a:pt x="160" y="41"/>
                    <a:pt x="153" y="48"/>
                    <a:pt x="144" y="48"/>
                  </a:cubicBezTo>
                  <a:lnTo>
                    <a:pt x="16" y="48"/>
                  </a:lnTo>
                  <a:cubicBezTo>
                    <a:pt x="8" y="48"/>
                    <a:pt x="0" y="41"/>
                    <a:pt x="0" y="32"/>
                  </a:cubicBezTo>
                  <a:lnTo>
                    <a:pt x="0" y="16"/>
                  </a:lnTo>
                  <a:close/>
                  <a:moveTo>
                    <a:pt x="32" y="32"/>
                  </a:moveTo>
                  <a:lnTo>
                    <a:pt x="16" y="16"/>
                  </a:lnTo>
                  <a:lnTo>
                    <a:pt x="144" y="16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44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6"/>
            <p:cNvSpPr>
              <a:spLocks noChangeArrowheads="1"/>
            </p:cNvSpPr>
            <p:nvPr/>
          </p:nvSpPr>
          <p:spPr bwMode="auto">
            <a:xfrm>
              <a:off x="5160962" y="1995488"/>
              <a:ext cx="2952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EBF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67"/>
            <p:cNvSpPr>
              <a:spLocks/>
            </p:cNvSpPr>
            <p:nvPr/>
          </p:nvSpPr>
          <p:spPr bwMode="auto">
            <a:xfrm>
              <a:off x="4471987" y="2206625"/>
              <a:ext cx="76200" cy="762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24" y="0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9"/>
            <p:cNvSpPr>
              <a:spLocks noChangeArrowheads="1"/>
            </p:cNvSpPr>
            <p:nvPr/>
          </p:nvSpPr>
          <p:spPr bwMode="auto">
            <a:xfrm>
              <a:off x="4570412" y="2185988"/>
              <a:ext cx="3143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DNF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70"/>
            <p:cNvSpPr>
              <a:spLocks noChangeArrowheads="1"/>
            </p:cNvSpPr>
            <p:nvPr/>
          </p:nvSpPr>
          <p:spPr bwMode="auto">
            <a:xfrm>
              <a:off x="5062537" y="220662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72"/>
            <p:cNvSpPr>
              <a:spLocks noChangeArrowheads="1"/>
            </p:cNvSpPr>
            <p:nvPr/>
          </p:nvSpPr>
          <p:spPr bwMode="auto">
            <a:xfrm>
              <a:off x="5160962" y="2185988"/>
              <a:ext cx="3048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DBF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173"/>
            <p:cNvSpPr>
              <a:spLocks/>
            </p:cNvSpPr>
            <p:nvPr/>
          </p:nvSpPr>
          <p:spPr bwMode="auto">
            <a:xfrm>
              <a:off x="4471987" y="2397125"/>
              <a:ext cx="76200" cy="76200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  <a:cxn ang="0">
                  <a:pos x="48" y="24"/>
                </a:cxn>
                <a:cxn ang="0">
                  <a:pos x="24" y="48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48" y="2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75"/>
            <p:cNvSpPr>
              <a:spLocks noChangeArrowheads="1"/>
            </p:cNvSpPr>
            <p:nvPr/>
          </p:nvSpPr>
          <p:spPr bwMode="auto">
            <a:xfrm>
              <a:off x="4570412" y="2376488"/>
              <a:ext cx="3905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Shrub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77"/>
            <p:cNvSpPr>
              <a:spLocks noChangeArrowheads="1"/>
            </p:cNvSpPr>
            <p:nvPr/>
          </p:nvSpPr>
          <p:spPr bwMode="auto">
            <a:xfrm>
              <a:off x="5160962" y="2376488"/>
              <a:ext cx="3143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C3G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79"/>
            <p:cNvSpPr>
              <a:spLocks noChangeArrowheads="1"/>
            </p:cNvSpPr>
            <p:nvPr/>
          </p:nvSpPr>
          <p:spPr bwMode="auto">
            <a:xfrm>
              <a:off x="4570412" y="2566988"/>
              <a:ext cx="3143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C4G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180"/>
            <p:cNvSpPr>
              <a:spLocks noChangeArrowheads="1"/>
            </p:cNvSpPr>
            <p:nvPr/>
          </p:nvSpPr>
          <p:spPr bwMode="auto">
            <a:xfrm>
              <a:off x="5062537" y="2587625"/>
              <a:ext cx="76200" cy="762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82"/>
            <p:cNvSpPr>
              <a:spLocks noChangeArrowheads="1"/>
            </p:cNvSpPr>
            <p:nvPr/>
          </p:nvSpPr>
          <p:spPr bwMode="auto">
            <a:xfrm>
              <a:off x="5160962" y="2566988"/>
              <a:ext cx="4476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Tundra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68"/>
            <p:cNvSpPr>
              <a:spLocks noEditPoints="1"/>
            </p:cNvSpPr>
            <p:nvPr/>
          </p:nvSpPr>
          <p:spPr bwMode="auto">
            <a:xfrm>
              <a:off x="5052060" y="2398395"/>
              <a:ext cx="85725" cy="85725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72" y="0"/>
                </a:cxn>
                <a:cxn ang="0">
                  <a:pos x="80" y="5"/>
                </a:cxn>
                <a:cxn ang="0">
                  <a:pos x="144" y="133"/>
                </a:cxn>
                <a:cxn ang="0">
                  <a:pos x="143" y="141"/>
                </a:cxn>
                <a:cxn ang="0">
                  <a:pos x="136" y="144"/>
                </a:cxn>
                <a:cxn ang="0">
                  <a:pos x="8" y="144"/>
                </a:cxn>
                <a:cxn ang="0">
                  <a:pos x="2" y="141"/>
                </a:cxn>
                <a:cxn ang="0">
                  <a:pos x="1" y="133"/>
                </a:cxn>
                <a:cxn ang="0">
                  <a:pos x="65" y="5"/>
                </a:cxn>
                <a:cxn ang="0">
                  <a:pos x="16" y="140"/>
                </a:cxn>
                <a:cxn ang="0">
                  <a:pos x="8" y="128"/>
                </a:cxn>
                <a:cxn ang="0">
                  <a:pos x="136" y="128"/>
                </a:cxn>
                <a:cxn ang="0">
                  <a:pos x="129" y="140"/>
                </a:cxn>
                <a:cxn ang="0">
                  <a:pos x="65" y="12"/>
                </a:cxn>
                <a:cxn ang="0">
                  <a:pos x="80" y="12"/>
                </a:cxn>
                <a:cxn ang="0">
                  <a:pos x="16" y="140"/>
                </a:cxn>
              </a:cxnLst>
              <a:rect l="0" t="0" r="r" b="b"/>
              <a:pathLst>
                <a:path w="145" h="144">
                  <a:moveTo>
                    <a:pt x="65" y="5"/>
                  </a:moveTo>
                  <a:cubicBezTo>
                    <a:pt x="67" y="2"/>
                    <a:pt x="69" y="0"/>
                    <a:pt x="72" y="0"/>
                  </a:cubicBezTo>
                  <a:cubicBezTo>
                    <a:pt x="75" y="0"/>
                    <a:pt x="78" y="2"/>
                    <a:pt x="80" y="5"/>
                  </a:cubicBezTo>
                  <a:lnTo>
                    <a:pt x="144" y="133"/>
                  </a:lnTo>
                  <a:cubicBezTo>
                    <a:pt x="145" y="135"/>
                    <a:pt x="145" y="138"/>
                    <a:pt x="143" y="141"/>
                  </a:cubicBezTo>
                  <a:cubicBezTo>
                    <a:pt x="142" y="143"/>
                    <a:pt x="139" y="144"/>
                    <a:pt x="136" y="144"/>
                  </a:cubicBezTo>
                  <a:lnTo>
                    <a:pt x="8" y="144"/>
                  </a:lnTo>
                  <a:cubicBezTo>
                    <a:pt x="6" y="144"/>
                    <a:pt x="3" y="143"/>
                    <a:pt x="2" y="141"/>
                  </a:cubicBezTo>
                  <a:cubicBezTo>
                    <a:pt x="0" y="138"/>
                    <a:pt x="0" y="135"/>
                    <a:pt x="1" y="133"/>
                  </a:cubicBezTo>
                  <a:lnTo>
                    <a:pt x="65" y="5"/>
                  </a:lnTo>
                  <a:close/>
                  <a:moveTo>
                    <a:pt x="16" y="140"/>
                  </a:moveTo>
                  <a:lnTo>
                    <a:pt x="8" y="128"/>
                  </a:lnTo>
                  <a:lnTo>
                    <a:pt x="136" y="128"/>
                  </a:lnTo>
                  <a:lnTo>
                    <a:pt x="129" y="140"/>
                  </a:lnTo>
                  <a:lnTo>
                    <a:pt x="65" y="12"/>
                  </a:lnTo>
                  <a:lnTo>
                    <a:pt x="80" y="12"/>
                  </a:lnTo>
                  <a:lnTo>
                    <a:pt x="16" y="14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 noEditPoints="1"/>
            </p:cNvSpPr>
            <p:nvPr/>
          </p:nvSpPr>
          <p:spPr bwMode="auto">
            <a:xfrm>
              <a:off x="4465320" y="2590483"/>
              <a:ext cx="85725" cy="85725"/>
            </a:xfrm>
            <a:custGeom>
              <a:avLst/>
              <a:gdLst/>
              <a:ahLst/>
              <a:cxnLst>
                <a:cxn ang="0">
                  <a:pos x="78" y="142"/>
                </a:cxn>
                <a:cxn ang="0">
                  <a:pos x="67" y="142"/>
                </a:cxn>
                <a:cxn ang="0">
                  <a:pos x="3" y="78"/>
                </a:cxn>
                <a:cxn ang="0">
                  <a:pos x="3" y="67"/>
                </a:cxn>
                <a:cxn ang="0">
                  <a:pos x="67" y="3"/>
                </a:cxn>
                <a:cxn ang="0">
                  <a:pos x="78" y="3"/>
                </a:cxn>
                <a:cxn ang="0">
                  <a:pos x="142" y="67"/>
                </a:cxn>
                <a:cxn ang="0">
                  <a:pos x="142" y="78"/>
                </a:cxn>
                <a:cxn ang="0">
                  <a:pos x="78" y="142"/>
                </a:cxn>
                <a:cxn ang="0">
                  <a:pos x="131" y="67"/>
                </a:cxn>
                <a:cxn ang="0">
                  <a:pos x="131" y="78"/>
                </a:cxn>
                <a:cxn ang="0">
                  <a:pos x="67" y="14"/>
                </a:cxn>
                <a:cxn ang="0">
                  <a:pos x="78" y="14"/>
                </a:cxn>
                <a:cxn ang="0">
                  <a:pos x="14" y="78"/>
                </a:cxn>
                <a:cxn ang="0">
                  <a:pos x="14" y="67"/>
                </a:cxn>
                <a:cxn ang="0">
                  <a:pos x="78" y="131"/>
                </a:cxn>
                <a:cxn ang="0">
                  <a:pos x="67" y="131"/>
                </a:cxn>
                <a:cxn ang="0">
                  <a:pos x="131" y="67"/>
                </a:cxn>
              </a:cxnLst>
              <a:rect l="0" t="0" r="r" b="b"/>
              <a:pathLst>
                <a:path w="145" h="145">
                  <a:moveTo>
                    <a:pt x="78" y="142"/>
                  </a:moveTo>
                  <a:cubicBezTo>
                    <a:pt x="75" y="145"/>
                    <a:pt x="70" y="145"/>
                    <a:pt x="67" y="142"/>
                  </a:cubicBezTo>
                  <a:lnTo>
                    <a:pt x="3" y="78"/>
                  </a:lnTo>
                  <a:cubicBezTo>
                    <a:pt x="0" y="75"/>
                    <a:pt x="0" y="70"/>
                    <a:pt x="3" y="67"/>
                  </a:cubicBezTo>
                  <a:lnTo>
                    <a:pt x="67" y="3"/>
                  </a:lnTo>
                  <a:cubicBezTo>
                    <a:pt x="70" y="0"/>
                    <a:pt x="75" y="0"/>
                    <a:pt x="78" y="3"/>
                  </a:cubicBezTo>
                  <a:lnTo>
                    <a:pt x="142" y="67"/>
                  </a:lnTo>
                  <a:cubicBezTo>
                    <a:pt x="145" y="70"/>
                    <a:pt x="145" y="75"/>
                    <a:pt x="142" y="78"/>
                  </a:cubicBezTo>
                  <a:lnTo>
                    <a:pt x="78" y="142"/>
                  </a:lnTo>
                  <a:close/>
                  <a:moveTo>
                    <a:pt x="131" y="67"/>
                  </a:moveTo>
                  <a:lnTo>
                    <a:pt x="131" y="78"/>
                  </a:lnTo>
                  <a:lnTo>
                    <a:pt x="67" y="14"/>
                  </a:lnTo>
                  <a:lnTo>
                    <a:pt x="78" y="14"/>
                  </a:lnTo>
                  <a:lnTo>
                    <a:pt x="14" y="78"/>
                  </a:lnTo>
                  <a:lnTo>
                    <a:pt x="14" y="67"/>
                  </a:lnTo>
                  <a:lnTo>
                    <a:pt x="78" y="131"/>
                  </a:lnTo>
                  <a:lnTo>
                    <a:pt x="67" y="131"/>
                  </a:lnTo>
                  <a:lnTo>
                    <a:pt x="131" y="67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1"/>
            <p:cNvSpPr>
              <a:spLocks noEditPoints="1"/>
            </p:cNvSpPr>
            <p:nvPr/>
          </p:nvSpPr>
          <p:spPr bwMode="auto">
            <a:xfrm>
              <a:off x="4463415" y="2026920"/>
              <a:ext cx="85725" cy="85725"/>
            </a:xfrm>
            <a:custGeom>
              <a:avLst/>
              <a:gdLst/>
              <a:ahLst/>
              <a:cxnLst>
                <a:cxn ang="0">
                  <a:pos x="144" y="74"/>
                </a:cxn>
                <a:cxn ang="0">
                  <a:pos x="138" y="102"/>
                </a:cxn>
                <a:cxn ang="0">
                  <a:pos x="123" y="125"/>
                </a:cxn>
                <a:cxn ang="0">
                  <a:pos x="99" y="139"/>
                </a:cxn>
                <a:cxn ang="0">
                  <a:pos x="71" y="144"/>
                </a:cxn>
                <a:cxn ang="0">
                  <a:pos x="43" y="138"/>
                </a:cxn>
                <a:cxn ang="0">
                  <a:pos x="21" y="123"/>
                </a:cxn>
                <a:cxn ang="0">
                  <a:pos x="6" y="99"/>
                </a:cxn>
                <a:cxn ang="0">
                  <a:pos x="1" y="71"/>
                </a:cxn>
                <a:cxn ang="0">
                  <a:pos x="7" y="43"/>
                </a:cxn>
                <a:cxn ang="0">
                  <a:pos x="23" y="21"/>
                </a:cxn>
                <a:cxn ang="0">
                  <a:pos x="46" y="6"/>
                </a:cxn>
                <a:cxn ang="0">
                  <a:pos x="74" y="1"/>
                </a:cxn>
                <a:cxn ang="0">
                  <a:pos x="102" y="7"/>
                </a:cxn>
                <a:cxn ang="0">
                  <a:pos x="125" y="23"/>
                </a:cxn>
                <a:cxn ang="0">
                  <a:pos x="139" y="46"/>
                </a:cxn>
                <a:cxn ang="0">
                  <a:pos x="124" y="49"/>
                </a:cxn>
                <a:cxn ang="0">
                  <a:pos x="112" y="32"/>
                </a:cxn>
                <a:cxn ang="0">
                  <a:pos x="93" y="20"/>
                </a:cxn>
                <a:cxn ang="0">
                  <a:pos x="71" y="16"/>
                </a:cxn>
                <a:cxn ang="0">
                  <a:pos x="49" y="21"/>
                </a:cxn>
                <a:cxn ang="0">
                  <a:pos x="32" y="34"/>
                </a:cxn>
                <a:cxn ang="0">
                  <a:pos x="20" y="52"/>
                </a:cxn>
                <a:cxn ang="0">
                  <a:pos x="16" y="74"/>
                </a:cxn>
                <a:cxn ang="0">
                  <a:pos x="21" y="96"/>
                </a:cxn>
                <a:cxn ang="0">
                  <a:pos x="34" y="114"/>
                </a:cxn>
                <a:cxn ang="0">
                  <a:pos x="52" y="125"/>
                </a:cxn>
                <a:cxn ang="0">
                  <a:pos x="74" y="129"/>
                </a:cxn>
                <a:cxn ang="0">
                  <a:pos x="96" y="124"/>
                </a:cxn>
                <a:cxn ang="0">
                  <a:pos x="114" y="112"/>
                </a:cxn>
                <a:cxn ang="0">
                  <a:pos x="125" y="93"/>
                </a:cxn>
                <a:cxn ang="0">
                  <a:pos x="129" y="71"/>
                </a:cxn>
                <a:cxn ang="0">
                  <a:pos x="124" y="49"/>
                </a:cxn>
              </a:cxnLst>
              <a:rect l="0" t="0" r="r" b="b"/>
              <a:pathLst>
                <a:path w="145" h="145">
                  <a:moveTo>
                    <a:pt x="144" y="71"/>
                  </a:moveTo>
                  <a:cubicBezTo>
                    <a:pt x="145" y="72"/>
                    <a:pt x="145" y="73"/>
                    <a:pt x="144" y="74"/>
                  </a:cubicBezTo>
                  <a:lnTo>
                    <a:pt x="139" y="99"/>
                  </a:lnTo>
                  <a:cubicBezTo>
                    <a:pt x="139" y="100"/>
                    <a:pt x="139" y="101"/>
                    <a:pt x="138" y="102"/>
                  </a:cubicBezTo>
                  <a:lnTo>
                    <a:pt x="125" y="123"/>
                  </a:lnTo>
                  <a:cubicBezTo>
                    <a:pt x="125" y="124"/>
                    <a:pt x="124" y="125"/>
                    <a:pt x="123" y="125"/>
                  </a:cubicBezTo>
                  <a:lnTo>
                    <a:pt x="102" y="138"/>
                  </a:lnTo>
                  <a:cubicBezTo>
                    <a:pt x="101" y="139"/>
                    <a:pt x="100" y="139"/>
                    <a:pt x="99" y="139"/>
                  </a:cubicBezTo>
                  <a:lnTo>
                    <a:pt x="74" y="144"/>
                  </a:lnTo>
                  <a:cubicBezTo>
                    <a:pt x="73" y="145"/>
                    <a:pt x="72" y="145"/>
                    <a:pt x="71" y="144"/>
                  </a:cubicBezTo>
                  <a:lnTo>
                    <a:pt x="46" y="139"/>
                  </a:lnTo>
                  <a:cubicBezTo>
                    <a:pt x="45" y="139"/>
                    <a:pt x="44" y="139"/>
                    <a:pt x="43" y="138"/>
                  </a:cubicBezTo>
                  <a:lnTo>
                    <a:pt x="23" y="125"/>
                  </a:lnTo>
                  <a:cubicBezTo>
                    <a:pt x="22" y="125"/>
                    <a:pt x="21" y="124"/>
                    <a:pt x="21" y="123"/>
                  </a:cubicBezTo>
                  <a:lnTo>
                    <a:pt x="7" y="102"/>
                  </a:lnTo>
                  <a:cubicBezTo>
                    <a:pt x="6" y="101"/>
                    <a:pt x="6" y="100"/>
                    <a:pt x="6" y="99"/>
                  </a:cubicBezTo>
                  <a:lnTo>
                    <a:pt x="1" y="74"/>
                  </a:lnTo>
                  <a:cubicBezTo>
                    <a:pt x="0" y="73"/>
                    <a:pt x="0" y="72"/>
                    <a:pt x="1" y="71"/>
                  </a:cubicBezTo>
                  <a:lnTo>
                    <a:pt x="6" y="46"/>
                  </a:lnTo>
                  <a:cubicBezTo>
                    <a:pt x="6" y="45"/>
                    <a:pt x="6" y="44"/>
                    <a:pt x="7" y="43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43" y="7"/>
                  </a:lnTo>
                  <a:cubicBezTo>
                    <a:pt x="44" y="6"/>
                    <a:pt x="45" y="6"/>
                    <a:pt x="46" y="6"/>
                  </a:cubicBezTo>
                  <a:lnTo>
                    <a:pt x="71" y="1"/>
                  </a:lnTo>
                  <a:cubicBezTo>
                    <a:pt x="72" y="0"/>
                    <a:pt x="73" y="0"/>
                    <a:pt x="74" y="1"/>
                  </a:cubicBezTo>
                  <a:lnTo>
                    <a:pt x="99" y="6"/>
                  </a:lnTo>
                  <a:cubicBezTo>
                    <a:pt x="100" y="6"/>
                    <a:pt x="101" y="6"/>
                    <a:pt x="102" y="7"/>
                  </a:cubicBezTo>
                  <a:lnTo>
                    <a:pt x="123" y="21"/>
                  </a:lnTo>
                  <a:cubicBezTo>
                    <a:pt x="124" y="21"/>
                    <a:pt x="125" y="22"/>
                    <a:pt x="125" y="23"/>
                  </a:cubicBezTo>
                  <a:lnTo>
                    <a:pt x="138" y="43"/>
                  </a:lnTo>
                  <a:cubicBezTo>
                    <a:pt x="139" y="44"/>
                    <a:pt x="139" y="45"/>
                    <a:pt x="139" y="46"/>
                  </a:cubicBezTo>
                  <a:lnTo>
                    <a:pt x="144" y="71"/>
                  </a:lnTo>
                  <a:close/>
                  <a:moveTo>
                    <a:pt x="124" y="49"/>
                  </a:moveTo>
                  <a:lnTo>
                    <a:pt x="125" y="52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93" y="20"/>
                  </a:lnTo>
                  <a:lnTo>
                    <a:pt x="96" y="21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49" y="21"/>
                  </a:lnTo>
                  <a:lnTo>
                    <a:pt x="52" y="20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20" y="52"/>
                  </a:lnTo>
                  <a:lnTo>
                    <a:pt x="21" y="49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21" y="96"/>
                  </a:lnTo>
                  <a:lnTo>
                    <a:pt x="20" y="93"/>
                  </a:lnTo>
                  <a:lnTo>
                    <a:pt x="34" y="114"/>
                  </a:lnTo>
                  <a:lnTo>
                    <a:pt x="32" y="112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74" y="129"/>
                  </a:lnTo>
                  <a:lnTo>
                    <a:pt x="71" y="129"/>
                  </a:lnTo>
                  <a:lnTo>
                    <a:pt x="96" y="124"/>
                  </a:lnTo>
                  <a:lnTo>
                    <a:pt x="93" y="125"/>
                  </a:lnTo>
                  <a:lnTo>
                    <a:pt x="114" y="112"/>
                  </a:lnTo>
                  <a:lnTo>
                    <a:pt x="112" y="114"/>
                  </a:lnTo>
                  <a:lnTo>
                    <a:pt x="125" y="93"/>
                  </a:lnTo>
                  <a:lnTo>
                    <a:pt x="124" y="96"/>
                  </a:lnTo>
                  <a:lnTo>
                    <a:pt x="129" y="71"/>
                  </a:lnTo>
                  <a:lnTo>
                    <a:pt x="129" y="74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8534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87538" indent="-1887538" algn="ctr">
              <a:tabLst>
                <a:tab pos="1887538" algn="l"/>
              </a:tabLst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Traceability for impact of additional model component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2400" y="1219200"/>
            <a:ext cx="4267200" cy="4724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5"/>
          <p:cNvGrpSpPr/>
          <p:nvPr/>
        </p:nvGrpSpPr>
        <p:grpSpPr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58" name="Rectangle 57"/>
            <p:cNvSpPr/>
            <p:nvPr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accent5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745" y="6435192"/>
              <a:ext cx="1219200" cy="385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0" name="Picture 5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45" y="1371600"/>
            <a:ext cx="8809656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48384" y="6442948"/>
            <a:ext cx="227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Xia et al. 2013 GCB</a:t>
            </a:r>
            <a:endParaRPr lang="en-US" dirty="0">
              <a:latin typeface="Segoe UI Symbol" pitchFamily="34" charset="0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46"/>
          <p:cNvSpPr>
            <a:spLocks noChangeShapeType="1"/>
          </p:cNvSpPr>
          <p:nvPr/>
        </p:nvSpPr>
        <p:spPr bwMode="auto">
          <a:xfrm>
            <a:off x="762000" y="762000"/>
            <a:ext cx="7696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334265"/>
              </p:ext>
            </p:extLst>
          </p:nvPr>
        </p:nvGraphicFramePr>
        <p:xfrm>
          <a:off x="2099275" y="3276600"/>
          <a:ext cx="36671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8" name="Equation" r:id="rId4" imgW="1689100" imgH="647700" progId="Equation.3">
                  <p:embed/>
                </p:oleObj>
              </mc:Choice>
              <mc:Fallback>
                <p:oleObj name="Equation" r:id="rId4" imgW="16891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275" y="3276600"/>
                        <a:ext cx="366712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85475" y="4114800"/>
            <a:ext cx="1710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Carbon influx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851875" y="4800600"/>
            <a:ext cx="2362200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/>
              <a:t>Initial values of carbon pools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489675" y="2209800"/>
            <a:ext cx="2209800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/>
              <a:t>Environmental scalar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3275" y="2209800"/>
            <a:ext cx="1676400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/>
              <a:t>Transfer coefficient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75875" y="2209800"/>
            <a:ext cx="1905000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/>
              <a:t>Partitioning coefficient</a:t>
            </a:r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547075" y="4572000"/>
            <a:ext cx="381000" cy="30480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604475" y="3962400"/>
            <a:ext cx="381000" cy="30480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071075" y="2895600"/>
            <a:ext cx="990600" cy="72629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080475" y="2895600"/>
            <a:ext cx="228600" cy="6858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85075" y="2819400"/>
            <a:ext cx="685800" cy="762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18475" y="14478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Residence time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61075" y="1905000"/>
            <a:ext cx="6324600" cy="1143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1905000" y="177224"/>
            <a:ext cx="52948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000514"/>
                </a:solidFill>
                <a:latin typeface="Times New Roman" charset="0"/>
              </a:rPr>
              <a:t>Sources of model uncertainty</a:t>
            </a:r>
            <a:endParaRPr lang="en-US" altLang="zh-CN" sz="3200" dirty="0">
              <a:solidFill>
                <a:srgbClr val="000514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8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1"/>
      <p:bldP spid="11" grpId="0"/>
      <p:bldP spid="13" grpId="0"/>
      <p:bldP spid="29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5"/>
          <p:cNvSpPr txBox="1">
            <a:spLocks noChangeArrowheads="1"/>
          </p:cNvSpPr>
          <p:nvPr/>
        </p:nvSpPr>
        <p:spPr bwMode="auto">
          <a:xfrm>
            <a:off x="1905000" y="177224"/>
            <a:ext cx="52948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000514"/>
                </a:solidFill>
                <a:latin typeface="Times New Roman" charset="0"/>
              </a:rPr>
              <a:t>Sources of model uncertainty</a:t>
            </a:r>
            <a:endParaRPr lang="en-US" altLang="zh-CN" sz="3200" dirty="0">
              <a:solidFill>
                <a:srgbClr val="000514"/>
              </a:solidFill>
              <a:latin typeface="Times New Roman" charset="0"/>
            </a:endParaRPr>
          </a:p>
        </p:txBody>
      </p:sp>
      <p:sp>
        <p:nvSpPr>
          <p:cNvPr id="19460" name="Line 46"/>
          <p:cNvSpPr>
            <a:spLocks noChangeShapeType="1"/>
          </p:cNvSpPr>
          <p:nvPr/>
        </p:nvSpPr>
        <p:spPr bwMode="auto">
          <a:xfrm>
            <a:off x="762000" y="762000"/>
            <a:ext cx="7696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699361"/>
              </p:ext>
            </p:extLst>
          </p:nvPr>
        </p:nvGraphicFramePr>
        <p:xfrm>
          <a:off x="2099275" y="3276600"/>
          <a:ext cx="36671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Equation" r:id="rId4" imgW="1689100" imgH="647700" progId="Equation.3">
                  <p:embed/>
                </p:oleObj>
              </mc:Choice>
              <mc:Fallback>
                <p:oleObj name="Equation" r:id="rId4" imgW="16891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275" y="3276600"/>
                        <a:ext cx="366712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85475" y="4114800"/>
            <a:ext cx="2005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Carbon influx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875" y="4800600"/>
            <a:ext cx="2362200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Initial values of carbon pools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547075" y="4572000"/>
            <a:ext cx="381000" cy="30480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604475" y="3962400"/>
            <a:ext cx="381000" cy="30480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48200" y="2971800"/>
            <a:ext cx="422876" cy="65009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080476" y="2971800"/>
            <a:ext cx="34324" cy="609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70875" y="2971800"/>
            <a:ext cx="186725" cy="609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2438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Residence time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2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587" y="1"/>
            <a:ext cx="5754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90" y="2286000"/>
            <a:ext cx="356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0" dirty="0" smtClean="0"/>
              <a:t>Soil </a:t>
            </a:r>
            <a:r>
              <a:rPr lang="en-US" altLang="zh-CN" sz="2800" b="0" dirty="0"/>
              <a:t>carbon </a:t>
            </a:r>
            <a:r>
              <a:rPr lang="en-US" altLang="zh-CN" sz="2800" b="0" dirty="0" smtClean="0"/>
              <a:t>modeled </a:t>
            </a:r>
            <a:r>
              <a:rPr lang="en-US" altLang="zh-CN" sz="2800" b="0" dirty="0"/>
              <a:t>in </a:t>
            </a:r>
            <a:r>
              <a:rPr lang="en-US" altLang="zh-CN" sz="2800" b="0" dirty="0" smtClean="0"/>
              <a:t>CMIP5 vs. HWSD</a:t>
            </a:r>
            <a:endParaRPr lang="zh-CN" altLang="en-US" sz="2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28481" y="6248400"/>
            <a:ext cx="3429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Todd-Brown et al. 2013 BG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04800"/>
            <a:ext cx="2362200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Initial values of carbon pools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590800"/>
            <a:ext cx="2005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Carbon influx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826913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Residence time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5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89" y="-152400"/>
            <a:ext cx="5278120" cy="7023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447800"/>
            <a:ext cx="356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0" dirty="0" smtClean="0"/>
              <a:t>Soil </a:t>
            </a:r>
            <a:r>
              <a:rPr lang="en-US" altLang="zh-CN" sz="2800" b="0" dirty="0"/>
              <a:t>carbon </a:t>
            </a:r>
            <a:r>
              <a:rPr lang="en-US" altLang="zh-CN" sz="2800" b="0" dirty="0" smtClean="0"/>
              <a:t>modeled </a:t>
            </a:r>
            <a:r>
              <a:rPr lang="en-US" altLang="zh-CN" sz="2800" b="0" dirty="0"/>
              <a:t>in </a:t>
            </a:r>
            <a:r>
              <a:rPr lang="en-US" altLang="zh-CN" sz="2800" b="0" dirty="0" smtClean="0"/>
              <a:t>CMIP5 vs. HWSD</a:t>
            </a:r>
            <a:endParaRPr lang="zh-CN" altLang="en-US" sz="2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0"/>
            <a:ext cx="2606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Yan et al. submitted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191000" y="1676400"/>
            <a:ext cx="1676400" cy="1600200"/>
          </a:xfrm>
          <a:prstGeom prst="rect">
            <a:avLst/>
          </a:prstGeom>
          <a:solidFill>
            <a:schemeClr val="accent6">
              <a:lumMod val="20000"/>
              <a:lumOff val="80000"/>
              <a:alpha val="12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" y="-11184"/>
            <a:ext cx="5762784" cy="680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867400" y="6248400"/>
            <a:ext cx="2955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66FF"/>
                </a:solidFill>
                <a:cs typeface="Arial" charset="0"/>
              </a:rPr>
              <a:t>Friedlingsterin</a:t>
            </a:r>
            <a:r>
              <a:rPr lang="en-US" altLang="zh-CN" dirty="0">
                <a:solidFill>
                  <a:srgbClr val="0066FF"/>
                </a:solidFill>
                <a:cs typeface="Arial" charset="0"/>
              </a:rPr>
              <a:t> et al. 2006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5000" y="685800"/>
            <a:ext cx="32766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400" b="0" dirty="0" smtClean="0">
                <a:latin typeface="Calibri"/>
                <a:cs typeface="Calibri"/>
              </a:rPr>
              <a:t>Great uncertainty among models </a:t>
            </a:r>
            <a:endParaRPr lang="en-US" sz="2400" b="0" dirty="0" smtClean="0">
              <a:latin typeface="Calibri"/>
              <a:cs typeface="Calibri"/>
            </a:endParaRPr>
          </a:p>
          <a:p>
            <a:pPr marL="290513" indent="-290513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400" b="0" dirty="0" smtClean="0">
                <a:latin typeface="Calibri"/>
                <a:cs typeface="Calibri"/>
              </a:rPr>
              <a:t>Does the uncertainty reflect variability in the nature or result from artifacts?</a:t>
            </a:r>
            <a:endParaRPr lang="en-US" sz="2400" b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41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304800"/>
            <a:ext cx="71628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u="sng" smtClean="0"/>
              <a:t>Data assimilation to reduce uncertainty</a:t>
            </a:r>
            <a:endParaRPr lang="en-US" sz="3600" b="1" u="sng" dirty="0"/>
          </a:p>
        </p:txBody>
      </p:sp>
      <p:pic>
        <p:nvPicPr>
          <p:cNvPr id="6" name="Picture 5" descr="animation_3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69308"/>
            <a:ext cx="8077200" cy="52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6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149724"/>
              </p:ext>
            </p:extLst>
          </p:nvPr>
        </p:nvGraphicFramePr>
        <p:xfrm>
          <a:off x="2908919" y="4221733"/>
          <a:ext cx="6775649" cy="244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0" name="Document" r:id="rId3" imgW="5486400" imgH="2070100" progId="Word.Document.12">
                  <p:embed/>
                </p:oleObj>
              </mc:Choice>
              <mc:Fallback>
                <p:oleObj name="Document" r:id="rId3" imgW="54864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919" y="4221733"/>
                        <a:ext cx="6775649" cy="2447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zh-CN">
              <a:latin typeface="Calibri" charset="0"/>
            </a:endParaRP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640464"/>
              </p:ext>
            </p:extLst>
          </p:nvPr>
        </p:nvGraphicFramePr>
        <p:xfrm>
          <a:off x="323528" y="4153773"/>
          <a:ext cx="2599903" cy="114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1" name="Equation" r:id="rId5" imgW="1816100" imgH="800100" progId="Equation.3">
                  <p:embed/>
                </p:oleObj>
              </mc:Choice>
              <mc:Fallback>
                <p:oleObj name="Equation" r:id="rId5" imgW="18161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153773"/>
                        <a:ext cx="2599903" cy="1147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972616" y="116632"/>
            <a:ext cx="5257848" cy="3064406"/>
            <a:chOff x="-972616" y="116632"/>
            <a:chExt cx="5257848" cy="3064406"/>
          </a:xfrm>
        </p:grpSpPr>
        <p:pic>
          <p:nvPicPr>
            <p:cNvPr id="17" name="Picture 16" descr="figure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2616" y="116632"/>
              <a:ext cx="5257848" cy="27787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95536" y="2780928"/>
              <a:ext cx="20717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A: Basic processes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80112" y="3080187"/>
            <a:ext cx="341148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lnSpc>
                <a:spcPct val="80000"/>
              </a:lnSpc>
            </a:pPr>
            <a:r>
              <a:rPr lang="en-US" sz="2000" dirty="0" smtClean="0"/>
              <a:t>B: Shared model structure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820978"/>
            <a:ext cx="2229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C: Similar algorithm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789040"/>
            <a:ext cx="2011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D: General model</a:t>
            </a:r>
            <a:endParaRPr lang="en-US" sz="2000" dirty="0"/>
          </a:p>
        </p:txBody>
      </p:sp>
      <p:sp>
        <p:nvSpPr>
          <p:cNvPr id="2" name="Right Arrow 1"/>
          <p:cNvSpPr/>
          <p:nvPr/>
        </p:nvSpPr>
        <p:spPr>
          <a:xfrm>
            <a:off x="3275856" y="2276872"/>
            <a:ext cx="1872208" cy="936104"/>
          </a:xfrm>
          <a:prstGeom prst="rightArrow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Model development</a:t>
            </a: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Left Arrow 4"/>
          <p:cNvSpPr/>
          <p:nvPr/>
        </p:nvSpPr>
        <p:spPr>
          <a:xfrm rot="16200000">
            <a:off x="4489724" y="3130700"/>
            <a:ext cx="1296144" cy="1028647"/>
          </a:xfrm>
          <a:prstGeom prst="leftArrow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Encoding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361954" y="2989066"/>
            <a:ext cx="1395756" cy="100811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Theoretical analysis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131840" y="3861048"/>
            <a:ext cx="1800200" cy="936104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Generalization</a:t>
            </a:r>
            <a:endParaRPr lang="en-GB"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580112" y="27801"/>
            <a:ext cx="3259088" cy="3018218"/>
            <a:chOff x="2987824" y="1983925"/>
            <a:chExt cx="3259088" cy="3018218"/>
          </a:xfrm>
        </p:grpSpPr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3203848" y="2636912"/>
              <a:ext cx="78912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Arial"/>
                  <a:cs typeface="Arial"/>
                </a:rPr>
                <a:t>Leaf (</a:t>
              </a:r>
              <a:r>
                <a:rPr lang="en-US" sz="1200" dirty="0">
                  <a:latin typeface="Arial"/>
                  <a:cs typeface="Arial"/>
                </a:rPr>
                <a:t>X</a:t>
              </a:r>
              <a:r>
                <a:rPr lang="en-US" sz="1200" baseline="-25000" dirty="0">
                  <a:latin typeface="Arial"/>
                  <a:cs typeface="Arial"/>
                </a:rPr>
                <a:t>1</a:t>
              </a:r>
              <a:r>
                <a:rPr lang="en-US" sz="1200" dirty="0"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99" name="Text Box 5"/>
            <p:cNvSpPr txBox="1">
              <a:spLocks noChangeArrowheads="1"/>
            </p:cNvSpPr>
            <p:nvPr/>
          </p:nvSpPr>
          <p:spPr bwMode="auto">
            <a:xfrm>
              <a:off x="5076056" y="2647945"/>
              <a:ext cx="936104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Arial"/>
                  <a:cs typeface="Arial"/>
                </a:rPr>
                <a:t>Wood (X</a:t>
              </a:r>
              <a:r>
                <a:rPr lang="en-US" sz="1200" baseline="-25000" dirty="0" smtClean="0">
                  <a:latin typeface="Arial"/>
                  <a:cs typeface="Arial"/>
                </a:rPr>
                <a:t>3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2987824" y="3224009"/>
              <a:ext cx="1582688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Metabolic </a:t>
              </a:r>
              <a:r>
                <a:rPr lang="en-US" sz="1200" dirty="0" smtClean="0">
                  <a:latin typeface="Arial"/>
                  <a:cs typeface="Arial"/>
                </a:rPr>
                <a:t>litter (X</a:t>
              </a:r>
              <a:r>
                <a:rPr lang="en-US" sz="1200" baseline="-25000" dirty="0">
                  <a:latin typeface="Arial"/>
                  <a:cs typeface="Arial"/>
                </a:rPr>
                <a:t>4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4014710" y="3624335"/>
              <a:ext cx="1152128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Arial"/>
                  <a:cs typeface="Arial"/>
                </a:rPr>
                <a:t>Microbes (X</a:t>
              </a:r>
              <a:r>
                <a:rPr lang="en-US" sz="1200" baseline="-25000" dirty="0">
                  <a:latin typeface="Arial"/>
                  <a:cs typeface="Arial"/>
                </a:rPr>
                <a:t>6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2" name="Text Box 8"/>
            <p:cNvSpPr txBox="1">
              <a:spLocks noChangeArrowheads="1"/>
            </p:cNvSpPr>
            <p:nvPr/>
          </p:nvSpPr>
          <p:spPr bwMode="auto">
            <a:xfrm>
              <a:off x="4716016" y="3224009"/>
              <a:ext cx="1530896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Structure </a:t>
              </a:r>
              <a:r>
                <a:rPr lang="en-US" sz="1200" dirty="0" smtClean="0">
                  <a:latin typeface="Arial"/>
                  <a:cs typeface="Arial"/>
                </a:rPr>
                <a:t>litter (X</a:t>
              </a:r>
              <a:r>
                <a:rPr lang="en-US" sz="1200" baseline="-25000" dirty="0">
                  <a:latin typeface="Arial"/>
                  <a:cs typeface="Arial"/>
                </a:rPr>
                <a:t>5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3" name="Text Box 9"/>
            <p:cNvSpPr txBox="1">
              <a:spLocks noChangeArrowheads="1"/>
            </p:cNvSpPr>
            <p:nvPr/>
          </p:nvSpPr>
          <p:spPr bwMode="auto">
            <a:xfrm>
              <a:off x="4113312" y="4199474"/>
              <a:ext cx="1269550" cy="254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Slow </a:t>
              </a:r>
              <a:r>
                <a:rPr lang="en-US" sz="1200" dirty="0" smtClean="0">
                  <a:latin typeface="Arial"/>
                  <a:cs typeface="Arial"/>
                </a:rPr>
                <a:t>SOM (X</a:t>
              </a:r>
              <a:r>
                <a:rPr lang="en-US" sz="1200" baseline="-25000" dirty="0">
                  <a:latin typeface="Arial"/>
                  <a:cs typeface="Arial"/>
                </a:rPr>
                <a:t>7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4" name="Text Box 10"/>
            <p:cNvSpPr txBox="1">
              <a:spLocks noChangeArrowheads="1"/>
            </p:cNvSpPr>
            <p:nvPr/>
          </p:nvSpPr>
          <p:spPr bwMode="auto">
            <a:xfrm>
              <a:off x="3942703" y="4725144"/>
              <a:ext cx="1440160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Passive </a:t>
              </a:r>
              <a:r>
                <a:rPr lang="en-US" sz="1200" dirty="0" smtClean="0">
                  <a:latin typeface="Arial"/>
                  <a:cs typeface="Arial"/>
                </a:rPr>
                <a:t>SOM (X</a:t>
              </a:r>
              <a:r>
                <a:rPr lang="en-US" sz="1200" baseline="-25000" dirty="0">
                  <a:latin typeface="Arial"/>
                  <a:cs typeface="Arial"/>
                </a:rPr>
                <a:t>8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 flipH="1">
              <a:off x="5148064" y="3789040"/>
              <a:ext cx="360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06" name="Line 13"/>
            <p:cNvSpPr>
              <a:spLocks noChangeShapeType="1"/>
            </p:cNvSpPr>
            <p:nvPr/>
          </p:nvSpPr>
          <p:spPr bwMode="auto">
            <a:xfrm flipV="1">
              <a:off x="4716016" y="3894726"/>
              <a:ext cx="1" cy="288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4573589" y="2276873"/>
              <a:ext cx="214436" cy="72008"/>
            </a:xfrm>
            <a:custGeom>
              <a:avLst/>
              <a:gdLst>
                <a:gd name="T0" fmla="*/ 0 w 211"/>
                <a:gd name="T1" fmla="*/ 0 h 116"/>
                <a:gd name="T2" fmla="*/ 71 w 211"/>
                <a:gd name="T3" fmla="*/ 84 h 116"/>
                <a:gd name="T4" fmla="*/ 211 w 211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16">
                  <a:moveTo>
                    <a:pt x="0" y="0"/>
                  </a:moveTo>
                  <a:cubicBezTo>
                    <a:pt x="12" y="14"/>
                    <a:pt x="36" y="65"/>
                    <a:pt x="71" y="84"/>
                  </a:cubicBezTo>
                  <a:cubicBezTo>
                    <a:pt x="106" y="103"/>
                    <a:pt x="182" y="109"/>
                    <a:pt x="211" y="116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08" name="Text Box 16"/>
            <p:cNvSpPr txBox="1">
              <a:spLocks noChangeArrowheads="1"/>
            </p:cNvSpPr>
            <p:nvPr/>
          </p:nvSpPr>
          <p:spPr bwMode="auto">
            <a:xfrm>
              <a:off x="4716016" y="2216772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5508104" y="3784191"/>
              <a:ext cx="205790" cy="220873"/>
            </a:xfrm>
            <a:custGeom>
              <a:avLst/>
              <a:gdLst>
                <a:gd name="T0" fmla="*/ 0 w 250"/>
                <a:gd name="T1" fmla="*/ 0 h 345"/>
                <a:gd name="T2" fmla="*/ 90 w 250"/>
                <a:gd name="T3" fmla="*/ 256 h 345"/>
                <a:gd name="T4" fmla="*/ 250 w 250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" h="345">
                  <a:moveTo>
                    <a:pt x="0" y="0"/>
                  </a:moveTo>
                  <a:cubicBezTo>
                    <a:pt x="24" y="99"/>
                    <a:pt x="48" y="198"/>
                    <a:pt x="90" y="256"/>
                  </a:cubicBezTo>
                  <a:cubicBezTo>
                    <a:pt x="132" y="314"/>
                    <a:pt x="191" y="329"/>
                    <a:pt x="250" y="34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0" name="Text Box 18"/>
            <p:cNvSpPr txBox="1">
              <a:spLocks noChangeArrowheads="1"/>
            </p:cNvSpPr>
            <p:nvPr/>
          </p:nvSpPr>
          <p:spPr bwMode="auto">
            <a:xfrm>
              <a:off x="5652120" y="3861048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Arial"/>
                  <a:cs typeface="Arial"/>
                </a:rPr>
                <a:t>CO</a:t>
              </a:r>
              <a:r>
                <a:rPr lang="en-US" sz="1200" baseline="-25000">
                  <a:latin typeface="Arial"/>
                  <a:cs typeface="Arial"/>
                </a:rPr>
                <a:t>2</a:t>
              </a:r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 flipV="1">
              <a:off x="4734790" y="3978642"/>
              <a:ext cx="169677" cy="144016"/>
            </a:xfrm>
            <a:custGeom>
              <a:avLst/>
              <a:gdLst>
                <a:gd name="T0" fmla="*/ 0 w 250"/>
                <a:gd name="T1" fmla="*/ 0 h 345"/>
                <a:gd name="T2" fmla="*/ 90 w 250"/>
                <a:gd name="T3" fmla="*/ 256 h 345"/>
                <a:gd name="T4" fmla="*/ 250 w 250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" h="345">
                  <a:moveTo>
                    <a:pt x="0" y="0"/>
                  </a:moveTo>
                  <a:cubicBezTo>
                    <a:pt x="24" y="99"/>
                    <a:pt x="48" y="198"/>
                    <a:pt x="90" y="256"/>
                  </a:cubicBezTo>
                  <a:cubicBezTo>
                    <a:pt x="132" y="314"/>
                    <a:pt x="191" y="329"/>
                    <a:pt x="250" y="34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2" name="Text Box 20"/>
            <p:cNvSpPr txBox="1">
              <a:spLocks noChangeArrowheads="1"/>
            </p:cNvSpPr>
            <p:nvPr/>
          </p:nvSpPr>
          <p:spPr bwMode="auto">
            <a:xfrm>
              <a:off x="4847592" y="3861048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 flipH="1">
              <a:off x="3438646" y="3489269"/>
              <a:ext cx="189960" cy="167663"/>
            </a:xfrm>
            <a:custGeom>
              <a:avLst/>
              <a:gdLst>
                <a:gd name="T0" fmla="*/ 0 w 250"/>
                <a:gd name="T1" fmla="*/ 0 h 345"/>
                <a:gd name="T2" fmla="*/ 90 w 250"/>
                <a:gd name="T3" fmla="*/ 256 h 345"/>
                <a:gd name="T4" fmla="*/ 250 w 250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" h="345">
                  <a:moveTo>
                    <a:pt x="0" y="0"/>
                  </a:moveTo>
                  <a:cubicBezTo>
                    <a:pt x="24" y="99"/>
                    <a:pt x="48" y="198"/>
                    <a:pt x="90" y="256"/>
                  </a:cubicBezTo>
                  <a:cubicBezTo>
                    <a:pt x="132" y="314"/>
                    <a:pt x="191" y="329"/>
                    <a:pt x="250" y="34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4" name="Text Box 22"/>
            <p:cNvSpPr txBox="1">
              <a:spLocks noChangeArrowheads="1"/>
            </p:cNvSpPr>
            <p:nvPr/>
          </p:nvSpPr>
          <p:spPr bwMode="auto">
            <a:xfrm>
              <a:off x="3163341" y="4304129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 flipH="1">
              <a:off x="3563888" y="4564530"/>
              <a:ext cx="140209" cy="232622"/>
            </a:xfrm>
            <a:custGeom>
              <a:avLst/>
              <a:gdLst>
                <a:gd name="T0" fmla="*/ 0 w 122"/>
                <a:gd name="T1" fmla="*/ 167 h 167"/>
                <a:gd name="T2" fmla="*/ 26 w 122"/>
                <a:gd name="T3" fmla="*/ 52 h 167"/>
                <a:gd name="T4" fmla="*/ 122 w 122"/>
                <a:gd name="T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67">
                  <a:moveTo>
                    <a:pt x="0" y="167"/>
                  </a:moveTo>
                  <a:cubicBezTo>
                    <a:pt x="3" y="123"/>
                    <a:pt x="6" y="80"/>
                    <a:pt x="26" y="52"/>
                  </a:cubicBezTo>
                  <a:cubicBezTo>
                    <a:pt x="46" y="24"/>
                    <a:pt x="84" y="12"/>
                    <a:pt x="122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6" name="Text Box 24"/>
            <p:cNvSpPr txBox="1">
              <a:spLocks noChangeArrowheads="1"/>
            </p:cNvSpPr>
            <p:nvPr/>
          </p:nvSpPr>
          <p:spPr bwMode="auto">
            <a:xfrm>
              <a:off x="3047392" y="3512916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437759" y="3894726"/>
              <a:ext cx="134242" cy="155924"/>
            </a:xfrm>
            <a:custGeom>
              <a:avLst/>
              <a:gdLst>
                <a:gd name="T0" fmla="*/ 128 w 128"/>
                <a:gd name="T1" fmla="*/ 0 h 301"/>
                <a:gd name="T2" fmla="*/ 90 w 128"/>
                <a:gd name="T3" fmla="*/ 179 h 301"/>
                <a:gd name="T4" fmla="*/ 0 w 128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301">
                  <a:moveTo>
                    <a:pt x="128" y="0"/>
                  </a:moveTo>
                  <a:cubicBezTo>
                    <a:pt x="122" y="30"/>
                    <a:pt x="111" y="129"/>
                    <a:pt x="90" y="179"/>
                  </a:cubicBezTo>
                  <a:cubicBezTo>
                    <a:pt x="69" y="229"/>
                    <a:pt x="19" y="276"/>
                    <a:pt x="0" y="301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18" name="Text Box 26"/>
            <p:cNvSpPr txBox="1">
              <a:spLocks noChangeArrowheads="1"/>
            </p:cNvSpPr>
            <p:nvPr/>
          </p:nvSpPr>
          <p:spPr bwMode="auto">
            <a:xfrm>
              <a:off x="4077426" y="3933056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19" name="Line 28"/>
            <p:cNvSpPr>
              <a:spLocks noChangeShapeType="1"/>
            </p:cNvSpPr>
            <p:nvPr/>
          </p:nvSpPr>
          <p:spPr bwMode="auto">
            <a:xfrm>
              <a:off x="4571998" y="4470790"/>
              <a:ext cx="1" cy="2543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0" name="Line 29"/>
            <p:cNvSpPr>
              <a:spLocks noChangeShapeType="1"/>
            </p:cNvSpPr>
            <p:nvPr/>
          </p:nvSpPr>
          <p:spPr bwMode="auto">
            <a:xfrm>
              <a:off x="4573588" y="2246176"/>
              <a:ext cx="0" cy="246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1" name="Line 30"/>
            <p:cNvSpPr>
              <a:spLocks noChangeShapeType="1"/>
            </p:cNvSpPr>
            <p:nvPr/>
          </p:nvSpPr>
          <p:spPr bwMode="auto">
            <a:xfrm>
              <a:off x="3635896" y="2936852"/>
              <a:ext cx="0" cy="276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2" name="Line 31"/>
            <p:cNvSpPr>
              <a:spLocks noChangeShapeType="1"/>
            </p:cNvSpPr>
            <p:nvPr/>
          </p:nvSpPr>
          <p:spPr bwMode="auto">
            <a:xfrm>
              <a:off x="4572001" y="3894726"/>
              <a:ext cx="0" cy="288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>
              <a:off x="3638549" y="2492896"/>
              <a:ext cx="1869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4" name="Line 33"/>
            <p:cNvSpPr>
              <a:spLocks noChangeShapeType="1"/>
            </p:cNvSpPr>
            <p:nvPr/>
          </p:nvSpPr>
          <p:spPr bwMode="auto">
            <a:xfrm>
              <a:off x="5508104" y="2492896"/>
              <a:ext cx="0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5" name="Line 34"/>
            <p:cNvSpPr>
              <a:spLocks noChangeShapeType="1"/>
            </p:cNvSpPr>
            <p:nvPr/>
          </p:nvSpPr>
          <p:spPr bwMode="auto">
            <a:xfrm>
              <a:off x="3635896" y="2492896"/>
              <a:ext cx="0" cy="1559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572000" y="4542798"/>
              <a:ext cx="216025" cy="66625"/>
            </a:xfrm>
            <a:custGeom>
              <a:avLst/>
              <a:gdLst>
                <a:gd name="T0" fmla="*/ 0 w 250"/>
                <a:gd name="T1" fmla="*/ 0 h 345"/>
                <a:gd name="T2" fmla="*/ 90 w 250"/>
                <a:gd name="T3" fmla="*/ 256 h 345"/>
                <a:gd name="T4" fmla="*/ 250 w 250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" h="345">
                  <a:moveTo>
                    <a:pt x="0" y="0"/>
                  </a:moveTo>
                  <a:cubicBezTo>
                    <a:pt x="24" y="99"/>
                    <a:pt x="48" y="198"/>
                    <a:pt x="90" y="256"/>
                  </a:cubicBezTo>
                  <a:cubicBezTo>
                    <a:pt x="132" y="314"/>
                    <a:pt x="191" y="329"/>
                    <a:pt x="250" y="34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7" name="Text Box 36"/>
            <p:cNvSpPr txBox="1">
              <a:spLocks noChangeArrowheads="1"/>
            </p:cNvSpPr>
            <p:nvPr/>
          </p:nvSpPr>
          <p:spPr bwMode="auto">
            <a:xfrm>
              <a:off x="4747517" y="4437112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flipH="1">
              <a:off x="5508104" y="2924944"/>
              <a:ext cx="0" cy="288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29" name="Line 39"/>
            <p:cNvSpPr>
              <a:spLocks noChangeShapeType="1"/>
            </p:cNvSpPr>
            <p:nvPr/>
          </p:nvSpPr>
          <p:spPr bwMode="auto">
            <a:xfrm flipV="1">
              <a:off x="3707904" y="4858127"/>
              <a:ext cx="216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0" name="Line 40"/>
            <p:cNvSpPr>
              <a:spLocks noChangeShapeType="1"/>
            </p:cNvSpPr>
            <p:nvPr/>
          </p:nvSpPr>
          <p:spPr bwMode="auto">
            <a:xfrm>
              <a:off x="4067944" y="3894726"/>
              <a:ext cx="0" cy="830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1" name="Text Box 41"/>
            <p:cNvSpPr txBox="1">
              <a:spLocks noChangeArrowheads="1"/>
            </p:cNvSpPr>
            <p:nvPr/>
          </p:nvSpPr>
          <p:spPr bwMode="auto">
            <a:xfrm>
              <a:off x="3645378" y="4221088"/>
              <a:ext cx="47255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/>
                  <a:cs typeface="Arial"/>
                </a:rPr>
                <a:t>CO</a:t>
              </a:r>
              <a:r>
                <a:rPr lang="en-US" sz="1200" baseline="-25000" dirty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942703" y="3966734"/>
              <a:ext cx="125242" cy="297357"/>
            </a:xfrm>
            <a:custGeom>
              <a:avLst/>
              <a:gdLst>
                <a:gd name="T0" fmla="*/ 128 w 128"/>
                <a:gd name="T1" fmla="*/ 0 h 301"/>
                <a:gd name="T2" fmla="*/ 90 w 128"/>
                <a:gd name="T3" fmla="*/ 179 h 301"/>
                <a:gd name="T4" fmla="*/ 0 w 128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301">
                  <a:moveTo>
                    <a:pt x="128" y="0"/>
                  </a:moveTo>
                  <a:cubicBezTo>
                    <a:pt x="122" y="30"/>
                    <a:pt x="111" y="129"/>
                    <a:pt x="90" y="179"/>
                  </a:cubicBezTo>
                  <a:cubicBezTo>
                    <a:pt x="69" y="229"/>
                    <a:pt x="19" y="276"/>
                    <a:pt x="0" y="301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3" name="Text Box 1027"/>
            <p:cNvSpPr txBox="1">
              <a:spLocks noChangeArrowheads="1"/>
            </p:cNvSpPr>
            <p:nvPr/>
          </p:nvSpPr>
          <p:spPr bwMode="auto">
            <a:xfrm>
              <a:off x="3923928" y="1983925"/>
              <a:ext cx="1560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1200" dirty="0">
                  <a:latin typeface="Arial"/>
                  <a:cs typeface="Arial"/>
                </a:rPr>
                <a:t> </a:t>
              </a:r>
              <a:r>
                <a:rPr lang="en-US" altLang="zh-CN" sz="1200" dirty="0" smtClean="0">
                  <a:latin typeface="Arial"/>
                  <a:cs typeface="Arial"/>
                </a:rPr>
                <a:t>Photosynthesis</a:t>
              </a:r>
              <a:endParaRPr lang="en-US" altLang="zh-CN" sz="1200" dirty="0">
                <a:latin typeface="Arial"/>
                <a:cs typeface="Arial"/>
              </a:endParaRPr>
            </a:p>
          </p:txBody>
        </p:sp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4139806" y="2648820"/>
              <a:ext cx="839994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Arial"/>
                  <a:cs typeface="Arial"/>
                </a:rPr>
                <a:t>Root (X</a:t>
              </a:r>
              <a:r>
                <a:rPr lang="en-US" sz="1200" baseline="-25000" dirty="0" smtClean="0">
                  <a:latin typeface="Arial"/>
                  <a:cs typeface="Arial"/>
                </a:rPr>
                <a:t>2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36" name="Line 34"/>
            <p:cNvSpPr>
              <a:spLocks noChangeShapeType="1"/>
            </p:cNvSpPr>
            <p:nvPr/>
          </p:nvSpPr>
          <p:spPr bwMode="auto">
            <a:xfrm>
              <a:off x="4572000" y="2913036"/>
              <a:ext cx="0" cy="1559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7" name="Line 32"/>
            <p:cNvSpPr>
              <a:spLocks noChangeShapeType="1"/>
            </p:cNvSpPr>
            <p:nvPr/>
          </p:nvSpPr>
          <p:spPr bwMode="auto">
            <a:xfrm>
              <a:off x="3635897" y="3068960"/>
              <a:ext cx="158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8" name="Line 34"/>
            <p:cNvSpPr>
              <a:spLocks noChangeShapeType="1"/>
            </p:cNvSpPr>
            <p:nvPr/>
          </p:nvSpPr>
          <p:spPr bwMode="auto">
            <a:xfrm>
              <a:off x="5220072" y="3065436"/>
              <a:ext cx="0" cy="1475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39" name="Line 11"/>
            <p:cNvSpPr>
              <a:spLocks noChangeShapeType="1"/>
            </p:cNvSpPr>
            <p:nvPr/>
          </p:nvSpPr>
          <p:spPr bwMode="auto">
            <a:xfrm flipH="1">
              <a:off x="5364088" y="4326774"/>
              <a:ext cx="144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0" name="Line 40"/>
            <p:cNvSpPr>
              <a:spLocks noChangeShapeType="1"/>
            </p:cNvSpPr>
            <p:nvPr/>
          </p:nvSpPr>
          <p:spPr bwMode="auto">
            <a:xfrm>
              <a:off x="5508104" y="3501008"/>
              <a:ext cx="0" cy="8640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1" name="Line 40"/>
            <p:cNvSpPr>
              <a:spLocks noChangeShapeType="1"/>
            </p:cNvSpPr>
            <p:nvPr/>
          </p:nvSpPr>
          <p:spPr bwMode="auto">
            <a:xfrm>
              <a:off x="3635896" y="3501008"/>
              <a:ext cx="0" cy="2160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2" name="Line 11"/>
            <p:cNvSpPr>
              <a:spLocks noChangeShapeType="1"/>
            </p:cNvSpPr>
            <p:nvPr/>
          </p:nvSpPr>
          <p:spPr bwMode="auto">
            <a:xfrm>
              <a:off x="3635896" y="3717032"/>
              <a:ext cx="360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3" name="Line 40"/>
            <p:cNvSpPr>
              <a:spLocks noChangeShapeType="1"/>
            </p:cNvSpPr>
            <p:nvPr/>
          </p:nvSpPr>
          <p:spPr bwMode="auto">
            <a:xfrm>
              <a:off x="3707904" y="3861048"/>
              <a:ext cx="0" cy="1008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144" name="Line 11"/>
            <p:cNvSpPr>
              <a:spLocks noChangeShapeType="1"/>
            </p:cNvSpPr>
            <p:nvPr/>
          </p:nvSpPr>
          <p:spPr bwMode="auto">
            <a:xfrm flipV="1">
              <a:off x="3707904" y="3861048"/>
              <a:ext cx="288032" cy="8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Arial"/>
                <a:cs typeface="Arial"/>
              </a:endParaRPr>
            </a:p>
          </p:txBody>
        </p:sp>
      </p:grpSp>
      <p:sp>
        <p:nvSpPr>
          <p:cNvPr id="64" name="TextBox 10"/>
          <p:cNvSpPr txBox="1">
            <a:spLocks noChangeArrowheads="1"/>
          </p:cNvSpPr>
          <p:nvPr/>
        </p:nvSpPr>
        <p:spPr bwMode="auto">
          <a:xfrm>
            <a:off x="152400" y="5486400"/>
            <a:ext cx="266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et al. 2003 GBC</a:t>
            </a:r>
          </a:p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</a:t>
            </a:r>
            <a:r>
              <a:rPr lang="en-US" sz="1600" b="0" dirty="0">
                <a:latin typeface="Times New Roman" charset="0"/>
                <a:cs typeface="Times New Roman" charset="0"/>
              </a:rPr>
              <a:t>and </a:t>
            </a:r>
            <a:r>
              <a:rPr lang="en-US" sz="1600" b="0" dirty="0" err="1">
                <a:latin typeface="Times New Roman" charset="0"/>
                <a:cs typeface="Times New Roman" charset="0"/>
              </a:rPr>
              <a:t>Weng</a:t>
            </a:r>
            <a:r>
              <a:rPr lang="en-US" sz="1600" b="0" dirty="0">
                <a:latin typeface="Times New Roman" charset="0"/>
                <a:cs typeface="Times New Roman" charset="0"/>
              </a:rPr>
              <a:t> 2011 </a:t>
            </a:r>
            <a:r>
              <a:rPr lang="en-US" sz="1600" b="0" dirty="0" smtClean="0">
                <a:latin typeface="Times New Roman" charset="0"/>
                <a:cs typeface="Times New Roman" charset="0"/>
              </a:rPr>
              <a:t>TREE</a:t>
            </a:r>
          </a:p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et al. 2012</a:t>
            </a:r>
          </a:p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et al. submitted</a:t>
            </a:r>
            <a:endParaRPr lang="en-US" sz="16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2667000" y="762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altLang="zh-CN" sz="4000" b="1" dirty="0" smtClean="0">
                <a:solidFill>
                  <a:srgbClr val="000514"/>
                </a:solidFill>
                <a:latin typeface="Comic Sans MS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2376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5" grpId="0" animBg="1"/>
      <p:bldP spid="15" grpId="0" animBg="1"/>
      <p:bldP spid="7" grpId="0" animBg="1"/>
      <p:bldP spid="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zh-CN">
              <a:latin typeface="Calibri" charset="0"/>
            </a:endParaRP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73395"/>
              </p:ext>
            </p:extLst>
          </p:nvPr>
        </p:nvGraphicFramePr>
        <p:xfrm>
          <a:off x="323528" y="4153773"/>
          <a:ext cx="2599903" cy="114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4" name="Equation" r:id="rId3" imgW="1816100" imgH="800100" progId="Equation.3">
                  <p:embed/>
                </p:oleObj>
              </mc:Choice>
              <mc:Fallback>
                <p:oleObj name="Equation" r:id="rId3" imgW="18161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153773"/>
                        <a:ext cx="2599903" cy="1147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972616" y="116632"/>
            <a:ext cx="5257848" cy="3064406"/>
            <a:chOff x="-972616" y="116632"/>
            <a:chExt cx="5257848" cy="3064406"/>
          </a:xfrm>
        </p:grpSpPr>
        <p:pic>
          <p:nvPicPr>
            <p:cNvPr id="17" name="Picture 16" descr="figure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2616" y="116632"/>
              <a:ext cx="5257848" cy="27787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95536" y="2780928"/>
              <a:ext cx="20717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A: Basic processes</a:t>
              </a:r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1520" y="3789040"/>
            <a:ext cx="2011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D: General model</a:t>
            </a:r>
            <a:endParaRPr lang="en-US" sz="2000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2361954" y="2989066"/>
            <a:ext cx="1395756" cy="100811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Theoretical analysis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10"/>
          <p:cNvSpPr txBox="1">
            <a:spLocks noChangeArrowheads="1"/>
          </p:cNvSpPr>
          <p:nvPr/>
        </p:nvSpPr>
        <p:spPr bwMode="auto">
          <a:xfrm>
            <a:off x="152400" y="5486400"/>
            <a:ext cx="266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et al. 2003 GBC</a:t>
            </a:r>
          </a:p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</a:t>
            </a:r>
            <a:r>
              <a:rPr lang="en-US" sz="1600" b="0" dirty="0">
                <a:latin typeface="Times New Roman" charset="0"/>
                <a:cs typeface="Times New Roman" charset="0"/>
              </a:rPr>
              <a:t>and </a:t>
            </a:r>
            <a:r>
              <a:rPr lang="en-US" sz="1600" b="0" dirty="0" err="1">
                <a:latin typeface="Times New Roman" charset="0"/>
                <a:cs typeface="Times New Roman" charset="0"/>
              </a:rPr>
              <a:t>Weng</a:t>
            </a:r>
            <a:r>
              <a:rPr lang="en-US" sz="1600" b="0" dirty="0">
                <a:latin typeface="Times New Roman" charset="0"/>
                <a:cs typeface="Times New Roman" charset="0"/>
              </a:rPr>
              <a:t> 2011 </a:t>
            </a:r>
            <a:r>
              <a:rPr lang="en-US" sz="1600" b="0" dirty="0" smtClean="0">
                <a:latin typeface="Times New Roman" charset="0"/>
                <a:cs typeface="Times New Roman" charset="0"/>
              </a:rPr>
              <a:t>TREE</a:t>
            </a:r>
          </a:p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et al. 2012</a:t>
            </a:r>
          </a:p>
          <a:p>
            <a:pPr eaLnBrk="1" hangingPunct="1"/>
            <a:r>
              <a:rPr lang="en-US" sz="1600" b="0" dirty="0" smtClean="0">
                <a:latin typeface="Times New Roman" charset="0"/>
                <a:cs typeface="Times New Roman" charset="0"/>
              </a:rPr>
              <a:t>Luo et al. submitted</a:t>
            </a:r>
            <a:endParaRPr lang="en-US" sz="16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3962400" y="2286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altLang="zh-CN" sz="4000" dirty="0" smtClean="0">
                <a:solidFill>
                  <a:srgbClr val="000514"/>
                </a:solidFill>
                <a:latin typeface="Comic Sans MS" charset="0"/>
              </a:rPr>
              <a:t>Applications</a:t>
            </a:r>
            <a:endParaRPr lang="en-US" altLang="zh-CN" sz="4000" b="1" dirty="0" smtClean="0">
              <a:solidFill>
                <a:srgbClr val="000514"/>
              </a:solidFill>
              <a:latin typeface="Comic Sans M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657600" y="914400"/>
            <a:ext cx="5334000" cy="585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lnSpc>
                <a:spcPct val="11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altLang="zh-CN" sz="2200" b="0" dirty="0">
                <a:solidFill>
                  <a:srgbClr val="000514"/>
                </a:solidFill>
                <a:latin typeface="Comic Sans MS" charset="0"/>
              </a:rPr>
              <a:t>Research focus on dynamic </a:t>
            </a:r>
            <a:r>
              <a:rPr lang="en-US" altLang="zh-CN" sz="2200" b="0" dirty="0" smtClean="0">
                <a:solidFill>
                  <a:srgbClr val="000514"/>
                </a:solidFill>
                <a:latin typeface="Comic Sans MS" charset="0"/>
              </a:rPr>
              <a:t>disequilibrium (Luo and </a:t>
            </a:r>
            <a:r>
              <a:rPr lang="en-US" altLang="zh-CN" sz="2200" b="0" dirty="0" err="1" smtClean="0">
                <a:solidFill>
                  <a:srgbClr val="000514"/>
                </a:solidFill>
                <a:latin typeface="Comic Sans MS" charset="0"/>
              </a:rPr>
              <a:t>Weng</a:t>
            </a:r>
            <a:r>
              <a:rPr lang="en-US" altLang="zh-CN" sz="2200" b="0" dirty="0" smtClean="0">
                <a:solidFill>
                  <a:srgbClr val="000514"/>
                </a:solidFill>
                <a:latin typeface="Comic Sans MS" charset="0"/>
              </a:rPr>
              <a:t> 2011)</a:t>
            </a:r>
            <a:endParaRPr lang="en-US" altLang="zh-CN" sz="2200" b="0" dirty="0">
              <a:solidFill>
                <a:srgbClr val="000514"/>
              </a:solidFill>
              <a:latin typeface="Comic Sans MS" charset="0"/>
            </a:endParaRPr>
          </a:p>
          <a:p>
            <a:pPr marL="576263" indent="-576263">
              <a:lnSpc>
                <a:spcPct val="11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altLang="zh-CN" sz="2200" b="0" dirty="0" smtClean="0">
                <a:solidFill>
                  <a:srgbClr val="000514"/>
                </a:solidFill>
                <a:latin typeface="Comic Sans MS" charset="0"/>
              </a:rPr>
              <a:t>Computational efficiency of spin-up (Xia et al. 2012)</a:t>
            </a:r>
            <a:endParaRPr lang="en-US" altLang="zh-CN" sz="2200" b="0" dirty="0">
              <a:solidFill>
                <a:srgbClr val="000514"/>
              </a:solidFill>
              <a:latin typeface="Comic Sans MS" charset="0"/>
            </a:endParaRPr>
          </a:p>
          <a:p>
            <a:pPr marL="576263" indent="-576263">
              <a:lnSpc>
                <a:spcPct val="11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altLang="zh-CN" sz="2200" b="0" dirty="0">
                <a:solidFill>
                  <a:srgbClr val="000514"/>
                </a:solidFill>
                <a:latin typeface="Comic Sans MS" charset="0"/>
              </a:rPr>
              <a:t>Traceability for structural </a:t>
            </a:r>
            <a:r>
              <a:rPr lang="en-US" altLang="zh-CN" sz="2200" b="0" dirty="0" smtClean="0">
                <a:solidFill>
                  <a:srgbClr val="000514"/>
                </a:solidFill>
                <a:latin typeface="Comic Sans MS" charset="0"/>
              </a:rPr>
              <a:t>analysis (Xia et al. 2013)</a:t>
            </a:r>
            <a:endParaRPr lang="en-US" altLang="zh-CN" sz="2200" b="0" dirty="0">
              <a:solidFill>
                <a:srgbClr val="000514"/>
              </a:solidFill>
              <a:latin typeface="Comic Sans MS" charset="0"/>
            </a:endParaRPr>
          </a:p>
          <a:p>
            <a:pPr marL="576263" indent="-576263">
              <a:lnSpc>
                <a:spcPct val="11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altLang="zh-CN" sz="2200" b="0" dirty="0">
                <a:solidFill>
                  <a:srgbClr val="000514"/>
                </a:solidFill>
                <a:latin typeface="Comic Sans MS" charset="0"/>
              </a:rPr>
              <a:t>Predictability of the terrestrial carbon cycle (Luo et al. submitted</a:t>
            </a:r>
            <a:r>
              <a:rPr lang="en-US" altLang="zh-CN" sz="2200" b="0" dirty="0" smtClean="0">
                <a:solidFill>
                  <a:srgbClr val="000514"/>
                </a:solidFill>
                <a:latin typeface="Comic Sans MS" charset="0"/>
              </a:rPr>
              <a:t>)</a:t>
            </a:r>
          </a:p>
          <a:p>
            <a:pPr marL="576263" indent="-576263">
              <a:lnSpc>
                <a:spcPct val="11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altLang="zh-CN" sz="2200" b="0" dirty="0">
                <a:solidFill>
                  <a:srgbClr val="000514"/>
                </a:solidFill>
                <a:latin typeface="Comic Sans MS" charset="0"/>
              </a:rPr>
              <a:t>Sources of uncertainty</a:t>
            </a:r>
          </a:p>
          <a:p>
            <a:pPr marL="576263" indent="-576263">
              <a:lnSpc>
                <a:spcPct val="11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altLang="zh-CN" sz="2200" b="0" dirty="0" smtClean="0">
                <a:solidFill>
                  <a:srgbClr val="000514"/>
                </a:solidFill>
                <a:latin typeface="Comic Sans MS" charset="0"/>
              </a:rPr>
              <a:t>Data </a:t>
            </a:r>
            <a:r>
              <a:rPr lang="en-US" altLang="zh-CN" sz="2200" b="0" dirty="0">
                <a:solidFill>
                  <a:srgbClr val="000514"/>
                </a:solidFill>
                <a:latin typeface="Comic Sans MS" charset="0"/>
              </a:rPr>
              <a:t>assimilation to improve models </a:t>
            </a:r>
            <a:r>
              <a:rPr lang="en-US" altLang="zh-CN" sz="2200" b="0" dirty="0" smtClean="0">
                <a:solidFill>
                  <a:srgbClr val="000514"/>
                </a:solidFill>
                <a:latin typeface="Comic Sans MS" charset="0"/>
              </a:rPr>
              <a:t>(</a:t>
            </a:r>
            <a:r>
              <a:rPr lang="en-US" altLang="zh-CN" sz="2200" b="0" dirty="0" err="1" smtClean="0">
                <a:solidFill>
                  <a:srgbClr val="000514"/>
                </a:solidFill>
                <a:latin typeface="Comic Sans MS" charset="0"/>
              </a:rPr>
              <a:t>Hararuk</a:t>
            </a:r>
            <a:r>
              <a:rPr lang="en-US" altLang="zh-CN" sz="2200" b="0" dirty="0" smtClean="0">
                <a:solidFill>
                  <a:srgbClr val="000514"/>
                </a:solidFill>
                <a:latin typeface="Comic Sans MS" charset="0"/>
              </a:rPr>
              <a:t> et al. submitted)</a:t>
            </a:r>
          </a:p>
          <a:p>
            <a:pPr marL="576263" indent="-576263">
              <a:lnSpc>
                <a:spcPct val="11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altLang="zh-CN" sz="2200" b="0" dirty="0" smtClean="0">
                <a:solidFill>
                  <a:srgbClr val="000514"/>
                </a:solidFill>
                <a:latin typeface="Comic Sans MS" charset="0"/>
              </a:rPr>
              <a:t>Parameter space (work in progress)</a:t>
            </a:r>
            <a:endParaRPr lang="en-US" altLang="zh-CN" sz="2200" b="0" dirty="0">
              <a:solidFill>
                <a:srgbClr val="000514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allAtOnce"/>
      <p:bldP spid="66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/>
          <p:cNvSpPr>
            <a:spLocks noChangeArrowheads="1"/>
          </p:cNvSpPr>
          <p:nvPr/>
        </p:nvSpPr>
        <p:spPr bwMode="auto">
          <a:xfrm>
            <a:off x="3348038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Rectangle 52"/>
          <p:cNvSpPr>
            <a:spLocks noChangeArrowheads="1"/>
          </p:cNvSpPr>
          <p:nvPr/>
        </p:nvSpPr>
        <p:spPr bwMode="auto">
          <a:xfrm>
            <a:off x="332898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4391" y="1364700"/>
            <a:ext cx="2843609" cy="544765"/>
            <a:chOff x="152400" y="2047047"/>
            <a:chExt cx="2843609" cy="544765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2047047"/>
              <a:ext cx="1981200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Periodic climate</a:t>
              </a:r>
            </a:p>
            <a:p>
              <a:pPr>
                <a:lnSpc>
                  <a:spcPct val="80000"/>
                </a:lnSpc>
              </a:pPr>
              <a:r>
                <a:rPr lang="en-US" dirty="0" smtClean="0"/>
                <a:t>(e.g., seasonal)</a:t>
              </a:r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2133600" y="2319430"/>
              <a:ext cx="862409" cy="2319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705600" y="1376065"/>
            <a:ext cx="1823115" cy="457200"/>
            <a:chOff x="6705600" y="1828800"/>
            <a:chExt cx="1771124" cy="914400"/>
          </a:xfrm>
        </p:grpSpPr>
        <p:sp>
          <p:nvSpPr>
            <p:cNvPr id="23" name="TextBox 22"/>
            <p:cNvSpPr txBox="1"/>
            <p:nvPr/>
          </p:nvSpPr>
          <p:spPr>
            <a:xfrm>
              <a:off x="7086600" y="182880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Periodicity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705600" y="2133600"/>
              <a:ext cx="4572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04391" y="1981301"/>
            <a:ext cx="2843609" cy="766364"/>
            <a:chOff x="152400" y="2775567"/>
            <a:chExt cx="2843609" cy="766364"/>
          </a:xfrm>
        </p:grpSpPr>
        <p:cxnSp>
          <p:nvCxnSpPr>
            <p:cNvPr id="11" name="Straight Arrow Connector 10"/>
            <p:cNvCxnSpPr>
              <a:stCxn id="54" idx="3"/>
            </p:cNvCxnSpPr>
            <p:nvPr/>
          </p:nvCxnSpPr>
          <p:spPr>
            <a:xfrm>
              <a:off x="2386409" y="3158749"/>
              <a:ext cx="609600" cy="21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52400" y="2775567"/>
              <a:ext cx="2234009" cy="76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Disturbance event</a:t>
              </a:r>
            </a:p>
            <a:p>
              <a:pPr>
                <a:lnSpc>
                  <a:spcPct val="80000"/>
                </a:lnSpc>
              </a:pPr>
              <a:r>
                <a:rPr lang="en-US" dirty="0" smtClean="0"/>
                <a:t>(e.g. fire and land use)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05600" y="1997333"/>
            <a:ext cx="2297604" cy="369332"/>
            <a:chOff x="6653609" y="2791599"/>
            <a:chExt cx="2297604" cy="369332"/>
          </a:xfrm>
        </p:grpSpPr>
        <p:cxnSp>
          <p:nvCxnSpPr>
            <p:cNvPr id="25" name="Straight Arrow Connector 24"/>
            <p:cNvCxnSpPr>
              <a:endCxn id="59" idx="1"/>
            </p:cNvCxnSpPr>
            <p:nvPr/>
          </p:nvCxnSpPr>
          <p:spPr>
            <a:xfrm flipV="1">
              <a:off x="6653609" y="2976265"/>
              <a:ext cx="432991" cy="32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086600" y="2791599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Pulse-recovery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391" y="2710934"/>
            <a:ext cx="2819400" cy="544765"/>
            <a:chOff x="152400" y="3614677"/>
            <a:chExt cx="2819400" cy="544765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286001" y="3733800"/>
              <a:ext cx="685799" cy="762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52400" y="3614677"/>
              <a:ext cx="1988758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Climate change</a:t>
              </a:r>
            </a:p>
            <a:p>
              <a:pPr>
                <a:lnSpc>
                  <a:spcPct val="80000"/>
                </a:lnSpc>
              </a:pPr>
              <a:r>
                <a:rPr lang="en-US" dirty="0" smtClean="0"/>
                <a:t>(e.g., rising 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05600" y="2710934"/>
            <a:ext cx="2362200" cy="369332"/>
            <a:chOff x="6653609" y="3505200"/>
            <a:chExt cx="2362200" cy="369332"/>
          </a:xfrm>
        </p:grpSpPr>
        <p:cxnSp>
          <p:nvCxnSpPr>
            <p:cNvPr id="26" name="Straight Arrow Connector 25"/>
            <p:cNvCxnSpPr>
              <a:endCxn id="60" idx="1"/>
            </p:cNvCxnSpPr>
            <p:nvPr/>
          </p:nvCxnSpPr>
          <p:spPr>
            <a:xfrm flipV="1">
              <a:off x="6653609" y="3689866"/>
              <a:ext cx="432991" cy="44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086600" y="3505200"/>
              <a:ext cx="1929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Gradual change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4391" y="3204865"/>
            <a:ext cx="2843609" cy="445532"/>
            <a:chOff x="152400" y="4227731"/>
            <a:chExt cx="2843609" cy="445532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2531287" y="4227731"/>
              <a:ext cx="464722" cy="26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52400" y="4303931"/>
              <a:ext cx="2339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Disturbance regime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5600" y="3281065"/>
            <a:ext cx="2195162" cy="369332"/>
            <a:chOff x="6653609" y="4343400"/>
            <a:chExt cx="2195162" cy="369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653609" y="4419600"/>
              <a:ext cx="509191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086600" y="4343400"/>
              <a:ext cx="1762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disequilibrium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391" y="3585865"/>
            <a:ext cx="2878913" cy="609600"/>
            <a:chOff x="152400" y="4964365"/>
            <a:chExt cx="2878913" cy="6096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590800" y="4964365"/>
              <a:ext cx="405209" cy="1410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52400" y="5029200"/>
              <a:ext cx="2878913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Ecosystem state change</a:t>
              </a:r>
            </a:p>
            <a:p>
              <a:pPr>
                <a:lnSpc>
                  <a:spcPct val="80000"/>
                </a:lnSpc>
              </a:pPr>
              <a:r>
                <a:rPr lang="en-US" dirty="0" smtClean="0"/>
                <a:t>(e.g., tipping point)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05600" y="3662065"/>
            <a:ext cx="2246333" cy="503872"/>
            <a:chOff x="6653609" y="4989731"/>
            <a:chExt cx="2246333" cy="503872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653609" y="4989731"/>
              <a:ext cx="509191" cy="1918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086600" y="5124271"/>
              <a:ext cx="1813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Abrupt change</a:t>
              </a:r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52400" y="838200"/>
            <a:ext cx="853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External forcing</a:t>
            </a:r>
            <a:r>
              <a:rPr lang="en-US" sz="2400" dirty="0" smtClean="0"/>
              <a:t>                                                     </a:t>
            </a:r>
            <a:r>
              <a:rPr lang="en-US" sz="2400" u="sng" dirty="0" smtClean="0"/>
              <a:t>Response</a:t>
            </a:r>
            <a:endParaRPr lang="en-US" sz="2400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26782" y="76200"/>
            <a:ext cx="5673498" cy="523220"/>
            <a:chOff x="1726782" y="238780"/>
            <a:chExt cx="5673498" cy="523220"/>
          </a:xfrm>
        </p:grpSpPr>
        <p:sp>
          <p:nvSpPr>
            <p:cNvPr id="19460" name="Line 46"/>
            <p:cNvSpPr>
              <a:spLocks noChangeShapeType="1"/>
            </p:cNvSpPr>
            <p:nvPr/>
          </p:nvSpPr>
          <p:spPr bwMode="auto">
            <a:xfrm>
              <a:off x="1828800" y="762000"/>
              <a:ext cx="54102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26782" y="238780"/>
              <a:ext cx="5673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Relevance to empirical research</a:t>
              </a:r>
              <a:endParaRPr lang="en-US" sz="2800" dirty="0"/>
            </a:p>
          </p:txBody>
        </p:sp>
      </p:grpSp>
      <p:graphicFrame>
        <p:nvGraphicFramePr>
          <p:cNvPr id="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840957"/>
              </p:ext>
            </p:extLst>
          </p:nvPr>
        </p:nvGraphicFramePr>
        <p:xfrm>
          <a:off x="3050911" y="1644260"/>
          <a:ext cx="366712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0" name="Equation" r:id="rId4" imgW="1689100" imgH="1066800" progId="Equation.3">
                  <p:embed/>
                </p:oleObj>
              </mc:Choice>
              <mc:Fallback>
                <p:oleObj name="Equation" r:id="rId4" imgW="16891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911" y="1644260"/>
                        <a:ext cx="3667125" cy="231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070921" y="838200"/>
            <a:ext cx="363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Terrestrial carbon cycle</a:t>
            </a:r>
            <a:endParaRPr lang="en-US" sz="24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44196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Find examples to refute this equation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Disequilibrium vs. equilibrium states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Disturbance regimes have not been quantified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Mechanisms underlying state change have not been understood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Response functions to link carbon cycle processes to forcing are not well characterized.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Disturbance-recovery trajectory, especially to different states, is not quantified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3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/>
          <a:lstStyle/>
          <a:p>
            <a:r>
              <a:rPr lang="en-US" sz="4000" b="1" dirty="0" smtClean="0"/>
              <a:t>Relevance to modeling studies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39856"/>
              </p:ext>
            </p:extLst>
          </p:nvPr>
        </p:nvGraphicFramePr>
        <p:xfrm>
          <a:off x="228600" y="1219200"/>
          <a:ext cx="8763000" cy="20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810000"/>
                <a:gridCol w="2514600"/>
              </a:tblGrid>
              <a:tr h="2121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Method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Merit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Issue</a:t>
                      </a:r>
                      <a:endParaRPr lang="en-US" sz="1800" dirty="0"/>
                    </a:p>
                  </a:txBody>
                  <a:tcPr/>
                </a:tc>
              </a:tr>
              <a:tr h="561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Adding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Simulating</a:t>
                      </a:r>
                      <a:r>
                        <a:rPr lang="en-US" sz="1800" baseline="0" dirty="0" smtClean="0"/>
                        <a:t> more </a:t>
                      </a:r>
                      <a:r>
                        <a:rPr lang="en-US" sz="1800" dirty="0" smtClean="0"/>
                        <a:t>processes realistically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Complexity Intractability</a:t>
                      </a:r>
                    </a:p>
                  </a:txBody>
                  <a:tcPr/>
                </a:tc>
              </a:tr>
              <a:tr h="386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Model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intercomparison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Illustrating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Attribution to its sources</a:t>
                      </a:r>
                    </a:p>
                  </a:txBody>
                  <a:tcPr/>
                </a:tc>
              </a:tr>
              <a:tr h="3868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Benchmark analysis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Performance skills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Objective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benchmarks</a:t>
                      </a:r>
                      <a:endParaRPr lang="en-US" sz="1800" dirty="0"/>
                    </a:p>
                  </a:txBody>
                  <a:tcPr/>
                </a:tc>
              </a:tr>
              <a:tr h="2121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 assimilation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Improving models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Various</a:t>
                      </a:r>
                      <a:r>
                        <a:rPr lang="en-US" sz="1800" baseline="0" dirty="0" smtClean="0"/>
                        <a:t> challenges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5814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Benchmarks to be developed from data and used to evaluate models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Traceability of modeled processes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Pinpointing model uncertainty to its sources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Data assimilation to improve models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Standardize model structure for those processes we well understood but allow variations among models for processes we have alternative hypotheses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Parameter ensemble analysis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Current efforts to improve the predictive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900"/>
            <a:ext cx="9144000" cy="2609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1009" y="762000"/>
            <a:ext cx="520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Satellite measurement of CO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09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01288"/>
            <a:ext cx="4140200" cy="2740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2" y="4114800"/>
            <a:ext cx="4424328" cy="2486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00600" cy="3600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867" y="533400"/>
            <a:ext cx="4784133" cy="20810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297180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hlinkClick r:id="rId6"/>
              </a:rPr>
              <a:t>中科院碳循环研究专项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552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8600" y="4267200"/>
            <a:ext cx="8483600" cy="2590800"/>
            <a:chOff x="228600" y="4267200"/>
            <a:chExt cx="8483600" cy="259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5183274"/>
              <a:ext cx="4572000" cy="16747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4648200"/>
              <a:ext cx="2692400" cy="1752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4267200"/>
              <a:ext cx="3530600" cy="23114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337031" y="76200"/>
            <a:ext cx="641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Observation and experiment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124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Can they </a:t>
            </a:r>
            <a:r>
              <a:rPr lang="en-US" sz="2400" b="0" dirty="0" smtClean="0"/>
              <a:t>make IPCC assessment report better?</a:t>
            </a:r>
            <a:endParaRPr lang="en-US" sz="24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596900"/>
            <a:ext cx="8839200" cy="4279900"/>
            <a:chOff x="304800" y="596900"/>
            <a:chExt cx="8839200" cy="4279900"/>
          </a:xfrm>
        </p:grpSpPr>
        <p:grpSp>
          <p:nvGrpSpPr>
            <p:cNvPr id="12" name="Group 11"/>
            <p:cNvGrpSpPr/>
            <p:nvPr/>
          </p:nvGrpSpPr>
          <p:grpSpPr>
            <a:xfrm>
              <a:off x="4876800" y="2362200"/>
              <a:ext cx="3810000" cy="2514600"/>
              <a:chOff x="609600" y="4377267"/>
              <a:chExt cx="3810000" cy="25146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" y="4377267"/>
                <a:ext cx="3810000" cy="25146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3200" y="4419600"/>
                <a:ext cx="1676400" cy="566351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" y="1066800"/>
              <a:ext cx="3352800" cy="1676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8000" y="596900"/>
              <a:ext cx="4826000" cy="168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/>
          <a:lstStyle/>
          <a:p>
            <a:r>
              <a:rPr lang="en-US" sz="4000" b="1" dirty="0" smtClean="0"/>
              <a:t>Modeling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86568"/>
              </p:ext>
            </p:extLst>
          </p:nvPr>
        </p:nvGraphicFramePr>
        <p:xfrm>
          <a:off x="228600" y="1593395"/>
          <a:ext cx="8763000" cy="4910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7637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Method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Merit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Issue</a:t>
                      </a:r>
                      <a:endParaRPr lang="en-US" sz="2800" dirty="0"/>
                    </a:p>
                  </a:txBody>
                  <a:tcPr/>
                </a:tc>
              </a:tr>
              <a:tr h="1039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Adding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Simulating</a:t>
                      </a:r>
                      <a:r>
                        <a:rPr lang="en-US" sz="2800" baseline="0" dirty="0" smtClean="0"/>
                        <a:t> more </a:t>
                      </a:r>
                      <a:r>
                        <a:rPr lang="en-US" sz="2800" dirty="0" smtClean="0"/>
                        <a:t>processes realistically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Complexity Intractability</a:t>
                      </a: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Model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intercomparison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Illustrating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Attribution to its sources</a:t>
                      </a:r>
                    </a:p>
                  </a:txBody>
                  <a:tcPr/>
                </a:tc>
              </a:tr>
              <a:tr h="7637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Benchmark analysis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Performance skills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Objective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benchmarks</a:t>
                      </a:r>
                      <a:endParaRPr lang="en-US" sz="2800" dirty="0"/>
                    </a:p>
                  </a:txBody>
                  <a:tcPr/>
                </a:tc>
              </a:tr>
              <a:tr h="76372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assimilation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Improving models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Various</a:t>
                      </a:r>
                      <a:r>
                        <a:rPr lang="en-US" sz="2800" baseline="0" dirty="0" smtClean="0"/>
                        <a:t> challenges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39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762000" y="5334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000514"/>
                </a:solidFill>
                <a:latin typeface="Comic Sans MS" charset="0"/>
              </a:rPr>
              <a:t>Theoretical </a:t>
            </a:r>
            <a:r>
              <a:rPr lang="en-US" altLang="zh-CN" sz="4000" b="1" dirty="0" smtClean="0">
                <a:solidFill>
                  <a:srgbClr val="000514"/>
                </a:solidFill>
                <a:latin typeface="Comic Sans MS" charset="0"/>
              </a:rPr>
              <a:t>analysis</a:t>
            </a:r>
            <a:endParaRPr lang="en-US" altLang="zh-CN" sz="4000" b="1" dirty="0" smtClean="0">
              <a:solidFill>
                <a:srgbClr val="000514"/>
              </a:solidFill>
              <a:latin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905000"/>
            <a:ext cx="77724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altLang="zh-CN" sz="2800" b="0" dirty="0" smtClean="0">
                <a:latin typeface="Calibri"/>
                <a:cs typeface="Calibri"/>
              </a:rPr>
              <a:t>The </a:t>
            </a:r>
            <a:r>
              <a:rPr lang="en-US" altLang="zh-CN" sz="2800" b="0" dirty="0">
                <a:latin typeface="Calibri"/>
                <a:cs typeface="Calibri"/>
              </a:rPr>
              <a:t>terrestrial carbon </a:t>
            </a:r>
            <a:r>
              <a:rPr lang="en-US" altLang="zh-CN" sz="2800" b="0" dirty="0" smtClean="0">
                <a:latin typeface="Calibri"/>
                <a:cs typeface="Calibri"/>
              </a:rPr>
              <a:t>cycle is a relatively simple system</a:t>
            </a:r>
            <a:endParaRPr lang="en-US" altLang="zh-CN" sz="2800" b="0" dirty="0">
              <a:latin typeface="Calibri"/>
              <a:cs typeface="Calibri"/>
            </a:endParaRPr>
          </a:p>
          <a:p>
            <a:pPr marL="338138" indent="-338138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altLang="zh-CN" sz="2800" b="0" dirty="0" smtClean="0">
                <a:latin typeface="Calibri"/>
                <a:cs typeface="Calibri"/>
              </a:rPr>
              <a:t>It </a:t>
            </a:r>
            <a:r>
              <a:rPr lang="en-US" altLang="zh-CN" sz="2800" b="0" dirty="0">
                <a:latin typeface="Calibri"/>
                <a:cs typeface="Calibri"/>
              </a:rPr>
              <a:t>is </a:t>
            </a:r>
            <a:r>
              <a:rPr lang="en-US" altLang="zh-CN" sz="2800" b="0" dirty="0" smtClean="0">
                <a:latin typeface="Calibri"/>
                <a:cs typeface="Calibri"/>
              </a:rPr>
              <a:t>intrinsically </a:t>
            </a:r>
            <a:r>
              <a:rPr lang="en-US" altLang="zh-CN" sz="2800" b="0" dirty="0">
                <a:latin typeface="Calibri"/>
                <a:cs typeface="Calibri"/>
              </a:rPr>
              <a:t>predictable. </a:t>
            </a:r>
            <a:endParaRPr lang="en-US" altLang="zh-CN" sz="2800" b="0" dirty="0" smtClean="0">
              <a:latin typeface="Calibri"/>
              <a:cs typeface="Calibri"/>
            </a:endParaRPr>
          </a:p>
          <a:p>
            <a:pPr marL="338138" indent="-338138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altLang="zh-CN" sz="2800" b="0" dirty="0" smtClean="0">
                <a:latin typeface="Calibri"/>
                <a:cs typeface="Calibri"/>
              </a:rPr>
              <a:t>The </a:t>
            </a:r>
            <a:r>
              <a:rPr lang="en-US" altLang="zh-CN" sz="2800" b="0" dirty="0">
                <a:latin typeface="Calibri"/>
                <a:cs typeface="Calibri"/>
              </a:rPr>
              <a:t>uncertainty </a:t>
            </a:r>
            <a:r>
              <a:rPr lang="en-US" altLang="zh-CN" sz="2800" b="0" dirty="0" smtClean="0">
                <a:latin typeface="Calibri"/>
                <a:cs typeface="Calibri"/>
              </a:rPr>
              <a:t>shown in model </a:t>
            </a:r>
            <a:r>
              <a:rPr lang="en-US" altLang="zh-CN" sz="2800" b="0" dirty="0" err="1" smtClean="0">
                <a:latin typeface="Calibri"/>
                <a:cs typeface="Calibri"/>
              </a:rPr>
              <a:t>intercomparison</a:t>
            </a:r>
            <a:r>
              <a:rPr lang="en-US" altLang="zh-CN" sz="2800" b="0" dirty="0" smtClean="0">
                <a:latin typeface="Calibri"/>
                <a:cs typeface="Calibri"/>
              </a:rPr>
              <a:t> studies can </a:t>
            </a:r>
            <a:r>
              <a:rPr lang="en-US" altLang="zh-CN" sz="2800" b="0" dirty="0">
                <a:latin typeface="Calibri"/>
                <a:cs typeface="Calibri"/>
              </a:rPr>
              <a:t>be substantially reduced with relatively easy </a:t>
            </a:r>
            <a:r>
              <a:rPr lang="en-US" altLang="zh-CN" sz="2800" b="0" dirty="0" smtClean="0">
                <a:latin typeface="Calibri"/>
                <a:cs typeface="Calibri"/>
              </a:rPr>
              <a:t>ways</a:t>
            </a:r>
          </a:p>
          <a:p>
            <a:pPr marL="338138" indent="-338138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altLang="zh-CN" sz="2800" b="0" dirty="0" smtClean="0">
                <a:latin typeface="Calibri"/>
                <a:cs typeface="Calibri"/>
              </a:rPr>
              <a:t>We should sharpen our research focus on key issues</a:t>
            </a:r>
            <a:endParaRPr lang="en-US" altLang="zh-CN" sz="2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19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22458</TotalTime>
  <Words>1231</Words>
  <Application>Microsoft Macintosh PowerPoint</Application>
  <PresentationFormat>On-screen Show (4:3)</PresentationFormat>
  <Paragraphs>310</Paragraphs>
  <Slides>34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Theme</vt:lpstr>
      <vt:lpstr>\\localhost\Volumes\YIQILUOPD3\E\PRESENT\2011\Fudan\!OLE_LINK1</vt:lpstr>
      <vt:lpstr>Document</vt:lpstr>
      <vt:lpstr>Equation</vt:lpstr>
      <vt:lpstr>PowerPoint Presentation</vt:lpstr>
      <vt:lpstr>PowerPoint Presentation</vt:lpstr>
      <vt:lpstr>PowerPoint Presentation</vt:lpstr>
      <vt:lpstr>Current efforts to improve the predictive understanding</vt:lpstr>
      <vt:lpstr>PowerPoint Presentation</vt:lpstr>
      <vt:lpstr>PowerPoint Presentation</vt:lpstr>
      <vt:lpstr>PowerPoint Presentation</vt:lpstr>
      <vt:lpstr>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group</vt:lpstr>
      <vt:lpstr>Computational efficiency of spin-up</vt:lpstr>
      <vt:lpstr>Computational efficiency of spin-up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Relevance to modeling studies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JXia</dc:creator>
  <cp:lastModifiedBy>Yiqi Luo</cp:lastModifiedBy>
  <cp:revision>562</cp:revision>
  <cp:lastPrinted>2012-10-10T07:22:00Z</cp:lastPrinted>
  <dcterms:created xsi:type="dcterms:W3CDTF">2006-08-16T00:00:00Z</dcterms:created>
  <dcterms:modified xsi:type="dcterms:W3CDTF">2013-06-09T23:18:28Z</dcterms:modified>
</cp:coreProperties>
</file>