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96" r:id="rId4"/>
    <p:sldId id="281" r:id="rId5"/>
    <p:sldId id="282" r:id="rId6"/>
    <p:sldId id="284" r:id="rId7"/>
    <p:sldId id="262" r:id="rId8"/>
    <p:sldId id="263" r:id="rId9"/>
    <p:sldId id="291" r:id="rId10"/>
    <p:sldId id="287" r:id="rId11"/>
    <p:sldId id="288" r:id="rId12"/>
    <p:sldId id="267" r:id="rId13"/>
    <p:sldId id="268" r:id="rId14"/>
    <p:sldId id="269" r:id="rId15"/>
    <p:sldId id="289" r:id="rId16"/>
    <p:sldId id="270" r:id="rId17"/>
    <p:sldId id="294" r:id="rId18"/>
    <p:sldId id="273" r:id="rId19"/>
    <p:sldId id="275" r:id="rId20"/>
    <p:sldId id="274" r:id="rId21"/>
    <p:sldId id="293" r:id="rId22"/>
    <p:sldId id="278" r:id="rId23"/>
    <p:sldId id="29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24" autoAdjust="0"/>
    <p:restoredTop sz="87209" autoAdjust="0"/>
  </p:normalViewPr>
  <p:slideViewPr>
    <p:cSldViewPr>
      <p:cViewPr>
        <p:scale>
          <a:sx n="50" d="100"/>
          <a:sy n="50" d="100"/>
        </p:scale>
        <p:origin x="-200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277E6-A6BF-47CA-B41F-CABC8FEF92E4}" type="datetimeFigureOut">
              <a:rPr lang="en-GB" smtClean="0"/>
              <a:pPr/>
              <a:t>28/06/2013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A63DA-7ABB-4944-AC23-8FBC53311F9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natural biological N fixation on land: 110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Tg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N/yr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in ocean: 140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Tg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N/yr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A63DA-7ABB-4944-AC23-8FBC53311F9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28B79B99-C824-49B9-9333-F2D8ECD5128F}" type="slidenum">
              <a:rPr lang="en-US" altLang="zh-CN" smtClean="0"/>
              <a:pPr defTabSz="954088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92E07FD8-D11F-4DFB-A4A2-51FB45254F0D}" type="slidenum">
              <a:rPr lang="zh-CN" altLang="en-US" smtClean="0"/>
              <a:pPr defTabSz="954088"/>
              <a:t>8</a:t>
            </a:fld>
            <a:endParaRPr lang="en-US" altLang="zh-CN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15517-670A-45AD-B3FE-2282DFD1601B}" type="slidenum">
              <a:rPr lang="zh-CN" altLang="en-US" smtClean="0"/>
              <a:pPr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/>
              <a:t>20</a:t>
            </a:r>
            <a:r>
              <a:rPr lang="zh-CN" altLang="en-US" smtClean="0"/>
              <a:t>年的时间尺度上，</a:t>
            </a:r>
            <a:r>
              <a:rPr lang="en-US" altLang="zh-CN" smtClean="0"/>
              <a:t>Nr</a:t>
            </a:r>
            <a:r>
              <a:rPr lang="zh-CN" altLang="en-US" smtClean="0"/>
              <a:t>表现为冷却效应</a:t>
            </a:r>
            <a:endParaRPr lang="en-GB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1F725462-8C3B-49F5-98ED-C31E2FB278C1}" type="slidenum">
              <a:rPr lang="zh-CN" altLang="en-US" smtClean="0"/>
              <a:pPr defTabSz="954088"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potential of nitrification inhibitors for better nitrogen fertilizer management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A63DA-7ABB-4944-AC23-8FBC53311F91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2920-074A-4C10-8426-FC78D5BB0070}" type="datetimeFigureOut">
              <a:rPr lang="en-GB" smtClean="0"/>
              <a:pPr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6E40-2124-4042-BD61-CC6F9776D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2920-074A-4C10-8426-FC78D5BB0070}" type="datetimeFigureOut">
              <a:rPr lang="en-GB" smtClean="0"/>
              <a:pPr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6E40-2124-4042-BD61-CC6F9776D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2920-074A-4C10-8426-FC78D5BB0070}" type="datetimeFigureOut">
              <a:rPr lang="en-GB" smtClean="0"/>
              <a:pPr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6E40-2124-4042-BD61-CC6F9776D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2920-074A-4C10-8426-FC78D5BB0070}" type="datetimeFigureOut">
              <a:rPr lang="en-GB" smtClean="0"/>
              <a:pPr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6E40-2124-4042-BD61-CC6F9776D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2920-074A-4C10-8426-FC78D5BB0070}" type="datetimeFigureOut">
              <a:rPr lang="en-GB" smtClean="0"/>
              <a:pPr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6E40-2124-4042-BD61-CC6F9776D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2920-074A-4C10-8426-FC78D5BB0070}" type="datetimeFigureOut">
              <a:rPr lang="en-GB" smtClean="0"/>
              <a:pPr/>
              <a:t>28/06/2013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6E40-2124-4042-BD61-CC6F9776D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2920-074A-4C10-8426-FC78D5BB0070}" type="datetimeFigureOut">
              <a:rPr lang="en-GB" smtClean="0"/>
              <a:pPr/>
              <a:t>28/06/2013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6E40-2124-4042-BD61-CC6F9776D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2920-074A-4C10-8426-FC78D5BB0070}" type="datetimeFigureOut">
              <a:rPr lang="en-GB" smtClean="0"/>
              <a:pPr/>
              <a:t>28/06/2013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6E40-2124-4042-BD61-CC6F9776D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2920-074A-4C10-8426-FC78D5BB0070}" type="datetimeFigureOut">
              <a:rPr lang="en-GB" smtClean="0"/>
              <a:pPr/>
              <a:t>28/06/2013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6E40-2124-4042-BD61-CC6F9776D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2920-074A-4C10-8426-FC78D5BB0070}" type="datetimeFigureOut">
              <a:rPr lang="en-GB" smtClean="0"/>
              <a:pPr/>
              <a:t>28/06/2013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6E40-2124-4042-BD61-CC6F9776D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2920-074A-4C10-8426-FC78D5BB0070}" type="datetimeFigureOut">
              <a:rPr lang="en-GB" smtClean="0"/>
              <a:pPr/>
              <a:t>28/06/2013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6E40-2124-4042-BD61-CC6F9776D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C2920-074A-4C10-8426-FC78D5BB0070}" type="datetimeFigureOut">
              <a:rPr lang="en-GB" smtClean="0"/>
              <a:pPr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66E40-2124-4042-BD61-CC6F9776D58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Lingli.liu@ibcas.ac.cn" TargetMode="External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064896" cy="1470025"/>
          </a:xfrm>
        </p:spPr>
        <p:txBody>
          <a:bodyPr>
            <a:normAutofit/>
          </a:bodyPr>
          <a:lstStyle/>
          <a:p>
            <a:r>
              <a:rPr lang="en-GB" sz="3600" b="1" dirty="0"/>
              <a:t>The benefits and the environmental costs of anthropogenic reactive </a:t>
            </a:r>
            <a:r>
              <a:rPr lang="en-GB" sz="3600" b="1" dirty="0" smtClean="0"/>
              <a:t>nitrogen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992888" cy="1752600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43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刘玲莉</a:t>
            </a:r>
            <a:r>
              <a:rPr lang="en-US" sz="43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  <a:p>
            <a:endParaRPr lang="en-US" sz="28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中国科学院植物研究所</a:t>
            </a:r>
            <a:endParaRPr lang="en-US" altLang="zh-CN" sz="28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植被与环境变化国家重点实验室</a:t>
            </a:r>
            <a:endParaRPr lang="en-GB" sz="28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7" descr="cn1_top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19872" y="609329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7</a:t>
            </a:r>
            <a:r>
              <a:rPr lang="en-US" baseline="30000" dirty="0" smtClean="0"/>
              <a:t>th</a:t>
            </a:r>
            <a:r>
              <a:rPr lang="en-US" dirty="0" smtClean="0"/>
              <a:t> ISOME &amp; the 4</a:t>
            </a:r>
            <a:r>
              <a:rPr lang="en-US" baseline="30000" dirty="0" smtClean="0"/>
              <a:t>th</a:t>
            </a:r>
            <a:r>
              <a:rPr lang="en-US" dirty="0" smtClean="0"/>
              <a:t> IYEF,  </a:t>
            </a:r>
            <a:r>
              <a:rPr lang="en-US" dirty="0" err="1" smtClean="0"/>
              <a:t>GuangZhou</a:t>
            </a:r>
            <a:r>
              <a:rPr lang="en-US" dirty="0" smtClean="0"/>
              <a:t>, 06/12/2013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44016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Increases biogenic N</a:t>
            </a:r>
            <a:r>
              <a:rPr lang="en-US" baseline="-25000" dirty="0" smtClean="0"/>
              <a:t>2</a:t>
            </a:r>
            <a:r>
              <a:rPr lang="en-US" dirty="0" smtClean="0"/>
              <a:t>O and CH</a:t>
            </a:r>
            <a:r>
              <a:rPr lang="en-US" baseline="-25000" dirty="0" smtClean="0"/>
              <a:t>4</a:t>
            </a:r>
            <a:r>
              <a:rPr lang="en-US" dirty="0" smtClean="0"/>
              <a:t> emission</a:t>
            </a:r>
            <a:endParaRPr lang="en-GB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DC5E738-AB1C-401A-9449-53443E431CDE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1524000"/>
            <a:ext cx="7239000" cy="4502150"/>
            <a:chOff x="-113414" y="942975"/>
            <a:chExt cx="9006589" cy="5616575"/>
          </a:xfrm>
        </p:grpSpPr>
        <p:grpSp>
          <p:nvGrpSpPr>
            <p:cNvPr id="3" name="组合 5"/>
            <p:cNvGrpSpPr>
              <a:grpSpLocks/>
            </p:cNvGrpSpPr>
            <p:nvPr/>
          </p:nvGrpSpPr>
          <p:grpSpPr bwMode="auto">
            <a:xfrm>
              <a:off x="-113414" y="1152525"/>
              <a:ext cx="9006589" cy="5407025"/>
              <a:chOff x="-114349" y="228600"/>
              <a:chExt cx="9029749" cy="6302375"/>
            </a:xfrm>
          </p:grpSpPr>
          <p:sp>
            <p:nvSpPr>
              <p:cNvPr id="18453" name="Text Box 2"/>
              <p:cNvSpPr txBox="1">
                <a:spLocks noChangeArrowheads="1"/>
              </p:cNvSpPr>
              <p:nvPr/>
            </p:nvSpPr>
            <p:spPr bwMode="auto">
              <a:xfrm>
                <a:off x="4777207" y="3751660"/>
                <a:ext cx="1381744" cy="6265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100">
                    <a:solidFill>
                      <a:srgbClr val="990000"/>
                    </a:solidFill>
                  </a:rPr>
                  <a:t>C substrate supply (+/-)</a:t>
                </a:r>
              </a:p>
            </p:txBody>
          </p:sp>
          <p:pic>
            <p:nvPicPr>
              <p:cNvPr id="18454" name="Picture 3" descr="MCj0435568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52600" y="1219200"/>
                <a:ext cx="2438400" cy="1589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55" name="AutoShape 4"/>
              <p:cNvSpPr>
                <a:spLocks noChangeArrowheads="1"/>
              </p:cNvSpPr>
              <p:nvPr/>
            </p:nvSpPr>
            <p:spPr bwMode="auto">
              <a:xfrm flipH="1">
                <a:off x="1219200" y="228600"/>
                <a:ext cx="1905000" cy="457200"/>
              </a:xfrm>
              <a:prstGeom prst="cloudCallout">
                <a:avLst>
                  <a:gd name="adj1" fmla="val -26000"/>
                  <a:gd name="adj2" fmla="val 7951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altLang="zh-CN" sz="1400">
                    <a:solidFill>
                      <a:srgbClr val="990000"/>
                    </a:solidFill>
                  </a:rPr>
                  <a:t>CO</a:t>
                </a:r>
                <a:r>
                  <a:rPr lang="en-US" altLang="zh-CN" sz="1400" baseline="-25000">
                    <a:solidFill>
                      <a:srgbClr val="990000"/>
                    </a:solidFill>
                  </a:rPr>
                  <a:t>2</a:t>
                </a:r>
              </a:p>
            </p:txBody>
          </p:sp>
          <p:sp>
            <p:nvSpPr>
              <p:cNvPr id="18456" name="Line 5"/>
              <p:cNvSpPr>
                <a:spLocks noChangeShapeType="1"/>
              </p:cNvSpPr>
              <p:nvPr/>
            </p:nvSpPr>
            <p:spPr bwMode="auto">
              <a:xfrm>
                <a:off x="2819400" y="9144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57" name="Line 6"/>
              <p:cNvSpPr>
                <a:spLocks noChangeShapeType="1"/>
              </p:cNvSpPr>
              <p:nvPr/>
            </p:nvSpPr>
            <p:spPr bwMode="auto">
              <a:xfrm flipH="1">
                <a:off x="2209800" y="1676400"/>
                <a:ext cx="381000" cy="0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58" name="Line 7"/>
              <p:cNvSpPr>
                <a:spLocks noChangeShapeType="1"/>
              </p:cNvSpPr>
              <p:nvPr/>
            </p:nvSpPr>
            <p:spPr bwMode="auto">
              <a:xfrm>
                <a:off x="2209800" y="1676400"/>
                <a:ext cx="0" cy="1219200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59" name="Line 8"/>
              <p:cNvSpPr>
                <a:spLocks noChangeShapeType="1"/>
              </p:cNvSpPr>
              <p:nvPr/>
            </p:nvSpPr>
            <p:spPr bwMode="auto">
              <a:xfrm>
                <a:off x="2209800" y="1981200"/>
                <a:ext cx="45720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60" name="Line 9"/>
              <p:cNvSpPr>
                <a:spLocks noChangeShapeType="1"/>
              </p:cNvSpPr>
              <p:nvPr/>
            </p:nvSpPr>
            <p:spPr bwMode="auto">
              <a:xfrm>
                <a:off x="2209800" y="2895600"/>
                <a:ext cx="381000" cy="0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61" name="Text Box 10"/>
              <p:cNvSpPr txBox="1">
                <a:spLocks noChangeArrowheads="1"/>
              </p:cNvSpPr>
              <p:nvPr/>
            </p:nvSpPr>
            <p:spPr bwMode="auto">
              <a:xfrm rot="5400000">
                <a:off x="1366587" y="2191527"/>
                <a:ext cx="1464300" cy="326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100">
                    <a:solidFill>
                      <a:srgbClr val="990000"/>
                    </a:solidFill>
                  </a:rPr>
                  <a:t>C allocation</a:t>
                </a:r>
              </a:p>
            </p:txBody>
          </p:sp>
          <p:sp>
            <p:nvSpPr>
              <p:cNvPr id="18462" name="Text Box 11"/>
              <p:cNvSpPr txBox="1">
                <a:spLocks noChangeArrowheads="1"/>
              </p:cNvSpPr>
              <p:nvPr/>
            </p:nvSpPr>
            <p:spPr bwMode="auto">
              <a:xfrm>
                <a:off x="1905000" y="3382963"/>
                <a:ext cx="1066800" cy="4027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200">
                    <a:solidFill>
                      <a:srgbClr val="990000"/>
                    </a:solidFill>
                  </a:rPr>
                  <a:t>C:N </a:t>
                </a:r>
                <a:r>
                  <a:rPr lang="en-US" altLang="zh-CN" sz="1100">
                    <a:solidFill>
                      <a:srgbClr val="990000"/>
                    </a:solidFill>
                  </a:rPr>
                  <a:t>(-)</a:t>
                </a:r>
              </a:p>
            </p:txBody>
          </p:sp>
          <p:sp>
            <p:nvSpPr>
              <p:cNvPr id="18463" name="Line 12"/>
              <p:cNvSpPr>
                <a:spLocks noChangeShapeType="1"/>
              </p:cNvSpPr>
              <p:nvPr/>
            </p:nvSpPr>
            <p:spPr bwMode="auto">
              <a:xfrm>
                <a:off x="2743200" y="2971800"/>
                <a:ext cx="0" cy="762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64" name="Line 13"/>
              <p:cNvSpPr>
                <a:spLocks noChangeShapeType="1"/>
              </p:cNvSpPr>
              <p:nvPr/>
            </p:nvSpPr>
            <p:spPr bwMode="auto">
              <a:xfrm>
                <a:off x="3200400" y="2971800"/>
                <a:ext cx="0" cy="76200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prstDash val="lgDash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65" name="Rectangle 14"/>
              <p:cNvSpPr>
                <a:spLocks noChangeArrowheads="1"/>
              </p:cNvSpPr>
              <p:nvPr/>
            </p:nvSpPr>
            <p:spPr bwMode="auto">
              <a:xfrm>
                <a:off x="3810001" y="5973763"/>
                <a:ext cx="762000" cy="492295"/>
              </a:xfrm>
              <a:prstGeom prst="rect">
                <a:avLst/>
              </a:prstGeom>
              <a:noFill/>
              <a:ln w="9525" algn="ctr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600">
                    <a:solidFill>
                      <a:srgbClr val="990000"/>
                    </a:solidFill>
                    <a:latin typeface="Times New Roman" pitchFamily="18" charset="0"/>
                  </a:rPr>
                  <a:t>DOC </a:t>
                </a:r>
              </a:p>
            </p:txBody>
          </p:sp>
          <p:sp>
            <p:nvSpPr>
              <p:cNvPr id="18466" name="Freeform 22"/>
              <p:cNvSpPr>
                <a:spLocks/>
              </p:cNvSpPr>
              <p:nvPr/>
            </p:nvSpPr>
            <p:spPr bwMode="auto">
              <a:xfrm>
                <a:off x="4876800" y="2971800"/>
                <a:ext cx="1981200" cy="685800"/>
              </a:xfrm>
              <a:custGeom>
                <a:avLst/>
                <a:gdLst>
                  <a:gd name="T0" fmla="*/ 2147483647 w 1704"/>
                  <a:gd name="T1" fmla="*/ 2147483647 h 664"/>
                  <a:gd name="T2" fmla="*/ 2147483647 w 1704"/>
                  <a:gd name="T3" fmla="*/ 2147483647 h 664"/>
                  <a:gd name="T4" fmla="*/ 2147483647 w 1704"/>
                  <a:gd name="T5" fmla="*/ 2147483647 h 664"/>
                  <a:gd name="T6" fmla="*/ 0 w 1704"/>
                  <a:gd name="T7" fmla="*/ 2147483647 h 6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04"/>
                  <a:gd name="T13" fmla="*/ 0 h 664"/>
                  <a:gd name="T14" fmla="*/ 1704 w 1704"/>
                  <a:gd name="T15" fmla="*/ 664 h 6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04" h="664">
                    <a:moveTo>
                      <a:pt x="1680" y="664"/>
                    </a:moveTo>
                    <a:cubicBezTo>
                      <a:pt x="1692" y="664"/>
                      <a:pt x="1704" y="664"/>
                      <a:pt x="1632" y="568"/>
                    </a:cubicBezTo>
                    <a:cubicBezTo>
                      <a:pt x="1560" y="472"/>
                      <a:pt x="1520" y="176"/>
                      <a:pt x="1248" y="88"/>
                    </a:cubicBezTo>
                    <a:cubicBezTo>
                      <a:pt x="976" y="0"/>
                      <a:pt x="200" y="48"/>
                      <a:pt x="0" y="40"/>
                    </a:cubicBezTo>
                  </a:path>
                </a:pathLst>
              </a:custGeom>
              <a:noFill/>
              <a:ln w="9525" cap="flat">
                <a:solidFill>
                  <a:srgbClr val="3333FF"/>
                </a:solidFill>
                <a:prstDash val="lgDashDot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67" name="Text Box 23"/>
              <p:cNvSpPr txBox="1">
                <a:spLocks noChangeArrowheads="1"/>
              </p:cNvSpPr>
              <p:nvPr/>
            </p:nvSpPr>
            <p:spPr bwMode="auto">
              <a:xfrm>
                <a:off x="5257800" y="3078163"/>
                <a:ext cx="944563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200">
                    <a:solidFill>
                      <a:srgbClr val="3333FF"/>
                    </a:solidFill>
                  </a:rPr>
                  <a:t>root uptake</a:t>
                </a:r>
              </a:p>
            </p:txBody>
          </p:sp>
          <p:sp>
            <p:nvSpPr>
              <p:cNvPr id="18468" name="Text Box 24"/>
              <p:cNvSpPr txBox="1">
                <a:spLocks noChangeArrowheads="1"/>
              </p:cNvSpPr>
              <p:nvPr/>
            </p:nvSpPr>
            <p:spPr bwMode="auto">
              <a:xfrm>
                <a:off x="836151" y="981579"/>
                <a:ext cx="1921963" cy="380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100">
                    <a:solidFill>
                      <a:srgbClr val="990000"/>
                    </a:solidFill>
                  </a:rPr>
                  <a:t>Photosynthesis (+)</a:t>
                </a:r>
              </a:p>
            </p:txBody>
          </p:sp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-42862" y="5516563"/>
                <a:ext cx="1752600" cy="503237"/>
                <a:chOff x="4090" y="3484"/>
                <a:chExt cx="1104" cy="317"/>
              </a:xfrm>
            </p:grpSpPr>
            <p:sp>
              <p:nvSpPr>
                <p:cNvPr id="18487" name="Line 26"/>
                <p:cNvSpPr>
                  <a:spLocks noChangeShapeType="1"/>
                </p:cNvSpPr>
                <p:nvPr/>
              </p:nvSpPr>
              <p:spPr bwMode="auto">
                <a:xfrm>
                  <a:off x="4090" y="3580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88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4090" y="3724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0066FF"/>
                  </a:solidFill>
                  <a:prstDash val="lg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8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570" y="3628"/>
                  <a:ext cx="62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zh-CN" sz="1200" b="1">
                      <a:solidFill>
                        <a:srgbClr val="3333FF"/>
                      </a:solidFill>
                    </a:rPr>
                    <a:t>N cycle</a:t>
                  </a:r>
                </a:p>
              </p:txBody>
            </p:sp>
            <p:sp>
              <p:nvSpPr>
                <p:cNvPr id="1849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570" y="3484"/>
                  <a:ext cx="62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zh-CN" sz="1200" b="1">
                      <a:solidFill>
                        <a:srgbClr val="990000"/>
                      </a:solidFill>
                    </a:rPr>
                    <a:t>C cycle</a:t>
                  </a:r>
                </a:p>
              </p:txBody>
            </p:sp>
          </p:grpSp>
          <p:sp>
            <p:nvSpPr>
              <p:cNvPr id="18470" name="Line 30"/>
              <p:cNvSpPr>
                <a:spLocks noChangeShapeType="1"/>
              </p:cNvSpPr>
              <p:nvPr/>
            </p:nvSpPr>
            <p:spPr bwMode="auto">
              <a:xfrm>
                <a:off x="4495800" y="4419600"/>
                <a:ext cx="1447800" cy="0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71" name="Line 31"/>
              <p:cNvSpPr>
                <a:spLocks noChangeShapeType="1"/>
              </p:cNvSpPr>
              <p:nvPr/>
            </p:nvSpPr>
            <p:spPr bwMode="auto">
              <a:xfrm>
                <a:off x="8077200" y="1981200"/>
                <a:ext cx="0" cy="160020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prstDash val="lgDash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72" name="Text Box 35"/>
              <p:cNvSpPr txBox="1">
                <a:spLocks noChangeArrowheads="1"/>
              </p:cNvSpPr>
              <p:nvPr/>
            </p:nvSpPr>
            <p:spPr bwMode="auto">
              <a:xfrm>
                <a:off x="7620000" y="1447800"/>
                <a:ext cx="971550" cy="3667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3333FF"/>
                    </a:solidFill>
                  </a:rPr>
                  <a:t>N input</a:t>
                </a:r>
              </a:p>
            </p:txBody>
          </p:sp>
          <p:sp>
            <p:nvSpPr>
              <p:cNvPr id="18473" name="Line 36"/>
              <p:cNvSpPr>
                <a:spLocks noChangeShapeType="1"/>
              </p:cNvSpPr>
              <p:nvPr/>
            </p:nvSpPr>
            <p:spPr bwMode="auto">
              <a:xfrm>
                <a:off x="4267200" y="5181600"/>
                <a:ext cx="0" cy="762000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74" name="Text Box 37"/>
              <p:cNvSpPr txBox="1">
                <a:spLocks noChangeArrowheads="1"/>
              </p:cNvSpPr>
              <p:nvPr/>
            </p:nvSpPr>
            <p:spPr bwMode="auto">
              <a:xfrm>
                <a:off x="2642101" y="1535595"/>
                <a:ext cx="1382001" cy="402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200">
                    <a:solidFill>
                      <a:srgbClr val="990000"/>
                    </a:solidFill>
                    <a:latin typeface="Arial Black" pitchFamily="34" charset="0"/>
                  </a:rPr>
                  <a:t>ANPP (+)</a:t>
                </a:r>
              </a:p>
            </p:txBody>
          </p:sp>
          <p:sp>
            <p:nvSpPr>
              <p:cNvPr id="18475" name="Text Box 38"/>
              <p:cNvSpPr txBox="1">
                <a:spLocks noChangeArrowheads="1"/>
              </p:cNvSpPr>
              <p:nvPr/>
            </p:nvSpPr>
            <p:spPr bwMode="auto">
              <a:xfrm>
                <a:off x="2520604" y="2737151"/>
                <a:ext cx="1452197" cy="402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200" b="1">
                    <a:solidFill>
                      <a:srgbClr val="990000"/>
                    </a:solidFill>
                  </a:rPr>
                  <a:t>BNPP(+/-) </a:t>
                </a:r>
              </a:p>
            </p:txBody>
          </p:sp>
          <p:sp>
            <p:nvSpPr>
              <p:cNvPr id="18476" name="Rectangle 39"/>
              <p:cNvSpPr>
                <a:spLocks noChangeArrowheads="1"/>
              </p:cNvSpPr>
              <p:nvPr/>
            </p:nvSpPr>
            <p:spPr bwMode="auto">
              <a:xfrm>
                <a:off x="5638800" y="5978524"/>
                <a:ext cx="1660750" cy="492295"/>
              </a:xfrm>
              <a:prstGeom prst="rect">
                <a:avLst/>
              </a:prstGeom>
              <a:noFill/>
              <a:ln w="9525" algn="ctr">
                <a:solidFill>
                  <a:srgbClr val="3333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600">
                    <a:solidFill>
                      <a:srgbClr val="0000FF"/>
                    </a:solidFill>
                    <a:latin typeface="Times New Roman" pitchFamily="18" charset="0"/>
                  </a:rPr>
                  <a:t>DIN/DON</a:t>
                </a:r>
              </a:p>
            </p:txBody>
          </p:sp>
          <p:sp>
            <p:nvSpPr>
              <p:cNvPr id="18477" name="Line 40"/>
              <p:cNvSpPr>
                <a:spLocks noChangeShapeType="1"/>
              </p:cNvSpPr>
              <p:nvPr/>
            </p:nvSpPr>
            <p:spPr bwMode="auto">
              <a:xfrm flipH="1">
                <a:off x="6324600" y="5181600"/>
                <a:ext cx="0" cy="76200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prstDash val="lgDash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78" name="Text Box 41"/>
              <p:cNvSpPr txBox="1">
                <a:spLocks noChangeArrowheads="1"/>
              </p:cNvSpPr>
              <p:nvPr/>
            </p:nvSpPr>
            <p:spPr bwMode="auto">
              <a:xfrm>
                <a:off x="1406451" y="3086841"/>
                <a:ext cx="1451640" cy="358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000">
                    <a:solidFill>
                      <a:srgbClr val="990000"/>
                    </a:solidFill>
                  </a:rPr>
                  <a:t>C supply (+/-)</a:t>
                </a:r>
              </a:p>
            </p:txBody>
          </p:sp>
          <p:sp>
            <p:nvSpPr>
              <p:cNvPr id="18479" name="Line 46"/>
              <p:cNvSpPr>
                <a:spLocks noChangeShapeType="1"/>
              </p:cNvSpPr>
              <p:nvPr/>
            </p:nvSpPr>
            <p:spPr bwMode="auto">
              <a:xfrm>
                <a:off x="2895600" y="5334000"/>
                <a:ext cx="0" cy="609600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0" name="Text Box 47"/>
              <p:cNvSpPr txBox="1">
                <a:spLocks noChangeArrowheads="1"/>
              </p:cNvSpPr>
              <p:nvPr/>
            </p:nvSpPr>
            <p:spPr bwMode="auto">
              <a:xfrm>
                <a:off x="2514600" y="5973763"/>
                <a:ext cx="914400" cy="492295"/>
              </a:xfrm>
              <a:prstGeom prst="rect">
                <a:avLst/>
              </a:prstGeom>
              <a:noFill/>
              <a:ln w="9525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600">
                    <a:solidFill>
                      <a:srgbClr val="990000"/>
                    </a:solidFill>
                    <a:latin typeface="Times New Roman" pitchFamily="18" charset="0"/>
                  </a:rPr>
                  <a:t>SOC</a:t>
                </a:r>
              </a:p>
            </p:txBody>
          </p:sp>
          <p:sp>
            <p:nvSpPr>
              <p:cNvPr id="18481" name="Line 48"/>
              <p:cNvSpPr>
                <a:spLocks noChangeShapeType="1"/>
              </p:cNvSpPr>
              <p:nvPr/>
            </p:nvSpPr>
            <p:spPr bwMode="auto">
              <a:xfrm>
                <a:off x="3200400" y="5334000"/>
                <a:ext cx="0" cy="60960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prstDash val="lgDash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2" name="Line 49"/>
              <p:cNvSpPr>
                <a:spLocks noChangeShapeType="1"/>
              </p:cNvSpPr>
              <p:nvPr/>
            </p:nvSpPr>
            <p:spPr bwMode="auto">
              <a:xfrm flipH="1">
                <a:off x="4800600" y="4648200"/>
                <a:ext cx="1295400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prstDash val="lgDash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3" name="Text Box 50"/>
              <p:cNvSpPr txBox="1">
                <a:spLocks noChangeArrowheads="1"/>
              </p:cNvSpPr>
              <p:nvPr/>
            </p:nvSpPr>
            <p:spPr bwMode="auto">
              <a:xfrm>
                <a:off x="3208223" y="3092476"/>
                <a:ext cx="1222434" cy="538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200">
                    <a:solidFill>
                      <a:srgbClr val="3333FF"/>
                    </a:solidFill>
                  </a:rPr>
                  <a:t>N toxicity (+)</a:t>
                </a:r>
              </a:p>
            </p:txBody>
          </p:sp>
          <p:sp>
            <p:nvSpPr>
              <p:cNvPr id="18484" name="Text Box 51"/>
              <p:cNvSpPr txBox="1">
                <a:spLocks noChangeArrowheads="1"/>
              </p:cNvSpPr>
              <p:nvPr/>
            </p:nvSpPr>
            <p:spPr bwMode="auto">
              <a:xfrm>
                <a:off x="-114349" y="5949950"/>
                <a:ext cx="1638300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/>
                  <a:t>+ </a:t>
                </a:r>
                <a:r>
                  <a:rPr lang="en-US" altLang="zh-CN" sz="1200" b="1"/>
                  <a:t>positive feedback</a:t>
                </a:r>
              </a:p>
              <a:p>
                <a:r>
                  <a:rPr lang="en-US" altLang="zh-CN" sz="1600" b="1"/>
                  <a:t>- </a:t>
                </a:r>
                <a:r>
                  <a:rPr lang="en-US" altLang="zh-CN" sz="1200" b="1"/>
                  <a:t>negative feedback</a:t>
                </a:r>
              </a:p>
            </p:txBody>
          </p:sp>
          <p:pic>
            <p:nvPicPr>
              <p:cNvPr id="18485" name="Picture 5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19800" y="3581400"/>
                <a:ext cx="2895600" cy="1752600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</p:pic>
          <p:pic>
            <p:nvPicPr>
              <p:cNvPr id="18486" name="Picture 5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76400" y="3760788"/>
                <a:ext cx="3124200" cy="1573212"/>
              </a:xfrm>
              <a:prstGeom prst="rect">
                <a:avLst/>
              </a:prstGeom>
              <a:noFill/>
              <a:ln w="9525">
                <a:solidFill>
                  <a:srgbClr val="990000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76200" y="942975"/>
              <a:ext cx="1626954" cy="3851214"/>
              <a:chOff x="240" y="336"/>
              <a:chExt cx="973" cy="2523"/>
            </a:xfrm>
          </p:grpSpPr>
          <p:sp>
            <p:nvSpPr>
              <p:cNvPr id="18447" name="Text Box 16"/>
              <p:cNvSpPr txBox="1">
                <a:spLocks noChangeArrowheads="1"/>
              </p:cNvSpPr>
              <p:nvPr/>
            </p:nvSpPr>
            <p:spPr bwMode="auto">
              <a:xfrm>
                <a:off x="244" y="2532"/>
                <a:ext cx="96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000">
                    <a:solidFill>
                      <a:srgbClr val="990000"/>
                    </a:solidFill>
                  </a:rPr>
                  <a:t>heterotrophic</a:t>
                </a:r>
              </a:p>
              <a:p>
                <a:pPr algn="ctr"/>
                <a:r>
                  <a:rPr lang="en-US" altLang="zh-CN" sz="1000">
                    <a:solidFill>
                      <a:srgbClr val="990000"/>
                    </a:solidFill>
                  </a:rPr>
                  <a:t> respiration (+/-)</a:t>
                </a:r>
              </a:p>
            </p:txBody>
          </p:sp>
          <p:sp>
            <p:nvSpPr>
              <p:cNvPr id="18448" name="Text Box 17"/>
              <p:cNvSpPr txBox="1">
                <a:spLocks noChangeArrowheads="1"/>
              </p:cNvSpPr>
              <p:nvPr/>
            </p:nvSpPr>
            <p:spPr bwMode="auto">
              <a:xfrm>
                <a:off x="267" y="1207"/>
                <a:ext cx="88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000">
                    <a:solidFill>
                      <a:srgbClr val="990000"/>
                    </a:solidFill>
                  </a:rPr>
                  <a:t>autotrophic</a:t>
                </a:r>
              </a:p>
              <a:p>
                <a:pPr algn="ctr"/>
                <a:r>
                  <a:rPr lang="en-US" altLang="zh-CN" sz="1000">
                    <a:solidFill>
                      <a:srgbClr val="990000"/>
                    </a:solidFill>
                  </a:rPr>
                  <a:t> respiration (+)</a:t>
                </a:r>
              </a:p>
            </p:txBody>
          </p:sp>
          <p:sp>
            <p:nvSpPr>
              <p:cNvPr id="18449" name="Line 18"/>
              <p:cNvSpPr>
                <a:spLocks noChangeShapeType="1"/>
              </p:cNvSpPr>
              <p:nvPr/>
            </p:nvSpPr>
            <p:spPr bwMode="auto">
              <a:xfrm flipH="1">
                <a:off x="336" y="2832"/>
                <a:ext cx="861" cy="0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50" name="Line 19"/>
              <p:cNvSpPr>
                <a:spLocks noChangeShapeType="1"/>
              </p:cNvSpPr>
              <p:nvPr/>
            </p:nvSpPr>
            <p:spPr bwMode="auto">
              <a:xfrm flipH="1">
                <a:off x="336" y="1534"/>
                <a:ext cx="770" cy="2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51" name="Line 20"/>
              <p:cNvSpPr>
                <a:spLocks noChangeShapeType="1"/>
              </p:cNvSpPr>
              <p:nvPr/>
            </p:nvSpPr>
            <p:spPr bwMode="auto">
              <a:xfrm flipH="1" flipV="1">
                <a:off x="336" y="576"/>
                <a:ext cx="4" cy="2256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52" name="Rectangle 21"/>
              <p:cNvSpPr>
                <a:spLocks noChangeArrowheads="1"/>
              </p:cNvSpPr>
              <p:nvPr/>
            </p:nvSpPr>
            <p:spPr bwMode="auto">
              <a:xfrm>
                <a:off x="240" y="336"/>
                <a:ext cx="3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990000"/>
                    </a:solidFill>
                  </a:rPr>
                  <a:t>CO</a:t>
                </a:r>
                <a:r>
                  <a:rPr lang="en-US" altLang="zh-CN" sz="1800" b="1" baseline="-25000">
                    <a:solidFill>
                      <a:srgbClr val="990000"/>
                    </a:solidFill>
                  </a:rPr>
                  <a:t>2</a:t>
                </a:r>
              </a:p>
            </p:txBody>
          </p:sp>
        </p:grp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4114800" y="942975"/>
              <a:ext cx="762000" cy="3124200"/>
              <a:chOff x="2592" y="336"/>
              <a:chExt cx="377" cy="2016"/>
            </a:xfrm>
          </p:grpSpPr>
          <p:sp>
            <p:nvSpPr>
              <p:cNvPr id="18444" name="Line 43"/>
              <p:cNvSpPr>
                <a:spLocks noChangeShapeType="1"/>
              </p:cNvSpPr>
              <p:nvPr/>
            </p:nvSpPr>
            <p:spPr bwMode="auto">
              <a:xfrm flipH="1" flipV="1">
                <a:off x="2784" y="624"/>
                <a:ext cx="0" cy="1728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45" name="Text Box 44"/>
              <p:cNvSpPr txBox="1">
                <a:spLocks noChangeArrowheads="1"/>
              </p:cNvSpPr>
              <p:nvPr/>
            </p:nvSpPr>
            <p:spPr bwMode="auto">
              <a:xfrm>
                <a:off x="2592" y="336"/>
                <a:ext cx="37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990000"/>
                    </a:solidFill>
                  </a:rPr>
                  <a:t>CH</a:t>
                </a:r>
                <a:r>
                  <a:rPr lang="en-US" altLang="zh-CN" sz="1800" b="1" baseline="-25000">
                    <a:solidFill>
                      <a:srgbClr val="990000"/>
                    </a:solidFill>
                  </a:rPr>
                  <a:t>4</a:t>
                </a:r>
              </a:p>
            </p:txBody>
          </p:sp>
          <p:sp>
            <p:nvSpPr>
              <p:cNvPr id="18446" name="Line 45"/>
              <p:cNvSpPr>
                <a:spLocks noChangeShapeType="1"/>
              </p:cNvSpPr>
              <p:nvPr/>
            </p:nvSpPr>
            <p:spPr bwMode="auto">
              <a:xfrm>
                <a:off x="2736" y="1200"/>
                <a:ext cx="0" cy="1152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7086600" y="1019175"/>
              <a:ext cx="533400" cy="2971800"/>
              <a:chOff x="4464" y="288"/>
              <a:chExt cx="385" cy="2064"/>
            </a:xfrm>
          </p:grpSpPr>
          <p:sp>
            <p:nvSpPr>
              <p:cNvPr id="18442" name="Line 33"/>
              <p:cNvSpPr>
                <a:spLocks noChangeShapeType="1"/>
              </p:cNvSpPr>
              <p:nvPr/>
            </p:nvSpPr>
            <p:spPr bwMode="auto">
              <a:xfrm flipV="1">
                <a:off x="4560" y="576"/>
                <a:ext cx="0" cy="1776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prstDash val="dash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43" name="Text Box 34"/>
              <p:cNvSpPr txBox="1">
                <a:spLocks noChangeArrowheads="1"/>
              </p:cNvSpPr>
              <p:nvPr/>
            </p:nvSpPr>
            <p:spPr bwMode="auto">
              <a:xfrm>
                <a:off x="4464" y="288"/>
                <a:ext cx="3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>
                    <a:solidFill>
                      <a:srgbClr val="3333FF"/>
                    </a:solidFill>
                  </a:rPr>
                  <a:t>N</a:t>
                </a:r>
                <a:r>
                  <a:rPr lang="en-US" altLang="zh-CN" sz="1800" b="1" baseline="-25000">
                    <a:solidFill>
                      <a:srgbClr val="3333FF"/>
                    </a:solidFill>
                  </a:rPr>
                  <a:t>2</a:t>
                </a:r>
                <a:r>
                  <a:rPr lang="en-US" altLang="zh-CN" sz="1800" b="1">
                    <a:solidFill>
                      <a:srgbClr val="3333FF"/>
                    </a:solidFill>
                  </a:rPr>
                  <a:t>O</a:t>
                </a:r>
              </a:p>
            </p:txBody>
          </p:sp>
        </p:grpSp>
      </p:grpSp>
      <p:sp>
        <p:nvSpPr>
          <p:cNvPr id="18437" name="TextBox 58"/>
          <p:cNvSpPr txBox="1">
            <a:spLocks noChangeArrowheads="1"/>
          </p:cNvSpPr>
          <p:nvPr/>
        </p:nvSpPr>
        <p:spPr bwMode="auto">
          <a:xfrm>
            <a:off x="4788024" y="6165304"/>
            <a:ext cx="3852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Liu and </a:t>
            </a:r>
            <a:r>
              <a:rPr lang="en-US" dirty="0" err="1"/>
              <a:t>Greaver</a:t>
            </a:r>
            <a:r>
              <a:rPr lang="en-US" dirty="0"/>
              <a:t>, 2009, </a:t>
            </a:r>
            <a:r>
              <a:rPr lang="en-US" i="1" dirty="0"/>
              <a:t>Ecology </a:t>
            </a:r>
            <a:r>
              <a:rPr lang="en-US" altLang="zh-CN" i="1" dirty="0"/>
              <a:t>L</a:t>
            </a:r>
            <a:r>
              <a:rPr lang="en-US" i="1" dirty="0"/>
              <a:t>etters 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Nitrogen’s carbon benefit is largely offset by N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O an CH</a:t>
            </a:r>
            <a:r>
              <a:rPr lang="en-US" altLang="zh-CN" baseline="-25000" dirty="0" smtClean="0"/>
              <a:t>4</a:t>
            </a:r>
            <a:r>
              <a:rPr lang="en-US" altLang="zh-CN" dirty="0" smtClean="0"/>
              <a:t> emission</a:t>
            </a:r>
            <a:endParaRPr lang="en-GB" dirty="0" smtClean="0"/>
          </a:p>
        </p:txBody>
      </p:sp>
      <p:sp>
        <p:nvSpPr>
          <p:cNvPr id="10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B3BD208-6DEB-448D-B0E3-F40197C90AF0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561450" y="1537965"/>
          <a:ext cx="6250910" cy="4483323"/>
        </p:xfrm>
        <a:graphic>
          <a:graphicData uri="http://schemas.openxmlformats.org/presentationml/2006/ole">
            <p:oleObj spid="_x0000_s53250" name="Chart" r:id="rId3" imgW="4676851" imgH="3371820" progId="Excel.Sheet.8">
              <p:embed/>
            </p:oleObj>
          </a:graphicData>
        </a:graphic>
      </p:graphicFrame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952750" y="4800600"/>
            <a:ext cx="2914650" cy="439738"/>
            <a:chOff x="-247343" y="2691701"/>
            <a:chExt cx="2915196" cy="439354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-191770" y="2691701"/>
              <a:ext cx="2859623" cy="439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altLang="zh-CN" sz="1200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</a:rPr>
                <a:t>CO</a:t>
              </a:r>
              <a:r>
                <a:rPr lang="en-US" altLang="zh-CN" sz="1200" baseline="-25000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</a:rPr>
                <a:t>2</a:t>
              </a:r>
              <a:r>
                <a:rPr lang="en-US" altLang="zh-CN" sz="1200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</a:rPr>
                <a:t> uptake             CH</a:t>
              </a:r>
              <a:r>
                <a:rPr lang="en-US" altLang="zh-CN" sz="1200" baseline="-25000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</a:rPr>
                <a:t>4</a:t>
              </a:r>
              <a:r>
                <a:rPr lang="en-US" altLang="zh-CN" sz="1200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</a:rPr>
                <a:t> emission</a:t>
              </a:r>
            </a:p>
            <a:p>
              <a:pPr algn="ctr">
                <a:defRPr/>
              </a:pPr>
              <a:r>
                <a:rPr lang="en-US" altLang="zh-CN" sz="1200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</a:rPr>
                <a:t> CH</a:t>
              </a:r>
              <a:r>
                <a:rPr lang="en-US" altLang="zh-CN" sz="1200" baseline="-25000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</a:rPr>
                <a:t>4</a:t>
              </a:r>
              <a:r>
                <a:rPr lang="en-US" altLang="zh-CN" sz="1200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</a:rPr>
                <a:t> uptake             N</a:t>
              </a:r>
              <a:r>
                <a:rPr lang="en-US" altLang="zh-CN" sz="1200" baseline="-25000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</a:rPr>
                <a:t>2</a:t>
              </a:r>
              <a:r>
                <a:rPr lang="en-US" altLang="zh-CN" sz="1200" dirty="0">
                  <a:solidFill>
                    <a:schemeClr val="bg2">
                      <a:lumMod val="10000"/>
                    </a:schemeClr>
                  </a:solidFill>
                  <a:latin typeface="Arial" pitchFamily="34" charset="0"/>
                </a:rPr>
                <a:t>O emission</a:t>
              </a:r>
            </a:p>
          </p:txBody>
        </p:sp>
        <p:sp>
          <p:nvSpPr>
            <p:cNvPr id="1035" name="Rectangle 7"/>
            <p:cNvSpPr>
              <a:spLocks noChangeArrowheads="1"/>
            </p:cNvSpPr>
            <p:nvPr/>
          </p:nvSpPr>
          <p:spPr bwMode="auto">
            <a:xfrm>
              <a:off x="1070652" y="2766679"/>
              <a:ext cx="294446" cy="97635"/>
            </a:xfrm>
            <a:prstGeom prst="rect">
              <a:avLst/>
            </a:prstGeom>
            <a:solidFill>
              <a:srgbClr val="F7CDAB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Rectangle 8"/>
            <p:cNvSpPr>
              <a:spLocks noChangeArrowheads="1"/>
            </p:cNvSpPr>
            <p:nvPr/>
          </p:nvSpPr>
          <p:spPr bwMode="auto">
            <a:xfrm>
              <a:off x="-247343" y="2786438"/>
              <a:ext cx="294446" cy="83687"/>
            </a:xfrm>
            <a:prstGeom prst="rect">
              <a:avLst/>
            </a:prstGeom>
            <a:solidFill>
              <a:srgbClr val="7A863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9"/>
            <p:cNvSpPr>
              <a:spLocks noChangeArrowheads="1"/>
            </p:cNvSpPr>
            <p:nvPr/>
          </p:nvSpPr>
          <p:spPr bwMode="auto">
            <a:xfrm>
              <a:off x="1070652" y="2961947"/>
              <a:ext cx="301456" cy="90661"/>
            </a:xfrm>
            <a:prstGeom prst="rect">
              <a:avLst/>
            </a:prstGeom>
            <a:solidFill>
              <a:srgbClr val="EF721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Rectangle 10"/>
            <p:cNvSpPr>
              <a:spLocks noChangeArrowheads="1"/>
            </p:cNvSpPr>
            <p:nvPr/>
          </p:nvSpPr>
          <p:spPr bwMode="auto">
            <a:xfrm>
              <a:off x="-240333" y="2988681"/>
              <a:ext cx="294446" cy="83687"/>
            </a:xfrm>
            <a:prstGeom prst="rect">
              <a:avLst/>
            </a:prstGeom>
            <a:solidFill>
              <a:srgbClr val="7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6068144" y="1844824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altLang="zh-CN" sz="1800" b="1">
                <a:solidFill>
                  <a:srgbClr val="FF0066"/>
                </a:solidFill>
              </a:rPr>
              <a:t>53-76%</a:t>
            </a:r>
            <a:endParaRPr lang="en-US" altLang="zh-CN" sz="1800" b="1">
              <a:solidFill>
                <a:srgbClr val="FF0066"/>
              </a:solidFill>
            </a:endParaRP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6144344" y="2149624"/>
            <a:ext cx="790575" cy="990600"/>
          </a:xfrm>
          <a:prstGeom prst="ellips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TextBox 14"/>
          <p:cNvSpPr txBox="1">
            <a:spLocks noChangeArrowheads="1"/>
          </p:cNvSpPr>
          <p:nvPr/>
        </p:nvSpPr>
        <p:spPr bwMode="auto">
          <a:xfrm>
            <a:off x="4716016" y="6093296"/>
            <a:ext cx="3996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Liu and </a:t>
            </a:r>
            <a:r>
              <a:rPr lang="en-US" dirty="0" err="1"/>
              <a:t>Greaver</a:t>
            </a:r>
            <a:r>
              <a:rPr lang="en-US" dirty="0"/>
              <a:t>, 2009, </a:t>
            </a:r>
            <a:r>
              <a:rPr lang="en-US" i="1" dirty="0"/>
              <a:t>Ecology letters 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Impacts of reactive N on climate change</a:t>
            </a:r>
            <a:endParaRPr lang="en-GB" sz="3600" dirty="0" smtClean="0"/>
          </a:p>
        </p:txBody>
      </p:sp>
      <p:sp>
        <p:nvSpPr>
          <p:cNvPr id="19459" name="灯片编号占位符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3A388E-970F-44C6-867A-5E6AEA662EE6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25288" y="836712"/>
          <a:ext cx="8839200" cy="5956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753"/>
                <a:gridCol w="2464776"/>
                <a:gridCol w="1292471"/>
                <a:gridCol w="2362200"/>
              </a:tblGrid>
              <a:tr h="640682">
                <a:tc>
                  <a:txBody>
                    <a:bodyPr/>
                    <a:lstStyle/>
                    <a:p>
                      <a:r>
                        <a:rPr kumimoji="0" lang="en-GB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Process altered by reactive N</a:t>
                      </a:r>
                      <a:endParaRPr lang="en-GB" sz="2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Climate forcer</a:t>
                      </a:r>
                      <a:endParaRPr lang="en-GB" sz="2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  <a:endParaRPr lang="en-GB" sz="2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</a:t>
                      </a:r>
                      <a:endParaRPr lang="en-GB" sz="2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0682">
                <a:tc>
                  <a:txBody>
                    <a:bodyPr/>
                    <a:lstStyle/>
                    <a:p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GB" sz="2000" b="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GB" sz="2000" b="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emission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warming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ecological and atmospheric processes</a:t>
                      </a:r>
                      <a:endParaRPr lang="en-GB" sz="2000" b="0" dirty="0"/>
                    </a:p>
                  </a:txBody>
                  <a:tcPr/>
                </a:tc>
              </a:tr>
              <a:tr h="640682">
                <a:tc>
                  <a:txBody>
                    <a:bodyPr/>
                    <a:lstStyle/>
                    <a:p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deposition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CH</a:t>
                      </a:r>
                      <a:r>
                        <a:rPr kumimoji="0" lang="en-GB" sz="2000" b="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GB" sz="2000" b="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 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emission</a:t>
                      </a:r>
                      <a:endParaRPr lang="en-GB" sz="20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warming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ecological processes</a:t>
                      </a:r>
                      <a:endParaRPr lang="en-GB" sz="2000" b="0" dirty="0"/>
                    </a:p>
                  </a:txBody>
                  <a:tcPr/>
                </a:tc>
              </a:tr>
              <a:tr h="640682">
                <a:tc>
                  <a:txBody>
                    <a:bodyPr/>
                    <a:lstStyle/>
                    <a:p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deposition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</a:t>
                      </a:r>
                      <a:r>
                        <a:rPr kumimoji="0" lang="en-GB" sz="2000" b="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en-GB" sz="2000" b="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uptake</a:t>
                      </a:r>
                      <a:endParaRPr lang="en-GB" sz="20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cooling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ecological processes</a:t>
                      </a:r>
                      <a:endParaRPr lang="en-GB" sz="2000" b="0" dirty="0"/>
                    </a:p>
                  </a:txBody>
                  <a:tcPr/>
                </a:tc>
              </a:tr>
              <a:tr h="640682">
                <a:tc>
                  <a:txBody>
                    <a:bodyPr/>
                    <a:lstStyle/>
                    <a:p>
                      <a:r>
                        <a:rPr kumimoji="0" lang="en-GB" sz="20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NOx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 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ozone 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</a:t>
                      </a:r>
                      <a:r>
                        <a:rPr kumimoji="0" lang="en-GB" sz="2000" b="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CO</a:t>
                      </a:r>
                      <a:r>
                        <a:rPr lang="en-US" sz="2000" b="0" baseline="-25000" dirty="0" smtClean="0"/>
                        <a:t>2 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emission</a:t>
                      </a:r>
                      <a:endParaRPr lang="en-GB" sz="20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warming</a:t>
                      </a:r>
                      <a:endParaRPr lang="en-GB" sz="2000" b="0" dirty="0" smtClean="0"/>
                    </a:p>
                    <a:p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ecological processes</a:t>
                      </a:r>
                      <a:endParaRPr lang="en-GB" sz="2000" b="0" dirty="0"/>
                    </a:p>
                  </a:txBody>
                  <a:tcPr/>
                </a:tc>
              </a:tr>
              <a:tr h="854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NOx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 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ozone 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CH</a:t>
                      </a:r>
                      <a:r>
                        <a:rPr kumimoji="0" lang="en-GB" sz="2000" b="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2000" b="0" dirty="0" smtClean="0"/>
                    </a:p>
                    <a:p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ozone,  CH</a:t>
                      </a:r>
                      <a:r>
                        <a:rPr kumimoji="0" lang="en-GB" sz="2000" b="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20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cooling</a:t>
                      </a:r>
                      <a:endParaRPr lang="en-GB" sz="2000" b="0" dirty="0" smtClean="0"/>
                    </a:p>
                    <a:p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Atmospheric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dirty="0" smtClean="0"/>
                        <a:t>processes</a:t>
                      </a:r>
                      <a:endParaRPr lang="en-GB" sz="2000" b="0" dirty="0"/>
                    </a:p>
                  </a:txBody>
                  <a:tcPr/>
                </a:tc>
              </a:tr>
              <a:tr h="711868">
                <a:tc>
                  <a:txBody>
                    <a:bodyPr/>
                    <a:lstStyle/>
                    <a:p>
                      <a:r>
                        <a:rPr kumimoji="0" lang="en-GB" sz="20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Nox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 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aerosol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20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sulfate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nitrate,  ammonium aerosol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cooling</a:t>
                      </a:r>
                      <a:endParaRPr lang="en-GB" sz="2000" b="0" dirty="0" smtClean="0"/>
                    </a:p>
                    <a:p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Atmospheric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dirty="0" smtClean="0"/>
                        <a:t>processes</a:t>
                      </a:r>
                      <a:endParaRPr lang="en-GB" sz="2000" b="0" dirty="0"/>
                    </a:p>
                  </a:txBody>
                  <a:tcPr/>
                </a:tc>
              </a:tr>
              <a:tr h="640682">
                <a:tc>
                  <a:txBody>
                    <a:bodyPr/>
                    <a:lstStyle/>
                    <a:p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NH</a:t>
                      </a:r>
                      <a:r>
                        <a:rPr kumimoji="0" lang="en-GB" sz="2000" b="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aerosol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20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sulfate</a:t>
                      </a:r>
                      <a:r>
                        <a:rPr kumimoji="0" lang="en-GB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nitrate,  ammonium aerosol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cooling</a:t>
                      </a:r>
                      <a:endParaRPr lang="en-GB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Atmospheric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dirty="0" smtClean="0"/>
                        <a:t>processes</a:t>
                      </a:r>
                      <a:endParaRPr lang="en-GB" sz="2000" b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984578" cy="8509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Estimates of net changes in US GHG fluxes</a:t>
            </a:r>
            <a:endParaRPr lang="en-GB" dirty="0"/>
          </a:p>
        </p:txBody>
      </p:sp>
      <p:sp>
        <p:nvSpPr>
          <p:cNvPr id="20483" name="灯片编号占位符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FACFF9-6354-45FD-AA5B-7C224D39674C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10200" y="1406649"/>
            <a:ext cx="29559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323528" y="1844824"/>
            <a:ext cx="34563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CH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 and 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emission/ uptake factors</a:t>
            </a:r>
            <a:endParaRPr lang="en-GB" sz="3200" dirty="0"/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4191000" y="1981200"/>
            <a:ext cx="6873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/>
              <a:t>+</a:t>
            </a:r>
            <a:endParaRPr lang="en-GB" sz="4800"/>
          </a:p>
        </p:txBody>
      </p:sp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4038600"/>
            <a:ext cx="69786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右箭头 11"/>
          <p:cNvSpPr/>
          <p:nvPr/>
        </p:nvSpPr>
        <p:spPr>
          <a:xfrm rot="5400000">
            <a:off x="4419600" y="3200400"/>
            <a:ext cx="6096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8800" y="1219200"/>
            <a:ext cx="54451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标题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643812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GB" sz="3200" dirty="0" smtClean="0"/>
              <a:t>Climate change impact of US Nr emissions for 20 yrs and 100 yrs</a:t>
            </a:r>
          </a:p>
        </p:txBody>
      </p:sp>
      <p:sp>
        <p:nvSpPr>
          <p:cNvPr id="21508" name="灯片编号占位符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90D77C-E72A-499E-9878-788B3FB007D0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5334000" y="640080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Pinder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</a:t>
            </a:r>
            <a:r>
              <a:rPr lang="en-US" altLang="zh-CN" dirty="0"/>
              <a:t>2012. </a:t>
            </a:r>
            <a:r>
              <a:rPr lang="en-US" i="1" dirty="0"/>
              <a:t>PNAS</a:t>
            </a:r>
            <a:endParaRPr lang="en-GB" i="1" dirty="0"/>
          </a:p>
        </p:txBody>
      </p:sp>
      <p:sp>
        <p:nvSpPr>
          <p:cNvPr id="13" name="矩形 12"/>
          <p:cNvSpPr/>
          <p:nvPr/>
        </p:nvSpPr>
        <p:spPr>
          <a:xfrm>
            <a:off x="2209800" y="3048000"/>
            <a:ext cx="9144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457200" y="47339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Ecological processes</a:t>
            </a:r>
            <a:endParaRPr lang="en-GB" sz="1400"/>
          </a:p>
        </p:txBody>
      </p:sp>
      <p:sp>
        <p:nvSpPr>
          <p:cNvPr id="15" name="矩形 14"/>
          <p:cNvSpPr/>
          <p:nvPr/>
        </p:nvSpPr>
        <p:spPr>
          <a:xfrm>
            <a:off x="2209800" y="4419600"/>
            <a:ext cx="9144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13" name="矩形 15"/>
          <p:cNvSpPr>
            <a:spLocks noChangeArrowheads="1"/>
          </p:cNvSpPr>
          <p:nvPr/>
        </p:nvSpPr>
        <p:spPr bwMode="auto">
          <a:xfrm>
            <a:off x="457200" y="3590925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Atmospheric processes</a:t>
            </a:r>
            <a:endParaRPr lang="en-GB" sz="1400"/>
          </a:p>
        </p:txBody>
      </p:sp>
      <p:sp>
        <p:nvSpPr>
          <p:cNvPr id="21514" name="矩形 15"/>
          <p:cNvSpPr>
            <a:spLocks noChangeArrowheads="1"/>
          </p:cNvSpPr>
          <p:nvPr/>
        </p:nvSpPr>
        <p:spPr bwMode="auto">
          <a:xfrm>
            <a:off x="457200" y="2371725"/>
            <a:ext cx="18288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Atmospheric &amp; ecological processes</a:t>
            </a:r>
            <a:endParaRPr lang="en-GB" sz="1400"/>
          </a:p>
        </p:txBody>
      </p:sp>
      <p:sp>
        <p:nvSpPr>
          <p:cNvPr id="16" name="矩形 12"/>
          <p:cNvSpPr/>
          <p:nvPr/>
        </p:nvSpPr>
        <p:spPr>
          <a:xfrm>
            <a:off x="2209800" y="2590800"/>
            <a:ext cx="914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429000" y="1219200"/>
            <a:ext cx="7620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/>
          </a:p>
        </p:txBody>
      </p:sp>
      <p:sp>
        <p:nvSpPr>
          <p:cNvPr id="17" name="Oval 16"/>
          <p:cNvSpPr/>
          <p:nvPr/>
        </p:nvSpPr>
        <p:spPr>
          <a:xfrm>
            <a:off x="6248400" y="1219200"/>
            <a:ext cx="762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191000" y="1295400"/>
            <a:ext cx="1028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solidFill>
                  <a:srgbClr val="00B050"/>
                </a:solidFill>
              </a:rPr>
              <a:t>cooling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086600" y="1219200"/>
            <a:ext cx="1157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warming</a:t>
            </a:r>
            <a:endParaRPr lang="en-GB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Nr’s other environmental costs</a:t>
            </a:r>
            <a:endParaRPr lang="en-GB" dirty="0"/>
          </a:p>
        </p:txBody>
      </p:sp>
      <p:pic>
        <p:nvPicPr>
          <p:cNvPr id="4" name="Picture 2" descr="http://images.china.cn/site1000/20070605/xinsrc_152060405100862525922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484784"/>
            <a:ext cx="37433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4653136"/>
            <a:ext cx="40195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795963" y="6381750"/>
            <a:ext cx="2973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Clark and </a:t>
            </a:r>
            <a:r>
              <a:rPr lang="en-US" dirty="0" err="1"/>
              <a:t>Tilman</a:t>
            </a:r>
            <a:r>
              <a:rPr lang="en-US" dirty="0"/>
              <a:t> 2008 </a:t>
            </a:r>
            <a:r>
              <a:rPr lang="en-US" i="1" dirty="0"/>
              <a:t>Nature</a:t>
            </a:r>
            <a:endParaRPr lang="en-GB" i="1" dirty="0"/>
          </a:p>
        </p:txBody>
      </p:sp>
      <p:pic>
        <p:nvPicPr>
          <p:cNvPr id="7" name="Picture 4" descr="http://www.nature.com/nature/journal/v451/n7179/images/nature06503-f1.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1196975"/>
            <a:ext cx="3294063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N cycle be better managed?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Low nitrogen fertilizer use efficiency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6048672" cy="404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91880" y="6237312"/>
            <a:ext cx="267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Tilman</a:t>
            </a:r>
            <a:r>
              <a:rPr lang="en-US" dirty="0" smtClean="0"/>
              <a:t> et al. 2002</a:t>
            </a:r>
            <a:r>
              <a:rPr lang="en-US" i="1" dirty="0" smtClean="0"/>
              <a:t>, Nature 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3" descr="捕获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128" y="1124744"/>
            <a:ext cx="7741368" cy="5112568"/>
          </a:xfrm>
          <a:ln/>
        </p:spPr>
      </p:pic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396D4-0BD9-4836-B86A-72234301E0C6}" type="slidenum">
              <a:rPr lang="zh-CN" altLang="en-US" smtClean="0"/>
              <a:pPr/>
              <a:t>17</a:t>
            </a:fld>
            <a:endParaRPr lang="zh-CN" altLang="en-US" sz="1800"/>
          </a:p>
        </p:txBody>
      </p:sp>
      <p:cxnSp>
        <p:nvCxnSpPr>
          <p:cNvPr id="32" name="Straight Arrow Connector 31"/>
          <p:cNvCxnSpPr>
            <a:stCxn id="36" idx="0"/>
          </p:cNvCxnSpPr>
          <p:nvPr/>
        </p:nvCxnSpPr>
        <p:spPr>
          <a:xfrm flipV="1">
            <a:off x="1008112" y="2132856"/>
            <a:ext cx="971600" cy="20162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71600" y="4869160"/>
            <a:ext cx="288032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0" y="4149080"/>
            <a:ext cx="20162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20-50% of the applied N fertilizer</a:t>
            </a:r>
            <a:endParaRPr lang="en-GB" dirty="0"/>
          </a:p>
        </p:txBody>
      </p:sp>
      <p:sp>
        <p:nvSpPr>
          <p:cNvPr id="43" name="Flowchart: Collate 42"/>
          <p:cNvSpPr/>
          <p:nvPr/>
        </p:nvSpPr>
        <p:spPr>
          <a:xfrm rot="19205877">
            <a:off x="5999689" y="4528183"/>
            <a:ext cx="322011" cy="723352"/>
          </a:xfrm>
          <a:prstGeom prst="flowChartCollat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88224" y="5013176"/>
            <a:ext cx="180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Nitrification inhibitor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000" dirty="0" smtClean="0"/>
              <a:t>Synchronize N release to that plant growth uptake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3" grpId="0" animBg="1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931224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The potential of nitrification inhibitors for better N fertilizer management</a:t>
            </a:r>
            <a:br>
              <a:rPr lang="en-GB" sz="3200" dirty="0" smtClean="0"/>
            </a:br>
            <a:endParaRPr lang="en-GB" sz="3200" dirty="0"/>
          </a:p>
        </p:txBody>
      </p:sp>
      <p:pic>
        <p:nvPicPr>
          <p:cNvPr id="4" name="图片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91" t="3125" r="2116"/>
          <a:stretch/>
        </p:blipFill>
        <p:spPr bwMode="auto">
          <a:xfrm>
            <a:off x="2051720" y="1124744"/>
            <a:ext cx="4536504" cy="5733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88224" y="6381328"/>
            <a:ext cx="253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Qiao</a:t>
            </a:r>
            <a:r>
              <a:rPr lang="en-US" dirty="0" smtClean="0"/>
              <a:t> et al. In preparation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36"/>
          <p:cNvGrpSpPr/>
          <p:nvPr/>
        </p:nvGrpSpPr>
        <p:grpSpPr>
          <a:xfrm>
            <a:off x="0" y="0"/>
            <a:ext cx="9398066" cy="6858000"/>
            <a:chOff x="0" y="0"/>
            <a:chExt cx="9398066" cy="6858000"/>
          </a:xfrm>
        </p:grpSpPr>
        <p:sp>
          <p:nvSpPr>
            <p:cNvPr id="6" name="矩形 132"/>
            <p:cNvSpPr/>
            <p:nvPr/>
          </p:nvSpPr>
          <p:spPr>
            <a:xfrm>
              <a:off x="0" y="0"/>
              <a:ext cx="9144000" cy="3212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N</a:t>
              </a:r>
              <a:endParaRPr lang="zh-CN" altLang="en-US" dirty="0"/>
            </a:p>
          </p:txBody>
        </p:sp>
        <p:grpSp>
          <p:nvGrpSpPr>
            <p:cNvPr id="7" name="组合 111"/>
            <p:cNvGrpSpPr/>
            <p:nvPr/>
          </p:nvGrpSpPr>
          <p:grpSpPr>
            <a:xfrm>
              <a:off x="0" y="188640"/>
              <a:ext cx="9398066" cy="6669360"/>
              <a:chOff x="0" y="188640"/>
              <a:chExt cx="9398066" cy="6669360"/>
            </a:xfrm>
          </p:grpSpPr>
          <p:sp>
            <p:nvSpPr>
              <p:cNvPr id="8" name="矩形 186"/>
              <p:cNvSpPr/>
              <p:nvPr/>
            </p:nvSpPr>
            <p:spPr>
              <a:xfrm>
                <a:off x="1343" y="5337884"/>
                <a:ext cx="9142657" cy="15201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矩形 12"/>
              <p:cNvSpPr/>
              <p:nvPr/>
            </p:nvSpPr>
            <p:spPr>
              <a:xfrm>
                <a:off x="0" y="3217925"/>
                <a:ext cx="9144000" cy="211995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301535" y="1635859"/>
                <a:ext cx="1008112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b="1" dirty="0" smtClean="0">
                    <a:latin typeface="Times New Roman" pitchFamily="18" charset="0"/>
                    <a:cs typeface="Times New Roman" pitchFamily="18" charset="0"/>
                  </a:rPr>
                  <a:t>NO (- 20%)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200" b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CN" sz="1200" b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zh-CN" sz="1200" b="1" dirty="0" smtClean="0">
                    <a:latin typeface="Times New Roman" pitchFamily="18" charset="0"/>
                    <a:cs typeface="Times New Roman" pitchFamily="18" charset="0"/>
                  </a:rPr>
                  <a:t>O (- 56%)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309647" y="1707867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 smtClean="0">
                    <a:latin typeface="Times New Roman" pitchFamily="18" charset="0"/>
                    <a:cs typeface="Times New Roman" pitchFamily="18" charset="0"/>
                  </a:rPr>
                  <a:t>NH</a:t>
                </a:r>
                <a:r>
                  <a:rPr lang="en-US" altLang="zh-CN" sz="1200" b="1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altLang="zh-CN" sz="1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altLang="zh-CN" sz="1200" b="1" dirty="0" smtClean="0">
                    <a:latin typeface="Times New Roman" pitchFamily="18" charset="0"/>
                    <a:cs typeface="Times New Roman" pitchFamily="18" charset="0"/>
                  </a:rPr>
                  <a:t>(+ 11%)</a:t>
                </a:r>
                <a:endParaRPr lang="en-US" altLang="zh-CN" sz="1200" b="1" baseline="-25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884368" y="3717032"/>
                <a:ext cx="15136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>
                    <a:latin typeface="Times New Roman" pitchFamily="18" charset="0"/>
                    <a:cs typeface="Times New Roman" pitchFamily="18" charset="0"/>
                  </a:rPr>
                  <a:t>N fertilizer</a:t>
                </a:r>
              </a:p>
              <a:p>
                <a:r>
                  <a:rPr lang="en-US" altLang="zh-CN" sz="1600" b="1" dirty="0" smtClean="0">
                    <a:latin typeface="Times New Roman" pitchFamily="18" charset="0"/>
                    <a:cs typeface="Times New Roman" pitchFamily="18" charset="0"/>
                  </a:rPr>
                  <a:t> +NI</a:t>
                </a:r>
                <a:endParaRPr lang="zh-CN" alt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861375" y="4041740"/>
                <a:ext cx="792088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NH</a:t>
                </a:r>
                <a:r>
                  <a:rPr lang="en-US" altLang="zh-CN" sz="1400" b="1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altLang="zh-CN" sz="1400" b="1" baseline="30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</a:p>
              <a:p>
                <a:pPr algn="ctr"/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(+ 53%)</a:t>
                </a:r>
                <a:endParaRPr lang="zh-CN" alt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661575" y="4035345"/>
                <a:ext cx="720080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NO</a:t>
                </a:r>
                <a:r>
                  <a:rPr lang="en-US" altLang="zh-CN" sz="1400" b="1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altLang="zh-CN" sz="1400" b="1" baseline="300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  <a:p>
                <a:pPr algn="ctr"/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(- 41%)</a:t>
                </a:r>
                <a:endParaRPr lang="zh-CN" altLang="en-US" sz="14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5" name="直接箭头连接符 117"/>
              <p:cNvCxnSpPr/>
              <p:nvPr/>
            </p:nvCxnSpPr>
            <p:spPr>
              <a:xfrm flipV="1">
                <a:off x="5731891" y="4257764"/>
                <a:ext cx="895817" cy="4274"/>
              </a:xfrm>
              <a:prstGeom prst="straightConnector1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5889599" y="4304129"/>
                <a:ext cx="763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>
                    <a:latin typeface="Times New Roman" pitchFamily="18" charset="0"/>
                    <a:cs typeface="Times New Roman" pitchFamily="18" charset="0"/>
                  </a:rPr>
                  <a:t>AMO</a:t>
                </a:r>
                <a:endParaRPr lang="zh-CN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" name="直接箭头连接符 119"/>
              <p:cNvCxnSpPr/>
              <p:nvPr/>
            </p:nvCxnSpPr>
            <p:spPr>
              <a:xfrm>
                <a:off x="6085511" y="4977844"/>
                <a:ext cx="0" cy="432048"/>
              </a:xfrm>
              <a:prstGeom prst="straightConnector1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588470" y="4518944"/>
                <a:ext cx="1224136" cy="432048"/>
              </a:xfrm>
              <a:prstGeom prst="rect">
                <a:avLst/>
              </a:prstGeom>
              <a:noFill/>
              <a:ln w="635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DIN (</a:t>
                </a:r>
                <a:r>
                  <a:rPr lang="en-US" altLang="zh-CN" sz="16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n.s</a:t>
                </a:r>
                <a:r>
                  <a:rPr lang="en-US" altLang="zh-CN" sz="1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CN" alt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149407" y="6254243"/>
                <a:ext cx="2016224" cy="307777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DIN leaching (- 35%)</a:t>
                </a:r>
                <a:endParaRPr lang="zh-CN" alt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861375" y="5481900"/>
                <a:ext cx="864096" cy="7386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NH</a:t>
                </a:r>
                <a:r>
                  <a:rPr lang="en-US" altLang="zh-CN" sz="1400" b="1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+ leaching</a:t>
                </a:r>
              </a:p>
              <a:p>
                <a:pPr algn="ctr"/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(+78%)</a:t>
                </a:r>
                <a:endParaRPr lang="zh-CN" alt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73543" y="5493189"/>
                <a:ext cx="864096" cy="7386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NO</a:t>
                </a:r>
                <a:r>
                  <a:rPr lang="en-US" altLang="zh-CN" sz="1400" b="1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- leaching</a:t>
                </a:r>
              </a:p>
              <a:p>
                <a:pPr algn="ctr"/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(- 57%)</a:t>
                </a:r>
                <a:endParaRPr lang="zh-CN" alt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651705" y="3969732"/>
                <a:ext cx="9135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latin typeface="Times New Roman" pitchFamily="18" charset="0"/>
                    <a:cs typeface="Times New Roman" pitchFamily="18" charset="0"/>
                  </a:rPr>
                  <a:t>SOM</a:t>
                </a:r>
                <a:endParaRPr lang="en-US" altLang="zh-CN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981055" y="4801610"/>
                <a:ext cx="11575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altLang="zh-CN" sz="1600" b="1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altLang="zh-CN" b="1" baseline="-25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332983" y="3960092"/>
                <a:ext cx="11575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en-US" altLang="zh-CN" sz="1600" b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altLang="zh-CN" b="1" baseline="-25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5" name="直接箭头连接符 127"/>
              <p:cNvCxnSpPr/>
              <p:nvPr/>
            </p:nvCxnSpPr>
            <p:spPr>
              <a:xfrm flipH="1">
                <a:off x="2151923" y="4113748"/>
                <a:ext cx="648072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prstDash val="solid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128"/>
              <p:cNvCxnSpPr/>
              <p:nvPr/>
            </p:nvCxnSpPr>
            <p:spPr>
              <a:xfrm flipH="1">
                <a:off x="2723713" y="4307194"/>
                <a:ext cx="360040" cy="57606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prstDash val="solid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129"/>
              <p:cNvCxnSpPr/>
              <p:nvPr/>
            </p:nvCxnSpPr>
            <p:spPr>
              <a:xfrm flipH="1" flipV="1">
                <a:off x="1981056" y="4298646"/>
                <a:ext cx="360039" cy="53518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prstDash val="solid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130"/>
              <p:cNvCxnSpPr/>
              <p:nvPr/>
            </p:nvCxnSpPr>
            <p:spPr>
              <a:xfrm>
                <a:off x="3558194" y="4185756"/>
                <a:ext cx="1087157" cy="13869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3482853" y="3825716"/>
                <a:ext cx="11624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 smtClean="0">
                    <a:latin typeface="Times New Roman" pitchFamily="18" charset="0"/>
                    <a:cs typeface="Times New Roman" pitchFamily="18" charset="0"/>
                  </a:rPr>
                  <a:t>Mineralization</a:t>
                </a:r>
                <a:endParaRPr lang="zh-CN" alt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188967" y="1790328"/>
                <a:ext cx="9794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altLang="zh-CN" sz="1400" b="1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CN" sz="1400" b="1" dirty="0" err="1" smtClean="0">
                    <a:latin typeface="Times New Roman" pitchFamily="18" charset="0"/>
                    <a:cs typeface="Times New Roman" pitchFamily="18" charset="0"/>
                  </a:rPr>
                  <a:t>n.s</a:t>
                </a:r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CN" altLang="en-US" sz="14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765031" y="1790328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en-US" altLang="zh-CN" sz="1400" b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CN" sz="1400" b="1" dirty="0" err="1" smtClean="0">
                    <a:latin typeface="Times New Roman" pitchFamily="18" charset="0"/>
                    <a:cs typeface="Times New Roman" pitchFamily="18" charset="0"/>
                  </a:rPr>
                  <a:t>n.s</a:t>
                </a:r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CN" altLang="en-US" sz="14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699792" y="3249652"/>
                <a:ext cx="7827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>
                    <a:latin typeface="Times New Roman" pitchFamily="18" charset="0"/>
                    <a:cs typeface="Times New Roman" pitchFamily="18" charset="0"/>
                  </a:rPr>
                  <a:t>Litter</a:t>
                </a:r>
                <a:endParaRPr lang="zh-CN" alt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3" name="直接箭头连接符 139"/>
              <p:cNvCxnSpPr/>
              <p:nvPr/>
            </p:nvCxnSpPr>
            <p:spPr>
              <a:xfrm flipV="1">
                <a:off x="2269087" y="2385556"/>
                <a:ext cx="3976" cy="144016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prstDash val="solid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140"/>
              <p:cNvCxnSpPr/>
              <p:nvPr/>
            </p:nvCxnSpPr>
            <p:spPr>
              <a:xfrm flipH="1" flipV="1">
                <a:off x="1693023" y="2385556"/>
                <a:ext cx="1" cy="144016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prstDash val="solid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72008" y="188640"/>
                <a:ext cx="14036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Times New Roman" pitchFamily="18" charset="0"/>
                    <a:cs typeface="Times New Roman" pitchFamily="18" charset="0"/>
                  </a:rPr>
                  <a:t>Atmosphere</a:t>
                </a:r>
                <a:endParaRPr lang="zh-CN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07440" y="3681700"/>
                <a:ext cx="15575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Times New Roman" pitchFamily="18" charset="0"/>
                    <a:cs typeface="Times New Roman" pitchFamily="18" charset="0"/>
                  </a:rPr>
                  <a:t>Soil</a:t>
                </a:r>
                <a:endParaRPr lang="zh-CN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45359" y="5491588"/>
                <a:ext cx="16196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Times New Roman" pitchFamily="18" charset="0"/>
                    <a:cs typeface="Times New Roman" pitchFamily="18" charset="0"/>
                  </a:rPr>
                  <a:t>Surface and ground water</a:t>
                </a:r>
                <a:endParaRPr lang="zh-CN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790637" y="2529572"/>
                <a:ext cx="400110" cy="122413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Denitrification</a:t>
                </a:r>
                <a:endParaRPr lang="zh-CN" alt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9" name="直接箭头连接符 145"/>
              <p:cNvCxnSpPr/>
              <p:nvPr/>
            </p:nvCxnSpPr>
            <p:spPr>
              <a:xfrm flipV="1">
                <a:off x="7741695" y="2313548"/>
                <a:ext cx="0" cy="1224136"/>
              </a:xfrm>
              <a:prstGeom prst="straightConnector1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147"/>
              <p:cNvCxnSpPr/>
              <p:nvPr/>
            </p:nvCxnSpPr>
            <p:spPr>
              <a:xfrm flipH="1">
                <a:off x="7597679" y="3105636"/>
                <a:ext cx="648072" cy="1008112"/>
              </a:xfrm>
              <a:prstGeom prst="straightConnector1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148"/>
              <p:cNvCxnSpPr/>
              <p:nvPr/>
            </p:nvCxnSpPr>
            <p:spPr>
              <a:xfrm flipH="1">
                <a:off x="3059832" y="3537684"/>
                <a:ext cx="1" cy="43204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prstDash val="solid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2" name="组合 149"/>
              <p:cNvGrpSpPr/>
              <p:nvPr/>
            </p:nvGrpSpPr>
            <p:grpSpPr>
              <a:xfrm>
                <a:off x="1621015" y="225316"/>
                <a:ext cx="864096" cy="792088"/>
                <a:chOff x="539552" y="332656"/>
                <a:chExt cx="1052356" cy="980348"/>
              </a:xfrm>
            </p:grpSpPr>
            <p:sp>
              <p:nvSpPr>
                <p:cNvPr id="107" name="椭圆 150"/>
                <p:cNvSpPr/>
                <p:nvPr/>
              </p:nvSpPr>
              <p:spPr>
                <a:xfrm>
                  <a:off x="827584" y="620688"/>
                  <a:ext cx="504056" cy="4320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08" name="直接连接符 151"/>
                <p:cNvCxnSpPr/>
                <p:nvPr/>
              </p:nvCxnSpPr>
              <p:spPr>
                <a:xfrm flipV="1">
                  <a:off x="1259632" y="476672"/>
                  <a:ext cx="144016" cy="135280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52"/>
                <p:cNvCxnSpPr/>
                <p:nvPr/>
              </p:nvCxnSpPr>
              <p:spPr>
                <a:xfrm>
                  <a:off x="1289128" y="1037988"/>
                  <a:ext cx="144016" cy="144016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53"/>
                <p:cNvCxnSpPr/>
                <p:nvPr/>
              </p:nvCxnSpPr>
              <p:spPr>
                <a:xfrm flipH="1" flipV="1">
                  <a:off x="683568" y="476672"/>
                  <a:ext cx="152400" cy="152400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54"/>
                <p:cNvCxnSpPr/>
                <p:nvPr/>
              </p:nvCxnSpPr>
              <p:spPr>
                <a:xfrm>
                  <a:off x="1375884" y="836712"/>
                  <a:ext cx="216024" cy="0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55"/>
                <p:cNvCxnSpPr/>
                <p:nvPr/>
              </p:nvCxnSpPr>
              <p:spPr>
                <a:xfrm flipH="1">
                  <a:off x="707716" y="1004212"/>
                  <a:ext cx="147632" cy="207288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56"/>
                <p:cNvCxnSpPr/>
                <p:nvPr/>
              </p:nvCxnSpPr>
              <p:spPr>
                <a:xfrm>
                  <a:off x="539552" y="836712"/>
                  <a:ext cx="216024" cy="0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57"/>
                <p:cNvCxnSpPr/>
                <p:nvPr/>
              </p:nvCxnSpPr>
              <p:spPr>
                <a:xfrm>
                  <a:off x="1043608" y="332656"/>
                  <a:ext cx="0" cy="216024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58"/>
                <p:cNvCxnSpPr/>
                <p:nvPr/>
              </p:nvCxnSpPr>
              <p:spPr>
                <a:xfrm>
                  <a:off x="1043608" y="1096980"/>
                  <a:ext cx="0" cy="216024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TextBox 42"/>
              <p:cNvSpPr txBox="1"/>
              <p:nvPr/>
            </p:nvSpPr>
            <p:spPr>
              <a:xfrm>
                <a:off x="5676041" y="3935609"/>
                <a:ext cx="13015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>
                    <a:latin typeface="Times New Roman" pitchFamily="18" charset="0"/>
                    <a:cs typeface="Times New Roman" pitchFamily="18" charset="0"/>
                  </a:rPr>
                  <a:t>Nitrification</a:t>
                </a:r>
                <a:endParaRPr lang="zh-CN" alt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44" name="Picture 5" descr="C:\Users\Qiao Chunlian\AppData\Local\Microsoft\Windows\Temporary Internet Files\Content.IE5\RJU669HK\MC900214972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 bwMode="auto">
              <a:xfrm flipH="1">
                <a:off x="7957719" y="2529572"/>
                <a:ext cx="984012" cy="576064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45" name="直接箭头连接符 163"/>
              <p:cNvCxnSpPr/>
              <p:nvPr/>
            </p:nvCxnSpPr>
            <p:spPr>
              <a:xfrm>
                <a:off x="4789367" y="585356"/>
                <a:ext cx="0" cy="1512168"/>
              </a:xfrm>
              <a:prstGeom prst="straightConnector1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4479500" y="789910"/>
                <a:ext cx="646331" cy="169341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1200" b="1" dirty="0" smtClean="0">
                    <a:latin typeface="Times New Roman" pitchFamily="18" charset="0"/>
                    <a:cs typeface="Times New Roman" pitchFamily="18" charset="0"/>
                  </a:rPr>
                  <a:t>N decomposition</a:t>
                </a:r>
                <a:endParaRPr lang="zh-CN" altLang="en-US" sz="1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7" name="直接箭头连接符 166"/>
              <p:cNvCxnSpPr/>
              <p:nvPr/>
            </p:nvCxnSpPr>
            <p:spPr>
              <a:xfrm flipH="1">
                <a:off x="3565231" y="4329772"/>
                <a:ext cx="1080120" cy="0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3205191" y="4340805"/>
                <a:ext cx="1800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 smtClean="0">
                    <a:latin typeface="Times New Roman" pitchFamily="18" charset="0"/>
                    <a:cs typeface="Times New Roman" pitchFamily="18" charset="0"/>
                  </a:rPr>
                  <a:t>Immobilization</a:t>
                </a:r>
                <a:endParaRPr lang="zh-CN" alt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9" name="直接箭头连接符 171"/>
              <p:cNvCxnSpPr/>
              <p:nvPr/>
            </p:nvCxnSpPr>
            <p:spPr>
              <a:xfrm>
                <a:off x="3565231" y="585356"/>
                <a:ext cx="0" cy="151216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lgDashDot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3525161" y="764152"/>
                <a:ext cx="400110" cy="169341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1400" b="1" dirty="0" smtClean="0">
                    <a:latin typeface="Times New Roman" pitchFamily="18" charset="0"/>
                    <a:cs typeface="Times New Roman" pitchFamily="18" charset="0"/>
                  </a:rPr>
                  <a:t>Photosynthesis</a:t>
                </a:r>
                <a:endParaRPr lang="zh-CN" alt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077399" y="3465676"/>
                <a:ext cx="13681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>
                    <a:latin typeface="Times New Roman" pitchFamily="18" charset="0"/>
                    <a:cs typeface="Times New Roman" pitchFamily="18" charset="0"/>
                  </a:rPr>
                  <a:t>N uptake (+ 17%)</a:t>
                </a:r>
                <a:endParaRPr lang="zh-CN" alt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2" name="组合 178"/>
              <p:cNvGrpSpPr/>
              <p:nvPr/>
            </p:nvGrpSpPr>
            <p:grpSpPr>
              <a:xfrm>
                <a:off x="6517559" y="2313550"/>
                <a:ext cx="360040" cy="1512166"/>
                <a:chOff x="6516216" y="2492898"/>
                <a:chExt cx="360040" cy="1890208"/>
              </a:xfrm>
            </p:grpSpPr>
            <p:cxnSp>
              <p:nvCxnSpPr>
                <p:cNvPr id="105" name="肘形连接符 179"/>
                <p:cNvCxnSpPr/>
                <p:nvPr/>
              </p:nvCxnSpPr>
              <p:spPr>
                <a:xfrm rot="5400000" flipH="1" flipV="1">
                  <a:off x="5751132" y="3257982"/>
                  <a:ext cx="1890208" cy="360040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连接符 180"/>
                <p:cNvCxnSpPr/>
                <p:nvPr/>
              </p:nvCxnSpPr>
              <p:spPr>
                <a:xfrm>
                  <a:off x="6876256" y="3068959"/>
                  <a:ext cx="0" cy="13141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矩形 181"/>
              <p:cNvSpPr/>
              <p:nvPr/>
            </p:nvSpPr>
            <p:spPr>
              <a:xfrm>
                <a:off x="4717359" y="3825716"/>
                <a:ext cx="2808312" cy="1152128"/>
              </a:xfrm>
              <a:prstGeom prst="rect">
                <a:avLst/>
              </a:prstGeom>
              <a:noFill/>
              <a:ln w="6350">
                <a:solidFill>
                  <a:schemeClr val="tx2">
                    <a:lumMod val="50000"/>
                  </a:schemeClr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矩形 182"/>
              <p:cNvSpPr/>
              <p:nvPr/>
            </p:nvSpPr>
            <p:spPr>
              <a:xfrm>
                <a:off x="4717359" y="5409892"/>
                <a:ext cx="2808311" cy="1152128"/>
              </a:xfrm>
              <a:prstGeom prst="rect">
                <a:avLst/>
              </a:prstGeom>
              <a:noFill/>
              <a:ln w="6350">
                <a:solidFill>
                  <a:schemeClr val="tx2">
                    <a:lumMod val="75000"/>
                  </a:schemeClr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456840" y="2828637"/>
                <a:ext cx="5040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CN" sz="1200" b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zh-CN" sz="1200" b="1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zh-CN" alt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矩形 202"/>
              <p:cNvSpPr/>
              <p:nvPr/>
            </p:nvSpPr>
            <p:spPr>
              <a:xfrm>
                <a:off x="1476999" y="3825716"/>
                <a:ext cx="2016224" cy="1368152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solid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rgbClr val="C00000"/>
                    </a:solidFill>
                    <a:prstDash val="solid"/>
                  </a:ln>
                </a:endParaRPr>
              </a:p>
            </p:txBody>
          </p:sp>
          <p:cxnSp>
            <p:nvCxnSpPr>
              <p:cNvPr id="57" name="直接箭头连接符 110"/>
              <p:cNvCxnSpPr/>
              <p:nvPr/>
            </p:nvCxnSpPr>
            <p:spPr>
              <a:xfrm>
                <a:off x="6373543" y="4977844"/>
                <a:ext cx="0" cy="432048"/>
              </a:xfrm>
              <a:prstGeom prst="straightConnector1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58" name="组合 241"/>
              <p:cNvGrpSpPr/>
              <p:nvPr/>
            </p:nvGrpSpPr>
            <p:grpSpPr>
              <a:xfrm>
                <a:off x="3205191" y="2290970"/>
                <a:ext cx="2880320" cy="1746628"/>
                <a:chOff x="-1836712" y="1556792"/>
                <a:chExt cx="2880320" cy="1746628"/>
              </a:xfrm>
            </p:grpSpPr>
            <p:grpSp>
              <p:nvGrpSpPr>
                <p:cNvPr id="59" name="组合 212"/>
                <p:cNvGrpSpPr/>
                <p:nvPr/>
              </p:nvGrpSpPr>
              <p:grpSpPr>
                <a:xfrm rot="580428">
                  <a:off x="-1046189" y="2422576"/>
                  <a:ext cx="947392" cy="875224"/>
                  <a:chOff x="6842390" y="2841808"/>
                  <a:chExt cx="792087" cy="875224"/>
                </a:xfrm>
              </p:grpSpPr>
              <p:sp>
                <p:nvSpPr>
                  <p:cNvPr id="100" name="弧形 213"/>
                  <p:cNvSpPr/>
                  <p:nvPr/>
                </p:nvSpPr>
                <p:spPr>
                  <a:xfrm>
                    <a:off x="7308304" y="2852936"/>
                    <a:ext cx="45719" cy="504056"/>
                  </a:xfrm>
                  <a:prstGeom prst="arc">
                    <a:avLst/>
                  </a:prstGeom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101" name="组合 11"/>
                  <p:cNvGrpSpPr/>
                  <p:nvPr/>
                </p:nvGrpSpPr>
                <p:grpSpPr>
                  <a:xfrm>
                    <a:off x="6842390" y="2841808"/>
                    <a:ext cx="792087" cy="875224"/>
                    <a:chOff x="6865834" y="2847372"/>
                    <a:chExt cx="243719" cy="437612"/>
                  </a:xfrm>
                </p:grpSpPr>
                <p:sp>
                  <p:nvSpPr>
                    <p:cNvPr id="103" name="弧形 218"/>
                    <p:cNvSpPr/>
                    <p:nvPr/>
                  </p:nvSpPr>
                  <p:spPr>
                    <a:xfrm>
                      <a:off x="6865834" y="2852936"/>
                      <a:ext cx="243719" cy="432048"/>
                    </a:xfrm>
                    <a:prstGeom prst="arc">
                      <a:avLst>
                        <a:gd name="adj1" fmla="val 17287475"/>
                        <a:gd name="adj2" fmla="val 19394890"/>
                      </a:avLst>
                    </a:prstGeom>
                    <a:ln w="190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4" name="弧形 219"/>
                    <p:cNvSpPr/>
                    <p:nvPr/>
                  </p:nvSpPr>
                  <p:spPr>
                    <a:xfrm>
                      <a:off x="6993495" y="2847372"/>
                      <a:ext cx="45719" cy="288032"/>
                    </a:xfrm>
                    <a:prstGeom prst="arc">
                      <a:avLst/>
                    </a:prstGeom>
                    <a:ln w="190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102" name="任意多边形 217"/>
                  <p:cNvSpPr/>
                  <p:nvPr/>
                </p:nvSpPr>
                <p:spPr>
                  <a:xfrm>
                    <a:off x="7265146" y="2862008"/>
                    <a:ext cx="86084" cy="221310"/>
                  </a:xfrm>
                  <a:custGeom>
                    <a:avLst/>
                    <a:gdLst>
                      <a:gd name="connsiteX0" fmla="*/ 165571 w 165571"/>
                      <a:gd name="connsiteY0" fmla="*/ 0 h 304800"/>
                      <a:gd name="connsiteX1" fmla="*/ 52682 w 165571"/>
                      <a:gd name="connsiteY1" fmla="*/ 112888 h 304800"/>
                      <a:gd name="connsiteX2" fmla="*/ 52682 w 165571"/>
                      <a:gd name="connsiteY2" fmla="*/ 112888 h 304800"/>
                      <a:gd name="connsiteX3" fmla="*/ 7526 w 165571"/>
                      <a:gd name="connsiteY3" fmla="*/ 203200 h 304800"/>
                      <a:gd name="connsiteX4" fmla="*/ 7526 w 165571"/>
                      <a:gd name="connsiteY4" fmla="*/ 304800 h 304800"/>
                      <a:gd name="connsiteX5" fmla="*/ 7526 w 165571"/>
                      <a:gd name="connsiteY5" fmla="*/ 30480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5571" h="304800">
                        <a:moveTo>
                          <a:pt x="165571" y="0"/>
                        </a:moveTo>
                        <a:lnTo>
                          <a:pt x="52682" y="112888"/>
                        </a:lnTo>
                        <a:lnTo>
                          <a:pt x="52682" y="112888"/>
                        </a:lnTo>
                        <a:cubicBezTo>
                          <a:pt x="45156" y="127940"/>
                          <a:pt x="15052" y="171215"/>
                          <a:pt x="7526" y="203200"/>
                        </a:cubicBezTo>
                        <a:cubicBezTo>
                          <a:pt x="0" y="235185"/>
                          <a:pt x="7526" y="304800"/>
                          <a:pt x="7526" y="304800"/>
                        </a:cubicBezTo>
                        <a:lnTo>
                          <a:pt x="7526" y="304800"/>
                        </a:lnTo>
                      </a:path>
                    </a:pathLst>
                  </a:custGeom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0" name="组合 240"/>
                <p:cNvGrpSpPr/>
                <p:nvPr/>
              </p:nvGrpSpPr>
              <p:grpSpPr>
                <a:xfrm>
                  <a:off x="-1836712" y="1556792"/>
                  <a:ext cx="2880320" cy="1746628"/>
                  <a:chOff x="3347864" y="2474460"/>
                  <a:chExt cx="2880320" cy="1746628"/>
                </a:xfrm>
              </p:grpSpPr>
              <p:grpSp>
                <p:nvGrpSpPr>
                  <p:cNvPr id="61" name="组合 204"/>
                  <p:cNvGrpSpPr/>
                  <p:nvPr/>
                </p:nvGrpSpPr>
                <p:grpSpPr>
                  <a:xfrm>
                    <a:off x="5174916" y="3356992"/>
                    <a:ext cx="792087" cy="864096"/>
                    <a:chOff x="6842390" y="2852936"/>
                    <a:chExt cx="792087" cy="864096"/>
                  </a:xfrm>
                </p:grpSpPr>
                <p:grpSp>
                  <p:nvGrpSpPr>
                    <p:cNvPr id="95" name="组合 11"/>
                    <p:cNvGrpSpPr/>
                    <p:nvPr/>
                  </p:nvGrpSpPr>
                  <p:grpSpPr>
                    <a:xfrm>
                      <a:off x="6842390" y="2852936"/>
                      <a:ext cx="792087" cy="864096"/>
                      <a:chOff x="6865834" y="2852936"/>
                      <a:chExt cx="243719" cy="432048"/>
                    </a:xfrm>
                  </p:grpSpPr>
                  <p:sp>
                    <p:nvSpPr>
                      <p:cNvPr id="97" name="弧形 208"/>
                      <p:cNvSpPr/>
                      <p:nvPr/>
                    </p:nvSpPr>
                    <p:spPr>
                      <a:xfrm>
                        <a:off x="6865834" y="2852936"/>
                        <a:ext cx="243719" cy="432048"/>
                      </a:xfrm>
                      <a:prstGeom prst="arc">
                        <a:avLst>
                          <a:gd name="adj1" fmla="val 17287475"/>
                          <a:gd name="adj2" fmla="val 19770757"/>
                        </a:avLst>
                      </a:prstGeom>
                      <a:ln w="19050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98" name="弧形 209"/>
                      <p:cNvSpPr/>
                      <p:nvPr/>
                    </p:nvSpPr>
                    <p:spPr>
                      <a:xfrm>
                        <a:off x="6993983" y="2852936"/>
                        <a:ext cx="45719" cy="288032"/>
                      </a:xfrm>
                      <a:prstGeom prst="arc">
                        <a:avLst/>
                      </a:prstGeom>
                      <a:ln w="19050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99" name="任意多边形 210"/>
                      <p:cNvSpPr/>
                      <p:nvPr/>
                    </p:nvSpPr>
                    <p:spPr>
                      <a:xfrm>
                        <a:off x="7009358" y="2856089"/>
                        <a:ext cx="14067" cy="140863"/>
                      </a:xfrm>
                      <a:custGeom>
                        <a:avLst/>
                        <a:gdLst>
                          <a:gd name="connsiteX0" fmla="*/ 90311 w 90311"/>
                          <a:gd name="connsiteY0" fmla="*/ 0 h 282222"/>
                          <a:gd name="connsiteX1" fmla="*/ 11289 w 90311"/>
                          <a:gd name="connsiteY1" fmla="*/ 146755 h 282222"/>
                          <a:gd name="connsiteX2" fmla="*/ 22578 w 90311"/>
                          <a:gd name="connsiteY2" fmla="*/ 282222 h 2822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90311" h="282222">
                            <a:moveTo>
                              <a:pt x="90311" y="0"/>
                            </a:moveTo>
                            <a:cubicBezTo>
                              <a:pt x="56444" y="49859"/>
                              <a:pt x="22578" y="99718"/>
                              <a:pt x="11289" y="146755"/>
                            </a:cubicBezTo>
                            <a:cubicBezTo>
                              <a:pt x="0" y="193792"/>
                              <a:pt x="11289" y="238007"/>
                              <a:pt x="22578" y="282222"/>
                            </a:cubicBezTo>
                          </a:path>
                        </a:pathLst>
                      </a:custGeom>
                      <a:ln w="19050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sp>
                  <p:nvSpPr>
                    <p:cNvPr id="96" name="任意多边形 207"/>
                    <p:cNvSpPr/>
                    <p:nvPr/>
                  </p:nvSpPr>
                  <p:spPr>
                    <a:xfrm>
                      <a:off x="7220734" y="2867378"/>
                      <a:ext cx="150911" cy="251012"/>
                    </a:xfrm>
                    <a:custGeom>
                      <a:avLst/>
                      <a:gdLst>
                        <a:gd name="connsiteX0" fmla="*/ 165571 w 165571"/>
                        <a:gd name="connsiteY0" fmla="*/ 0 h 304800"/>
                        <a:gd name="connsiteX1" fmla="*/ 52682 w 165571"/>
                        <a:gd name="connsiteY1" fmla="*/ 112888 h 304800"/>
                        <a:gd name="connsiteX2" fmla="*/ 52682 w 165571"/>
                        <a:gd name="connsiteY2" fmla="*/ 112888 h 304800"/>
                        <a:gd name="connsiteX3" fmla="*/ 7526 w 165571"/>
                        <a:gd name="connsiteY3" fmla="*/ 203200 h 304800"/>
                        <a:gd name="connsiteX4" fmla="*/ 7526 w 165571"/>
                        <a:gd name="connsiteY4" fmla="*/ 304800 h 304800"/>
                        <a:gd name="connsiteX5" fmla="*/ 7526 w 165571"/>
                        <a:gd name="connsiteY5" fmla="*/ 304800 h 304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65571" h="304800">
                          <a:moveTo>
                            <a:pt x="165571" y="0"/>
                          </a:moveTo>
                          <a:lnTo>
                            <a:pt x="52682" y="112888"/>
                          </a:lnTo>
                          <a:lnTo>
                            <a:pt x="52682" y="112888"/>
                          </a:lnTo>
                          <a:cubicBezTo>
                            <a:pt x="45156" y="127940"/>
                            <a:pt x="15052" y="171215"/>
                            <a:pt x="7526" y="203200"/>
                          </a:cubicBezTo>
                          <a:cubicBezTo>
                            <a:pt x="0" y="235185"/>
                            <a:pt x="7526" y="304800"/>
                            <a:pt x="7526" y="304800"/>
                          </a:cubicBezTo>
                          <a:lnTo>
                            <a:pt x="7526" y="304800"/>
                          </a:lnTo>
                        </a:path>
                      </a:pathLst>
                    </a:custGeom>
                    <a:ln w="190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62" name="组合 239"/>
                  <p:cNvGrpSpPr/>
                  <p:nvPr/>
                </p:nvGrpSpPr>
                <p:grpSpPr>
                  <a:xfrm>
                    <a:off x="3347864" y="2474460"/>
                    <a:ext cx="2880320" cy="1530604"/>
                    <a:chOff x="3347864" y="2474460"/>
                    <a:chExt cx="2880320" cy="1530604"/>
                  </a:xfrm>
                </p:grpSpPr>
                <p:grpSp>
                  <p:nvGrpSpPr>
                    <p:cNvPr id="63" name="组合 223"/>
                    <p:cNvGrpSpPr/>
                    <p:nvPr/>
                  </p:nvGrpSpPr>
                  <p:grpSpPr>
                    <a:xfrm>
                      <a:off x="4230419" y="3390858"/>
                      <a:ext cx="379722" cy="239743"/>
                      <a:chOff x="7290741" y="474135"/>
                      <a:chExt cx="600475" cy="342004"/>
                    </a:xfrm>
                  </p:grpSpPr>
                  <p:sp>
                    <p:nvSpPr>
                      <p:cNvPr id="91" name="任意多边形 278"/>
                      <p:cNvSpPr/>
                      <p:nvPr/>
                    </p:nvSpPr>
                    <p:spPr>
                      <a:xfrm>
                        <a:off x="7290741" y="485422"/>
                        <a:ext cx="216370" cy="316089"/>
                      </a:xfrm>
                      <a:custGeom>
                        <a:avLst/>
                        <a:gdLst>
                          <a:gd name="connsiteX0" fmla="*/ 216370 w 216370"/>
                          <a:gd name="connsiteY0" fmla="*/ 0 h 316089"/>
                          <a:gd name="connsiteX1" fmla="*/ 80903 w 216370"/>
                          <a:gd name="connsiteY1" fmla="*/ 67734 h 316089"/>
                          <a:gd name="connsiteX2" fmla="*/ 80903 w 216370"/>
                          <a:gd name="connsiteY2" fmla="*/ 67734 h 316089"/>
                          <a:gd name="connsiteX3" fmla="*/ 13170 w 216370"/>
                          <a:gd name="connsiteY3" fmla="*/ 180622 h 316089"/>
                          <a:gd name="connsiteX4" fmla="*/ 1881 w 216370"/>
                          <a:gd name="connsiteY4" fmla="*/ 293511 h 316089"/>
                          <a:gd name="connsiteX5" fmla="*/ 1881 w 216370"/>
                          <a:gd name="connsiteY5" fmla="*/ 316089 h 3160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16370" h="316089">
                            <a:moveTo>
                              <a:pt x="216370" y="0"/>
                            </a:moveTo>
                            <a:lnTo>
                              <a:pt x="80903" y="67734"/>
                            </a:lnTo>
                            <a:lnTo>
                              <a:pt x="80903" y="67734"/>
                            </a:lnTo>
                            <a:cubicBezTo>
                              <a:pt x="69614" y="86549"/>
                              <a:pt x="26340" y="142993"/>
                              <a:pt x="13170" y="180622"/>
                            </a:cubicBezTo>
                            <a:cubicBezTo>
                              <a:pt x="0" y="218252"/>
                              <a:pt x="3763" y="270933"/>
                              <a:pt x="1881" y="293511"/>
                            </a:cubicBezTo>
                            <a:cubicBezTo>
                              <a:pt x="0" y="316089"/>
                              <a:pt x="940" y="316089"/>
                              <a:pt x="1881" y="316089"/>
                            </a:cubicBezTo>
                          </a:path>
                        </a:pathLst>
                      </a:custGeom>
                      <a:ln w="19050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cxnSp>
                    <p:nvCxnSpPr>
                      <p:cNvPr id="92" name="直接连接符 279"/>
                      <p:cNvCxnSpPr/>
                      <p:nvPr/>
                    </p:nvCxnSpPr>
                    <p:spPr>
                      <a:xfrm flipH="1">
                        <a:off x="7390133" y="477301"/>
                        <a:ext cx="146934" cy="338838"/>
                      </a:xfrm>
                      <a:prstGeom prst="line">
                        <a:avLst/>
                      </a:prstGeom>
                      <a:ln w="19050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3" name="任意多边形 280"/>
                      <p:cNvSpPr/>
                      <p:nvPr/>
                    </p:nvSpPr>
                    <p:spPr>
                      <a:xfrm>
                        <a:off x="7529689" y="474135"/>
                        <a:ext cx="160117" cy="294245"/>
                      </a:xfrm>
                      <a:custGeom>
                        <a:avLst/>
                        <a:gdLst>
                          <a:gd name="connsiteX0" fmla="*/ 0 w 248355"/>
                          <a:gd name="connsiteY0" fmla="*/ 0 h 316089"/>
                          <a:gd name="connsiteX1" fmla="*/ 135467 w 248355"/>
                          <a:gd name="connsiteY1" fmla="*/ 67734 h 316089"/>
                          <a:gd name="connsiteX2" fmla="*/ 169333 w 248355"/>
                          <a:gd name="connsiteY2" fmla="*/ 124178 h 316089"/>
                          <a:gd name="connsiteX3" fmla="*/ 214489 w 248355"/>
                          <a:gd name="connsiteY3" fmla="*/ 214489 h 316089"/>
                          <a:gd name="connsiteX4" fmla="*/ 248355 w 248355"/>
                          <a:gd name="connsiteY4" fmla="*/ 316089 h 316089"/>
                          <a:gd name="connsiteX5" fmla="*/ 248355 w 248355"/>
                          <a:gd name="connsiteY5" fmla="*/ 316089 h 3160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48355" h="316089">
                            <a:moveTo>
                              <a:pt x="0" y="0"/>
                            </a:moveTo>
                            <a:cubicBezTo>
                              <a:pt x="53622" y="23519"/>
                              <a:pt x="107245" y="47038"/>
                              <a:pt x="135467" y="67734"/>
                            </a:cubicBezTo>
                            <a:cubicBezTo>
                              <a:pt x="163689" y="88430"/>
                              <a:pt x="156163" y="99719"/>
                              <a:pt x="169333" y="124178"/>
                            </a:cubicBezTo>
                            <a:cubicBezTo>
                              <a:pt x="182503" y="148637"/>
                              <a:pt x="201319" y="182504"/>
                              <a:pt x="214489" y="214489"/>
                            </a:cubicBezTo>
                            <a:cubicBezTo>
                              <a:pt x="227659" y="246474"/>
                              <a:pt x="248355" y="316089"/>
                              <a:pt x="248355" y="316089"/>
                            </a:cubicBezTo>
                            <a:lnTo>
                              <a:pt x="248355" y="316089"/>
                            </a:lnTo>
                          </a:path>
                        </a:pathLst>
                      </a:custGeom>
                      <a:ln w="19050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94" name="任意多边形 281"/>
                      <p:cNvSpPr/>
                      <p:nvPr/>
                    </p:nvSpPr>
                    <p:spPr>
                      <a:xfrm>
                        <a:off x="7524328" y="476672"/>
                        <a:ext cx="366888" cy="255882"/>
                      </a:xfrm>
                      <a:custGeom>
                        <a:avLst/>
                        <a:gdLst>
                          <a:gd name="connsiteX0" fmla="*/ 0 w 366888"/>
                          <a:gd name="connsiteY0" fmla="*/ 0 h 255882"/>
                          <a:gd name="connsiteX1" fmla="*/ 169333 w 366888"/>
                          <a:gd name="connsiteY1" fmla="*/ 56445 h 255882"/>
                          <a:gd name="connsiteX2" fmla="*/ 338666 w 366888"/>
                          <a:gd name="connsiteY2" fmla="*/ 203200 h 255882"/>
                          <a:gd name="connsiteX3" fmla="*/ 338666 w 366888"/>
                          <a:gd name="connsiteY3" fmla="*/ 248356 h 255882"/>
                          <a:gd name="connsiteX4" fmla="*/ 361244 w 366888"/>
                          <a:gd name="connsiteY4" fmla="*/ 248356 h 2558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6888" h="255882">
                            <a:moveTo>
                              <a:pt x="0" y="0"/>
                            </a:moveTo>
                            <a:cubicBezTo>
                              <a:pt x="56444" y="11289"/>
                              <a:pt x="112889" y="22578"/>
                              <a:pt x="169333" y="56445"/>
                            </a:cubicBezTo>
                            <a:cubicBezTo>
                              <a:pt x="225777" y="90312"/>
                              <a:pt x="310444" y="171215"/>
                              <a:pt x="338666" y="203200"/>
                            </a:cubicBezTo>
                            <a:cubicBezTo>
                              <a:pt x="366888" y="235185"/>
                              <a:pt x="334903" y="240830"/>
                              <a:pt x="338666" y="248356"/>
                            </a:cubicBezTo>
                            <a:cubicBezTo>
                              <a:pt x="342429" y="255882"/>
                              <a:pt x="351836" y="252119"/>
                              <a:pt x="361244" y="248356"/>
                            </a:cubicBezTo>
                          </a:path>
                        </a:pathLst>
                      </a:custGeom>
                      <a:ln w="19050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64" name="组合 275"/>
                    <p:cNvGrpSpPr/>
                    <p:nvPr/>
                  </p:nvGrpSpPr>
                  <p:grpSpPr>
                    <a:xfrm rot="1237115">
                      <a:off x="3381703" y="3274383"/>
                      <a:ext cx="419461" cy="335906"/>
                      <a:chOff x="7282989" y="330647"/>
                      <a:chExt cx="407314" cy="418717"/>
                    </a:xfrm>
                  </p:grpSpPr>
                  <p:grpSp>
                    <p:nvGrpSpPr>
                      <p:cNvPr id="85" name="组合 223"/>
                      <p:cNvGrpSpPr/>
                      <p:nvPr/>
                    </p:nvGrpSpPr>
                    <p:grpSpPr>
                      <a:xfrm>
                        <a:off x="7282989" y="330647"/>
                        <a:ext cx="407314" cy="418717"/>
                        <a:chOff x="7280354" y="295090"/>
                        <a:chExt cx="543983" cy="522482"/>
                      </a:xfrm>
                    </p:grpSpPr>
                    <p:sp>
                      <p:nvSpPr>
                        <p:cNvPr id="87" name="任意多边形 189"/>
                        <p:cNvSpPr/>
                        <p:nvPr/>
                      </p:nvSpPr>
                      <p:spPr>
                        <a:xfrm>
                          <a:off x="7480750" y="446820"/>
                          <a:ext cx="93704" cy="370752"/>
                        </a:xfrm>
                        <a:custGeom>
                          <a:avLst/>
                          <a:gdLst>
                            <a:gd name="connsiteX0" fmla="*/ 216370 w 216370"/>
                            <a:gd name="connsiteY0" fmla="*/ 0 h 316089"/>
                            <a:gd name="connsiteX1" fmla="*/ 80903 w 216370"/>
                            <a:gd name="connsiteY1" fmla="*/ 67734 h 316089"/>
                            <a:gd name="connsiteX2" fmla="*/ 80903 w 216370"/>
                            <a:gd name="connsiteY2" fmla="*/ 67734 h 316089"/>
                            <a:gd name="connsiteX3" fmla="*/ 13170 w 216370"/>
                            <a:gd name="connsiteY3" fmla="*/ 180622 h 316089"/>
                            <a:gd name="connsiteX4" fmla="*/ 1881 w 216370"/>
                            <a:gd name="connsiteY4" fmla="*/ 293511 h 316089"/>
                            <a:gd name="connsiteX5" fmla="*/ 1881 w 216370"/>
                            <a:gd name="connsiteY5" fmla="*/ 316089 h 3160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16370" h="316089">
                              <a:moveTo>
                                <a:pt x="216370" y="0"/>
                              </a:moveTo>
                              <a:lnTo>
                                <a:pt x="80903" y="67734"/>
                              </a:lnTo>
                              <a:lnTo>
                                <a:pt x="80903" y="67734"/>
                              </a:lnTo>
                              <a:cubicBezTo>
                                <a:pt x="69614" y="86549"/>
                                <a:pt x="26340" y="142993"/>
                                <a:pt x="13170" y="180622"/>
                              </a:cubicBezTo>
                              <a:cubicBezTo>
                                <a:pt x="0" y="218252"/>
                                <a:pt x="3763" y="270933"/>
                                <a:pt x="1881" y="293511"/>
                              </a:cubicBezTo>
                              <a:cubicBezTo>
                                <a:pt x="0" y="316089"/>
                                <a:pt x="940" y="316089"/>
                                <a:pt x="1881" y="316089"/>
                              </a:cubicBezTo>
                            </a:path>
                          </a:pathLst>
                        </a:custGeom>
                        <a:ln w="19050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cxnSp>
                      <p:nvCxnSpPr>
                        <p:cNvPr id="88" name="直接连接符 190"/>
                        <p:cNvCxnSpPr>
                          <a:endCxn id="32" idx="3"/>
                        </p:cNvCxnSpPr>
                        <p:nvPr/>
                      </p:nvCxnSpPr>
                      <p:spPr>
                        <a:xfrm>
                          <a:off x="7280354" y="295090"/>
                          <a:ext cx="50941" cy="306162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9" name="任意多边形 191"/>
                        <p:cNvSpPr/>
                        <p:nvPr/>
                      </p:nvSpPr>
                      <p:spPr>
                        <a:xfrm>
                          <a:off x="7529689" y="474133"/>
                          <a:ext cx="248355" cy="316089"/>
                        </a:xfrm>
                        <a:custGeom>
                          <a:avLst/>
                          <a:gdLst>
                            <a:gd name="connsiteX0" fmla="*/ 0 w 248355"/>
                            <a:gd name="connsiteY0" fmla="*/ 0 h 316089"/>
                            <a:gd name="connsiteX1" fmla="*/ 135467 w 248355"/>
                            <a:gd name="connsiteY1" fmla="*/ 67734 h 316089"/>
                            <a:gd name="connsiteX2" fmla="*/ 169333 w 248355"/>
                            <a:gd name="connsiteY2" fmla="*/ 124178 h 316089"/>
                            <a:gd name="connsiteX3" fmla="*/ 214489 w 248355"/>
                            <a:gd name="connsiteY3" fmla="*/ 214489 h 316089"/>
                            <a:gd name="connsiteX4" fmla="*/ 248355 w 248355"/>
                            <a:gd name="connsiteY4" fmla="*/ 316089 h 316089"/>
                            <a:gd name="connsiteX5" fmla="*/ 248355 w 248355"/>
                            <a:gd name="connsiteY5" fmla="*/ 316089 h 3160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48355" h="316089">
                              <a:moveTo>
                                <a:pt x="0" y="0"/>
                              </a:moveTo>
                              <a:cubicBezTo>
                                <a:pt x="53622" y="23519"/>
                                <a:pt x="107245" y="47038"/>
                                <a:pt x="135467" y="67734"/>
                              </a:cubicBezTo>
                              <a:cubicBezTo>
                                <a:pt x="163689" y="88430"/>
                                <a:pt x="156163" y="99719"/>
                                <a:pt x="169333" y="124178"/>
                              </a:cubicBezTo>
                              <a:cubicBezTo>
                                <a:pt x="182503" y="148637"/>
                                <a:pt x="201319" y="182504"/>
                                <a:pt x="214489" y="214489"/>
                              </a:cubicBezTo>
                              <a:cubicBezTo>
                                <a:pt x="227659" y="246474"/>
                                <a:pt x="248355" y="316089"/>
                                <a:pt x="248355" y="316089"/>
                              </a:cubicBezTo>
                              <a:lnTo>
                                <a:pt x="248355" y="316089"/>
                              </a:lnTo>
                            </a:path>
                          </a:pathLst>
                        </a:custGeom>
                        <a:ln w="19050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sp>
                      <p:nvSpPr>
                        <p:cNvPr id="90" name="任意多边形 192"/>
                        <p:cNvSpPr/>
                        <p:nvPr/>
                      </p:nvSpPr>
                      <p:spPr>
                        <a:xfrm>
                          <a:off x="7524328" y="476672"/>
                          <a:ext cx="300009" cy="120038"/>
                        </a:xfrm>
                        <a:custGeom>
                          <a:avLst/>
                          <a:gdLst>
                            <a:gd name="connsiteX0" fmla="*/ 0 w 366888"/>
                            <a:gd name="connsiteY0" fmla="*/ 0 h 255882"/>
                            <a:gd name="connsiteX1" fmla="*/ 169333 w 366888"/>
                            <a:gd name="connsiteY1" fmla="*/ 56445 h 255882"/>
                            <a:gd name="connsiteX2" fmla="*/ 338666 w 366888"/>
                            <a:gd name="connsiteY2" fmla="*/ 203200 h 255882"/>
                            <a:gd name="connsiteX3" fmla="*/ 338666 w 366888"/>
                            <a:gd name="connsiteY3" fmla="*/ 248356 h 255882"/>
                            <a:gd name="connsiteX4" fmla="*/ 361244 w 366888"/>
                            <a:gd name="connsiteY4" fmla="*/ 248356 h 25588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66888" h="255882">
                              <a:moveTo>
                                <a:pt x="0" y="0"/>
                              </a:moveTo>
                              <a:cubicBezTo>
                                <a:pt x="56444" y="11289"/>
                                <a:pt x="112889" y="22578"/>
                                <a:pt x="169333" y="56445"/>
                              </a:cubicBezTo>
                              <a:cubicBezTo>
                                <a:pt x="225777" y="90312"/>
                                <a:pt x="310444" y="171215"/>
                                <a:pt x="338666" y="203200"/>
                              </a:cubicBezTo>
                              <a:cubicBezTo>
                                <a:pt x="366888" y="235185"/>
                                <a:pt x="334903" y="240830"/>
                                <a:pt x="338666" y="248356"/>
                              </a:cubicBezTo>
                              <a:cubicBezTo>
                                <a:pt x="342429" y="255882"/>
                                <a:pt x="351836" y="252119"/>
                                <a:pt x="361244" y="248356"/>
                              </a:cubicBezTo>
                            </a:path>
                          </a:pathLst>
                        </a:custGeom>
                        <a:ln w="19050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86" name="任意多边形 188"/>
                      <p:cNvSpPr/>
                      <p:nvPr/>
                    </p:nvSpPr>
                    <p:spPr>
                      <a:xfrm>
                        <a:off x="7473244" y="499170"/>
                        <a:ext cx="110787" cy="220422"/>
                      </a:xfrm>
                      <a:custGeom>
                        <a:avLst/>
                        <a:gdLst>
                          <a:gd name="connsiteX0" fmla="*/ 0 w 112889"/>
                          <a:gd name="connsiteY0" fmla="*/ 0 h 444030"/>
                          <a:gd name="connsiteX1" fmla="*/ 67734 w 112889"/>
                          <a:gd name="connsiteY1" fmla="*/ 124178 h 444030"/>
                          <a:gd name="connsiteX2" fmla="*/ 67734 w 112889"/>
                          <a:gd name="connsiteY2" fmla="*/ 124178 h 444030"/>
                          <a:gd name="connsiteX3" fmla="*/ 101600 w 112889"/>
                          <a:gd name="connsiteY3" fmla="*/ 395111 h 444030"/>
                          <a:gd name="connsiteX4" fmla="*/ 112889 w 112889"/>
                          <a:gd name="connsiteY4" fmla="*/ 417689 h 4440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2889" h="444030">
                            <a:moveTo>
                              <a:pt x="0" y="0"/>
                            </a:moveTo>
                            <a:lnTo>
                              <a:pt x="67734" y="124178"/>
                            </a:lnTo>
                            <a:lnTo>
                              <a:pt x="67734" y="124178"/>
                            </a:lnTo>
                            <a:cubicBezTo>
                              <a:pt x="73378" y="169334"/>
                              <a:pt x="94074" y="346192"/>
                              <a:pt x="101600" y="395111"/>
                            </a:cubicBezTo>
                            <a:cubicBezTo>
                              <a:pt x="109126" y="444030"/>
                              <a:pt x="111007" y="430859"/>
                              <a:pt x="112889" y="417689"/>
                            </a:cubicBezTo>
                          </a:path>
                        </a:pathLst>
                      </a:custGeom>
                      <a:ln w="19050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cxnSp>
                  <p:nvCxnSpPr>
                    <p:cNvPr id="65" name="直接箭头连接符 195"/>
                    <p:cNvCxnSpPr/>
                    <p:nvPr/>
                  </p:nvCxnSpPr>
                  <p:spPr>
                    <a:xfrm flipV="1">
                      <a:off x="5004048" y="3645024"/>
                      <a:ext cx="0" cy="360040"/>
                    </a:xfrm>
                    <a:prstGeom prst="straightConnector1">
                      <a:avLst/>
                    </a:prstGeom>
                    <a:ln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6" name="组合 203"/>
                    <p:cNvGrpSpPr/>
                    <p:nvPr/>
                  </p:nvGrpSpPr>
                  <p:grpSpPr>
                    <a:xfrm>
                      <a:off x="3840631" y="3324459"/>
                      <a:ext cx="288032" cy="498448"/>
                      <a:chOff x="3829342" y="3367495"/>
                      <a:chExt cx="288032" cy="466701"/>
                    </a:xfrm>
                  </p:grpSpPr>
                  <p:grpSp>
                    <p:nvGrpSpPr>
                      <p:cNvPr id="80" name="组合 196"/>
                      <p:cNvGrpSpPr/>
                      <p:nvPr/>
                    </p:nvGrpSpPr>
                    <p:grpSpPr>
                      <a:xfrm>
                        <a:off x="3829342" y="3367495"/>
                        <a:ext cx="288032" cy="466701"/>
                        <a:chOff x="6842389" y="2818283"/>
                        <a:chExt cx="288032" cy="466701"/>
                      </a:xfrm>
                    </p:grpSpPr>
                    <p:sp>
                      <p:nvSpPr>
                        <p:cNvPr id="82" name="弧形 197"/>
                        <p:cNvSpPr/>
                        <p:nvPr/>
                      </p:nvSpPr>
                      <p:spPr>
                        <a:xfrm>
                          <a:off x="6842389" y="2852936"/>
                          <a:ext cx="288032" cy="432048"/>
                        </a:xfrm>
                        <a:prstGeom prst="arc">
                          <a:avLst/>
                        </a:prstGeom>
                        <a:ln w="19050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sp>
                      <p:nvSpPr>
                        <p:cNvPr id="83" name="弧形 199"/>
                        <p:cNvSpPr/>
                        <p:nvPr/>
                      </p:nvSpPr>
                      <p:spPr>
                        <a:xfrm>
                          <a:off x="6997694" y="2852936"/>
                          <a:ext cx="45719" cy="360041"/>
                        </a:xfrm>
                        <a:prstGeom prst="arc">
                          <a:avLst/>
                        </a:prstGeom>
                        <a:ln w="19050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sp>
                      <p:nvSpPr>
                        <p:cNvPr id="84" name="任意多边形 200"/>
                        <p:cNvSpPr/>
                        <p:nvPr/>
                      </p:nvSpPr>
                      <p:spPr>
                        <a:xfrm>
                          <a:off x="6901766" y="2818283"/>
                          <a:ext cx="144015" cy="269687"/>
                        </a:xfrm>
                        <a:custGeom>
                          <a:avLst/>
                          <a:gdLst>
                            <a:gd name="connsiteX0" fmla="*/ 90311 w 90311"/>
                            <a:gd name="connsiteY0" fmla="*/ 0 h 282222"/>
                            <a:gd name="connsiteX1" fmla="*/ 11289 w 90311"/>
                            <a:gd name="connsiteY1" fmla="*/ 146755 h 282222"/>
                            <a:gd name="connsiteX2" fmla="*/ 22578 w 90311"/>
                            <a:gd name="connsiteY2" fmla="*/ 282222 h 28222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0311" h="282222">
                              <a:moveTo>
                                <a:pt x="90311" y="0"/>
                              </a:moveTo>
                              <a:cubicBezTo>
                                <a:pt x="56444" y="49859"/>
                                <a:pt x="22578" y="99718"/>
                                <a:pt x="11289" y="146755"/>
                              </a:cubicBezTo>
                              <a:cubicBezTo>
                                <a:pt x="0" y="193792"/>
                                <a:pt x="11289" y="238007"/>
                                <a:pt x="22578" y="282222"/>
                              </a:cubicBezTo>
                            </a:path>
                          </a:pathLst>
                        </a:custGeom>
                        <a:ln w="19050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81" name="任意多边形 201"/>
                      <p:cNvSpPr/>
                      <p:nvPr/>
                    </p:nvSpPr>
                    <p:spPr>
                      <a:xfrm>
                        <a:off x="3958846" y="3397956"/>
                        <a:ext cx="24458" cy="282222"/>
                      </a:xfrm>
                      <a:custGeom>
                        <a:avLst/>
                        <a:gdLst>
                          <a:gd name="connsiteX0" fmla="*/ 24458 w 24458"/>
                          <a:gd name="connsiteY0" fmla="*/ 0 h 282222"/>
                          <a:gd name="connsiteX1" fmla="*/ 13170 w 24458"/>
                          <a:gd name="connsiteY1" fmla="*/ 112888 h 282222"/>
                          <a:gd name="connsiteX2" fmla="*/ 1881 w 24458"/>
                          <a:gd name="connsiteY2" fmla="*/ 180622 h 282222"/>
                          <a:gd name="connsiteX3" fmla="*/ 1881 w 24458"/>
                          <a:gd name="connsiteY3" fmla="*/ 282222 h 2822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4458" h="282222">
                            <a:moveTo>
                              <a:pt x="24458" y="0"/>
                            </a:moveTo>
                            <a:cubicBezTo>
                              <a:pt x="20695" y="41392"/>
                              <a:pt x="16933" y="82784"/>
                              <a:pt x="13170" y="112888"/>
                            </a:cubicBezTo>
                            <a:cubicBezTo>
                              <a:pt x="9407" y="142992"/>
                              <a:pt x="3762" y="152400"/>
                              <a:pt x="1881" y="180622"/>
                            </a:cubicBezTo>
                            <a:cubicBezTo>
                              <a:pt x="0" y="208844"/>
                              <a:pt x="940" y="245533"/>
                              <a:pt x="1881" y="282222"/>
                            </a:cubicBezTo>
                          </a:path>
                        </a:pathLst>
                      </a:custGeom>
                      <a:ln w="19050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grpSp>
                  <p:nvGrpSpPr>
                    <p:cNvPr id="67" name="组合 226"/>
                    <p:cNvGrpSpPr/>
                    <p:nvPr/>
                  </p:nvGrpSpPr>
                  <p:grpSpPr>
                    <a:xfrm>
                      <a:off x="4830439" y="3390859"/>
                      <a:ext cx="598642" cy="553486"/>
                      <a:chOff x="6842390" y="2852936"/>
                      <a:chExt cx="792087" cy="864096"/>
                    </a:xfrm>
                  </p:grpSpPr>
                  <p:sp>
                    <p:nvSpPr>
                      <p:cNvPr id="75" name="弧形 227"/>
                      <p:cNvSpPr/>
                      <p:nvPr/>
                    </p:nvSpPr>
                    <p:spPr>
                      <a:xfrm>
                        <a:off x="7308304" y="2852936"/>
                        <a:ext cx="45719" cy="720080"/>
                      </a:xfrm>
                      <a:prstGeom prst="arc">
                        <a:avLst/>
                      </a:prstGeom>
                      <a:ln w="19050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grpSp>
                    <p:nvGrpSpPr>
                      <p:cNvPr id="76" name="组合 11"/>
                      <p:cNvGrpSpPr/>
                      <p:nvPr/>
                    </p:nvGrpSpPr>
                    <p:grpSpPr>
                      <a:xfrm>
                        <a:off x="6842390" y="2852936"/>
                        <a:ext cx="792087" cy="864096"/>
                        <a:chOff x="6865834" y="2852936"/>
                        <a:chExt cx="243719" cy="432048"/>
                      </a:xfrm>
                    </p:grpSpPr>
                    <p:sp>
                      <p:nvSpPr>
                        <p:cNvPr id="77" name="弧形 236"/>
                        <p:cNvSpPr/>
                        <p:nvPr/>
                      </p:nvSpPr>
                      <p:spPr>
                        <a:xfrm>
                          <a:off x="6865834" y="2852936"/>
                          <a:ext cx="243719" cy="432048"/>
                        </a:xfrm>
                        <a:prstGeom prst="arc">
                          <a:avLst>
                            <a:gd name="adj1" fmla="val 17287475"/>
                            <a:gd name="adj2" fmla="val 20997167"/>
                          </a:avLst>
                        </a:prstGeom>
                        <a:ln w="19050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sp>
                      <p:nvSpPr>
                        <p:cNvPr id="78" name="弧形 237"/>
                        <p:cNvSpPr/>
                        <p:nvPr/>
                      </p:nvSpPr>
                      <p:spPr>
                        <a:xfrm>
                          <a:off x="6993983" y="2852936"/>
                          <a:ext cx="45719" cy="288032"/>
                        </a:xfrm>
                        <a:prstGeom prst="arc">
                          <a:avLst/>
                        </a:prstGeom>
                        <a:ln w="19050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sp>
                      <p:nvSpPr>
                        <p:cNvPr id="79" name="任意多边形 238"/>
                        <p:cNvSpPr/>
                        <p:nvPr/>
                      </p:nvSpPr>
                      <p:spPr>
                        <a:xfrm>
                          <a:off x="6990549" y="2856089"/>
                          <a:ext cx="25929" cy="204059"/>
                        </a:xfrm>
                        <a:custGeom>
                          <a:avLst/>
                          <a:gdLst>
                            <a:gd name="connsiteX0" fmla="*/ 90311 w 90311"/>
                            <a:gd name="connsiteY0" fmla="*/ 0 h 282222"/>
                            <a:gd name="connsiteX1" fmla="*/ 11289 w 90311"/>
                            <a:gd name="connsiteY1" fmla="*/ 146755 h 282222"/>
                            <a:gd name="connsiteX2" fmla="*/ 22578 w 90311"/>
                            <a:gd name="connsiteY2" fmla="*/ 282222 h 28222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0311" h="282222">
                              <a:moveTo>
                                <a:pt x="90311" y="0"/>
                              </a:moveTo>
                              <a:cubicBezTo>
                                <a:pt x="56444" y="49859"/>
                                <a:pt x="22578" y="99718"/>
                                <a:pt x="11289" y="146755"/>
                              </a:cubicBezTo>
                              <a:cubicBezTo>
                                <a:pt x="0" y="193792"/>
                                <a:pt x="11289" y="238007"/>
                                <a:pt x="22578" y="282222"/>
                              </a:cubicBezTo>
                            </a:path>
                          </a:pathLst>
                        </a:custGeom>
                        <a:ln w="19050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</p:grpSp>
                </p:grpSp>
                <p:pic>
                  <p:nvPicPr>
                    <p:cNvPr id="68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5512383" y="2542326"/>
                      <a:ext cx="367050" cy="8640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69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5037915" y="2542326"/>
                      <a:ext cx="367050" cy="8640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70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4624326" y="2538052"/>
                      <a:ext cx="367050" cy="8640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71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4214856" y="2538052"/>
                      <a:ext cx="367050" cy="8640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72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3829342" y="2531037"/>
                      <a:ext cx="367050" cy="8640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73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3419872" y="2538052"/>
                      <a:ext cx="367050" cy="8640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3347864" y="2474460"/>
                      <a:ext cx="2880320" cy="306467"/>
                    </a:xfrm>
                    <a:prstGeom prst="round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Yield (+ 12%)  N concentration (+ 10%)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16" name="组合 178"/>
          <p:cNvGrpSpPr/>
          <p:nvPr/>
        </p:nvGrpSpPr>
        <p:grpSpPr>
          <a:xfrm>
            <a:off x="6096492" y="44624"/>
            <a:ext cx="3012012" cy="1006371"/>
            <a:chOff x="6096492" y="404664"/>
            <a:chExt cx="3012012" cy="1006371"/>
          </a:xfrm>
        </p:grpSpPr>
        <p:grpSp>
          <p:nvGrpSpPr>
            <p:cNvPr id="117" name="组合 176"/>
            <p:cNvGrpSpPr/>
            <p:nvPr/>
          </p:nvGrpSpPr>
          <p:grpSpPr>
            <a:xfrm>
              <a:off x="6096492" y="404664"/>
              <a:ext cx="1499844" cy="369332"/>
              <a:chOff x="7308304" y="260648"/>
              <a:chExt cx="1499844" cy="369332"/>
            </a:xfrm>
          </p:grpSpPr>
          <p:sp>
            <p:nvSpPr>
              <p:cNvPr id="122" name="TextBox 121"/>
              <p:cNvSpPr txBox="1"/>
              <p:nvPr/>
            </p:nvSpPr>
            <p:spPr>
              <a:xfrm>
                <a:off x="7956376" y="260648"/>
                <a:ext cx="8517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C cycle</a:t>
                </a:r>
                <a:endParaRPr lang="zh-CN" altLang="en-US" dirty="0"/>
              </a:p>
            </p:txBody>
          </p:sp>
          <p:cxnSp>
            <p:nvCxnSpPr>
              <p:cNvPr id="123" name="直接连接符 169"/>
              <p:cNvCxnSpPr/>
              <p:nvPr/>
            </p:nvCxnSpPr>
            <p:spPr>
              <a:xfrm>
                <a:off x="7308304" y="476672"/>
                <a:ext cx="576064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组合 177"/>
            <p:cNvGrpSpPr/>
            <p:nvPr/>
          </p:nvGrpSpPr>
          <p:grpSpPr>
            <a:xfrm>
              <a:off x="7608660" y="404664"/>
              <a:ext cx="1499844" cy="369332"/>
              <a:chOff x="7308304" y="548680"/>
              <a:chExt cx="1499844" cy="369332"/>
            </a:xfrm>
          </p:grpSpPr>
          <p:sp>
            <p:nvSpPr>
              <p:cNvPr id="120" name="TextBox 149"/>
              <p:cNvSpPr txBox="1"/>
              <p:nvPr/>
            </p:nvSpPr>
            <p:spPr>
              <a:xfrm>
                <a:off x="7956376" y="548680"/>
                <a:ext cx="851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N cycle</a:t>
                </a:r>
                <a:endParaRPr lang="zh-CN" altLang="en-US" dirty="0"/>
              </a:p>
            </p:txBody>
          </p:sp>
          <p:cxnSp>
            <p:nvCxnSpPr>
              <p:cNvPr id="121" name="直接连接符 170"/>
              <p:cNvCxnSpPr/>
              <p:nvPr/>
            </p:nvCxnSpPr>
            <p:spPr>
              <a:xfrm>
                <a:off x="7308304" y="752829"/>
                <a:ext cx="576064" cy="0"/>
              </a:xfrm>
              <a:prstGeom prst="line">
                <a:avLst/>
              </a:prstGeom>
              <a:ln w="158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/>
            <p:cNvSpPr txBox="1"/>
            <p:nvPr/>
          </p:nvSpPr>
          <p:spPr>
            <a:xfrm>
              <a:off x="6156176" y="764704"/>
              <a:ext cx="2808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+ increased      - Decreased</a:t>
              </a:r>
            </a:p>
            <a:p>
              <a:pPr algn="ctr"/>
              <a:r>
                <a:rPr lang="en-US" altLang="zh-CN" dirty="0" smtClean="0"/>
                <a:t>  </a:t>
              </a:r>
              <a:r>
                <a:rPr lang="en-US" altLang="zh-CN" dirty="0" err="1" smtClean="0"/>
                <a:t>n.s</a:t>
              </a:r>
              <a:r>
                <a:rPr lang="en-US" altLang="zh-CN" dirty="0" smtClean="0"/>
                <a:t> no significant changes</a:t>
              </a:r>
              <a:endParaRPr lang="zh-CN" altLang="en-US" dirty="0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0" y="6488668"/>
            <a:ext cx="253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Qiao</a:t>
            </a:r>
            <a:r>
              <a:rPr lang="en-US" dirty="0" smtClean="0"/>
              <a:t> et al. In preparation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600200"/>
            <a:ext cx="837361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Non-reactive nitrogen (N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VS. Reactive Nitrogen (</a:t>
            </a:r>
            <a:r>
              <a:rPr lang="en-US" dirty="0" err="1" smtClean="0">
                <a:solidFill>
                  <a:srgbClr val="FF0000"/>
                </a:solidFill>
              </a:rPr>
              <a:t>NOx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NHx</a:t>
            </a:r>
            <a:r>
              <a:rPr lang="en-US" dirty="0" smtClean="0">
                <a:solidFill>
                  <a:srgbClr val="FF0000"/>
                </a:solidFill>
              </a:rPr>
              <a:t>, organic N)</a:t>
            </a:r>
          </a:p>
          <a:p>
            <a:pPr>
              <a:buNone/>
            </a:pPr>
            <a:endParaRPr lang="en-US" dirty="0" smtClean="0"/>
          </a:p>
          <a:p>
            <a:r>
              <a:rPr lang="en-US" sz="3600" dirty="0" smtClean="0"/>
              <a:t>The good and the bad of reactive nitrogen </a:t>
            </a:r>
          </a:p>
          <a:p>
            <a:r>
              <a:rPr lang="en-US" sz="3600" dirty="0" smtClean="0"/>
              <a:t>Can N cycle be better managed?</a:t>
            </a:r>
          </a:p>
          <a:p>
            <a:pPr lvl="1"/>
            <a:r>
              <a:rPr lang="en-US" sz="3600" dirty="0" smtClean="0"/>
              <a:t>An assessment on </a:t>
            </a:r>
            <a:r>
              <a:rPr lang="en-GB" sz="3600" dirty="0" smtClean="0"/>
              <a:t>the potential of nitrification inhibitors for better N fertilizer management</a:t>
            </a:r>
          </a:p>
          <a:p>
            <a:endParaRPr lang="en-GB" dirty="0" smtClean="0"/>
          </a:p>
          <a:p>
            <a:pPr lvl="1"/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Cost/benefit analysis of NI in agriculture ecosystem</a:t>
            </a:r>
            <a:endParaRPr lang="zh-CN" altLang="en-US" dirty="0"/>
          </a:p>
        </p:txBody>
      </p:sp>
      <p:graphicFrame>
        <p:nvGraphicFramePr>
          <p:cNvPr id="5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44752307"/>
              </p:ext>
            </p:extLst>
          </p:nvPr>
        </p:nvGraphicFramePr>
        <p:xfrm>
          <a:off x="457200" y="1600200"/>
          <a:ext cx="8003232" cy="43102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4480"/>
                <a:gridCol w="1577280"/>
                <a:gridCol w="1519064"/>
                <a:gridCol w="1152128"/>
                <a:gridCol w="1296144"/>
                <a:gridCol w="1224136"/>
              </a:tblGrid>
              <a:tr h="4277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Response kg N/ha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$/kg 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Monetary value $/ha</a:t>
                      </a:r>
                      <a:endParaRPr lang="en-US" sz="16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Cost/benefit $/ha</a:t>
                      </a:r>
                      <a:endParaRPr lang="en-US" altLang="zh-CN" sz="16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2770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Environmental 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impact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600" u="none" strike="noStrike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-0.430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1.240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0.533 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22.454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277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1600" u="none" strike="noStrike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-2.480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-1.300 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-3.224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77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-0.001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23.000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0.023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77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DIN leaching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-9.270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2.710 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25.122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77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Fertilizer input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fertilizer save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9.270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1.210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11.217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-0.450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277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Nitrification inhibitor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-1.167 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-11.667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77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Crop</a:t>
                      </a:r>
                      <a:r>
                        <a:rPr lang="en-US" altLang="zh-CN" sz="16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yield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Wheat</a:t>
                      </a:r>
                      <a:r>
                        <a:rPr lang="en-US" altLang="zh-CN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</a:t>
                      </a:r>
                      <a:r>
                        <a:rPr lang="en-US" altLang="zh-CN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roductivity</a:t>
                      </a:r>
                      <a:endParaRPr lang="en-US" altLang="zh-CN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 t/ha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 </a:t>
                      </a:r>
                      <a:r>
                        <a:rPr lang="en-US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$/t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174.300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174.300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8578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Total monetary value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196.304 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4FD6D-FF7F-46C9-9BC2-A91617315DB3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868144" y="6237312"/>
            <a:ext cx="253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Qiao</a:t>
            </a:r>
            <a:r>
              <a:rPr lang="en-US" dirty="0" smtClean="0"/>
              <a:t> et al. In preparation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6510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The use of Nr fertilizers makes remarkable contribution to </a:t>
            </a:r>
            <a:r>
              <a:rPr lang="en-GB" dirty="0" smtClean="0">
                <a:solidFill>
                  <a:srgbClr val="FF0000"/>
                </a:solidFill>
              </a:rPr>
              <a:t>alleviate global food shortage</a:t>
            </a:r>
            <a:r>
              <a:rPr lang="en-GB" dirty="0" smtClean="0"/>
              <a:t>. </a:t>
            </a:r>
          </a:p>
          <a:p>
            <a:r>
              <a:rPr lang="en-GB" dirty="0" smtClean="0"/>
              <a:t>The anthropogenic Nr loading also enhances ecosystem </a:t>
            </a:r>
            <a:r>
              <a:rPr lang="en-GB" dirty="0" smtClean="0">
                <a:solidFill>
                  <a:srgbClr val="FF0000"/>
                </a:solidFill>
              </a:rPr>
              <a:t>carbon sequestration</a:t>
            </a:r>
          </a:p>
          <a:p>
            <a:r>
              <a:rPr lang="en-GB" dirty="0" smtClean="0"/>
              <a:t>The massive release of the excess N creates severe environmental problems: </a:t>
            </a:r>
            <a:r>
              <a:rPr lang="en-GB" dirty="0" smtClean="0">
                <a:solidFill>
                  <a:srgbClr val="FF0000"/>
                </a:solidFill>
              </a:rPr>
              <a:t>GHG emission, biodiversity loss, </a:t>
            </a:r>
            <a:r>
              <a:rPr lang="en-GB" dirty="0" err="1" smtClean="0">
                <a:solidFill>
                  <a:srgbClr val="FF0000"/>
                </a:solidFill>
              </a:rPr>
              <a:t>eutrophication</a:t>
            </a:r>
            <a:r>
              <a:rPr lang="en-GB" dirty="0" smtClean="0">
                <a:solidFill>
                  <a:srgbClr val="FF0000"/>
                </a:solidFill>
              </a:rPr>
              <a:t>, soil acidification… </a:t>
            </a:r>
          </a:p>
          <a:p>
            <a:r>
              <a:rPr lang="en-US" dirty="0" smtClean="0"/>
              <a:t>NI is an applicable approach to improve N managements 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:\photos\2012_0709_Inner Mongolia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859" y="0"/>
            <a:ext cx="3141699" cy="1988840"/>
          </a:xfrm>
          <a:prstGeom prst="rect">
            <a:avLst/>
          </a:prstGeom>
          <a:noFill/>
        </p:spPr>
      </p:pic>
      <p:sp>
        <p:nvSpPr>
          <p:cNvPr id="26626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233D81B-C864-4644-A4CB-38C583FC1590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pic>
        <p:nvPicPr>
          <p:cNvPr id="27650" name="Picture 2" descr="D:\photos\2012_0709_Inner Mongolia\DSC_0103.JPG"/>
          <p:cNvPicPr>
            <a:picLocks noChangeAspect="1" noChangeArrowheads="1"/>
          </p:cNvPicPr>
          <p:nvPr/>
        </p:nvPicPr>
        <p:blipFill>
          <a:blip r:embed="rId3" cstate="email"/>
          <a:srcRect b="-2015"/>
          <a:stretch>
            <a:fillRect/>
          </a:stretch>
        </p:blipFill>
        <p:spPr bwMode="auto">
          <a:xfrm>
            <a:off x="6156176" y="0"/>
            <a:ext cx="2987824" cy="2031720"/>
          </a:xfrm>
          <a:prstGeom prst="rect">
            <a:avLst/>
          </a:prstGeom>
          <a:noFill/>
        </p:spPr>
      </p:pic>
      <p:pic>
        <p:nvPicPr>
          <p:cNvPr id="27651" name="Picture 3" descr="D:\photos\2012_0709_Inner Mongolia\DSC_00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23441" y="0"/>
            <a:ext cx="3032735" cy="1988840"/>
          </a:xfrm>
          <a:prstGeom prst="rect">
            <a:avLst/>
          </a:prstGeom>
          <a:noFill/>
        </p:spPr>
      </p:pic>
      <p:pic>
        <p:nvPicPr>
          <p:cNvPr id="27654" name="Picture 6" descr="E:\photo\20130421_Inner Mongolia\IMG_32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766187"/>
            <a:ext cx="3137720" cy="2091813"/>
          </a:xfrm>
          <a:prstGeom prst="rect">
            <a:avLst/>
          </a:prstGeom>
          <a:noFill/>
        </p:spPr>
      </p:pic>
      <p:pic>
        <p:nvPicPr>
          <p:cNvPr id="27655" name="Picture 7" descr="E:\photo\20130525_Duolun_Bashang\IMG_490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152" y="4725144"/>
            <a:ext cx="3203848" cy="2132856"/>
          </a:xfrm>
          <a:prstGeom prst="rect">
            <a:avLst/>
          </a:prstGeom>
          <a:noFill/>
        </p:spPr>
      </p:pic>
      <p:pic>
        <p:nvPicPr>
          <p:cNvPr id="27656" name="Picture 8" descr="E:\photo\20130525_Duolun_Bashang\IMG_491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0800000">
            <a:off x="3059832" y="4653136"/>
            <a:ext cx="3039071" cy="220486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0" y="1988840"/>
            <a:ext cx="9144000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059832" y="2132856"/>
            <a:ext cx="408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Thank you!</a:t>
            </a:r>
            <a:endParaRPr lang="en-GB" sz="5400" dirty="0"/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3131840" y="3429000"/>
            <a:ext cx="3490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hlinkClick r:id="rId8"/>
              </a:rPr>
              <a:t>Lingli.liu@ibcas.ac.cn</a:t>
            </a:r>
            <a:endParaRPr lang="en-US" sz="2400" dirty="0"/>
          </a:p>
          <a:p>
            <a:pPr algn="ctr"/>
            <a:r>
              <a:rPr lang="en-US" sz="2400" dirty="0"/>
              <a:t>010-62836160</a:t>
            </a:r>
            <a:endParaRPr lang="en-GB" sz="2400" dirty="0"/>
          </a:p>
        </p:txBody>
      </p:sp>
      <p:pic>
        <p:nvPicPr>
          <p:cNvPr id="17" name="Picture 19" descr="http://www.communitygrowingsolutions.co.uk/wp-content/uploads/join_us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47664" y="3284984"/>
            <a:ext cx="1584176" cy="136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How many kg </a:t>
            </a:r>
            <a:r>
              <a:rPr lang="en-US" sz="2600" dirty="0" smtClean="0">
                <a:solidFill>
                  <a:srgbClr val="FF0000"/>
                </a:solidFill>
              </a:rPr>
              <a:t>C</a:t>
            </a:r>
            <a:r>
              <a:rPr lang="en-US" sz="2600" dirty="0" smtClean="0"/>
              <a:t> can be fixed with 1kg N/ha </a:t>
            </a:r>
            <a:r>
              <a:rPr lang="en-US" sz="2600" dirty="0" smtClean="0">
                <a:solidFill>
                  <a:srgbClr val="FF0000"/>
                </a:solidFill>
              </a:rPr>
              <a:t>N</a:t>
            </a:r>
            <a:r>
              <a:rPr lang="en-US" sz="2600" dirty="0" smtClean="0"/>
              <a:t> deposition?</a:t>
            </a:r>
            <a:endParaRPr lang="en-GB" sz="2600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55650" y="5013325"/>
            <a:ext cx="8208963" cy="1400175"/>
          </a:xfrm>
        </p:spPr>
        <p:txBody>
          <a:bodyPr>
            <a:normAutofit lnSpcReduction="10000"/>
          </a:bodyPr>
          <a:lstStyle/>
          <a:p>
            <a:r>
              <a:rPr lang="en-US" altLang="zh-CN" sz="2000" b="0" smtClean="0">
                <a:solidFill>
                  <a:srgbClr val="0000FF"/>
                </a:solidFill>
              </a:rPr>
              <a:t>175-225</a:t>
            </a:r>
            <a:r>
              <a:rPr lang="en-US" altLang="zh-CN" sz="2000" b="0" smtClean="0"/>
              <a:t> kg C per Kg N (Magnani et al. 2008, </a:t>
            </a:r>
            <a:r>
              <a:rPr lang="en-US" altLang="zh-CN" sz="2000" b="0" i="1" smtClean="0"/>
              <a:t>Nature</a:t>
            </a:r>
            <a:r>
              <a:rPr lang="en-US" altLang="zh-CN" sz="2000" b="0" smtClean="0"/>
              <a:t>)</a:t>
            </a:r>
          </a:p>
          <a:p>
            <a:r>
              <a:rPr lang="en-US" altLang="zh-CN" sz="2000" b="0" smtClean="0">
                <a:solidFill>
                  <a:srgbClr val="0000FF"/>
                </a:solidFill>
              </a:rPr>
              <a:t>30-70</a:t>
            </a:r>
            <a:r>
              <a:rPr lang="en-US" altLang="zh-CN" sz="2000" b="0" smtClean="0"/>
              <a:t> kg C per Kg N  (de Vries et al. 2008</a:t>
            </a:r>
            <a:r>
              <a:rPr lang="en-US" altLang="zh-CN" sz="2000" b="0" i="1" smtClean="0"/>
              <a:t>, Nature</a:t>
            </a:r>
            <a:r>
              <a:rPr lang="en-US" altLang="zh-CN" sz="2000" b="0" smtClean="0"/>
              <a:t>) </a:t>
            </a:r>
          </a:p>
          <a:p>
            <a:r>
              <a:rPr lang="en-US" altLang="zh-CN" sz="2000" b="0" smtClean="0">
                <a:solidFill>
                  <a:srgbClr val="0000FF"/>
                </a:solidFill>
              </a:rPr>
              <a:t>65</a:t>
            </a:r>
            <a:r>
              <a:rPr lang="en-US" altLang="zh-CN" sz="2000" b="0" smtClean="0"/>
              <a:t> kg C per Kg N (Thomas et al. 2010, </a:t>
            </a:r>
            <a:r>
              <a:rPr lang="en-US" altLang="zh-CN" sz="2000" b="0" i="1" smtClean="0"/>
              <a:t>Nature Geoscience</a:t>
            </a:r>
            <a:r>
              <a:rPr lang="en-US" altLang="zh-CN" sz="2000" b="0" smtClean="0"/>
              <a:t>)</a:t>
            </a:r>
          </a:p>
          <a:p>
            <a:r>
              <a:rPr lang="en-US" sz="2000" b="0" smtClean="0">
                <a:solidFill>
                  <a:srgbClr val="0000FF"/>
                </a:solidFill>
              </a:rPr>
              <a:t>24.5 </a:t>
            </a:r>
            <a:r>
              <a:rPr lang="en-US" altLang="zh-CN" sz="2000" b="0" smtClean="0"/>
              <a:t>kg C per Kg N (Liu and Greaver 2009, </a:t>
            </a:r>
            <a:r>
              <a:rPr lang="en-US" altLang="zh-CN" sz="2000" b="0" i="1" smtClean="0"/>
              <a:t>Ecology letters</a:t>
            </a:r>
            <a:r>
              <a:rPr lang="en-US" altLang="zh-CN" sz="2000" b="0" smtClean="0"/>
              <a:t>)</a:t>
            </a:r>
            <a:endParaRPr lang="en-GB" sz="200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B1E33D-A721-4E54-A081-9F102ECE79C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755576" y="1772816"/>
            <a:ext cx="3527425" cy="23083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Critical C:N ratio</a:t>
            </a:r>
          </a:p>
          <a:p>
            <a:endParaRPr lang="en-US" altLang="zh-CN" sz="1800" b="1" dirty="0"/>
          </a:p>
          <a:p>
            <a:r>
              <a:rPr lang="en-US" altLang="zh-CN" sz="1800" b="1" dirty="0"/>
              <a:t>Wood                                200+</a:t>
            </a:r>
          </a:p>
          <a:p>
            <a:r>
              <a:rPr lang="en-US" altLang="zh-CN" sz="1800" b="1" dirty="0"/>
              <a:t>Leaves                              20-40</a:t>
            </a:r>
          </a:p>
          <a:p>
            <a:r>
              <a:rPr lang="en-US" altLang="zh-CN" sz="1800" b="1" dirty="0"/>
              <a:t>Legume leaves                10 </a:t>
            </a:r>
          </a:p>
          <a:p>
            <a:r>
              <a:rPr lang="en-US" altLang="zh-CN" sz="1800" b="1" dirty="0"/>
              <a:t>Fungi 		</a:t>
            </a:r>
            <a:r>
              <a:rPr lang="en-US" altLang="zh-CN" sz="1800" b="1" dirty="0" smtClean="0"/>
              <a:t>        </a:t>
            </a:r>
            <a:r>
              <a:rPr lang="en-US" altLang="zh-CN" sz="1800" b="1" dirty="0"/>
              <a:t>8-15</a:t>
            </a:r>
          </a:p>
          <a:p>
            <a:r>
              <a:rPr lang="en-US" altLang="zh-CN" sz="1800" b="1" dirty="0"/>
              <a:t>Bacteria                            5-10</a:t>
            </a:r>
          </a:p>
          <a:p>
            <a:r>
              <a:rPr lang="en-US" altLang="zh-CN" sz="1800" b="1" dirty="0"/>
              <a:t>Surface soil                      14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499992" y="1340768"/>
            <a:ext cx="3959225" cy="3363912"/>
            <a:chOff x="684213" y="1484313"/>
            <a:chExt cx="3959225" cy="3363912"/>
          </a:xfrm>
        </p:grpSpPr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84213" y="1484313"/>
              <a:ext cx="3959225" cy="299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1116013" y="4508500"/>
              <a:ext cx="271780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/>
                <a:t>Magnani et al. 2007, Nature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403350" y="1484313"/>
            <a:ext cx="215900" cy="2159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/>
          <p:cNvSpPr>
            <a:spLocks noGrp="1" noChangeArrowheads="1"/>
          </p:cNvSpPr>
          <p:nvPr>
            <p:ph type="title"/>
          </p:nvPr>
        </p:nvSpPr>
        <p:spPr>
          <a:xfrm>
            <a:off x="2940968" y="548680"/>
            <a:ext cx="6203032" cy="1143000"/>
          </a:xfrm>
        </p:spPr>
        <p:txBody>
          <a:bodyPr>
            <a:normAutofit/>
          </a:bodyPr>
          <a:lstStyle/>
          <a:p>
            <a:r>
              <a:rPr lang="en-US" altLang="zh-CN" sz="3200" b="0" dirty="0"/>
              <a:t>Humans have more than doubled the amount of natural N fixation</a:t>
            </a:r>
          </a:p>
        </p:txBody>
      </p:sp>
      <p:pic>
        <p:nvPicPr>
          <p:cNvPr id="41986" name="Picture 2" descr="http://origin-ars.els-cdn.com/content/image/1-s2.0-S187734351100090X-gr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2924944"/>
            <a:ext cx="5580112" cy="3364787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2941169" y="6381328"/>
            <a:ext cx="5879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Erisman</a:t>
            </a:r>
            <a:r>
              <a:rPr lang="en-US" sz="1600" dirty="0" smtClean="0"/>
              <a:t> et al. 2011, </a:t>
            </a:r>
            <a:r>
              <a:rPr lang="en-US" sz="1600" i="1" dirty="0" smtClean="0"/>
              <a:t>Current opinion in environmental sustainability</a:t>
            </a:r>
            <a:endParaRPr lang="en-GB" sz="1600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496" y="527397"/>
            <a:ext cx="2843808" cy="1965499"/>
            <a:chOff x="899592" y="404664"/>
            <a:chExt cx="2448272" cy="1749475"/>
          </a:xfrm>
        </p:grpSpPr>
        <p:pic>
          <p:nvPicPr>
            <p:cNvPr id="23" name="Picture 4" descr="http://a0.att.hudong.com/36/29/19300534101096134639299478332_950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99592" y="404664"/>
              <a:ext cx="2448272" cy="1749475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2267744" y="1722091"/>
              <a:ext cx="1069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Fertilizer </a:t>
              </a:r>
              <a:endPara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496" y="2564904"/>
            <a:ext cx="3096344" cy="2063210"/>
            <a:chOff x="899592" y="2179161"/>
            <a:chExt cx="2448272" cy="1631162"/>
          </a:xfrm>
        </p:grpSpPr>
        <p:pic>
          <p:nvPicPr>
            <p:cNvPr id="20" name="Picture 10" descr="http://www.greenpeace.org/japan/Global/japan/images/energy/coal-is-the-worst-climate-offe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899592" y="2179161"/>
              <a:ext cx="2277462" cy="1631162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2220248" y="3440991"/>
              <a:ext cx="1127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Fossil fuel</a:t>
              </a:r>
              <a:endPara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496" y="4725144"/>
            <a:ext cx="2915816" cy="2088232"/>
            <a:chOff x="899592" y="3862275"/>
            <a:chExt cx="2448272" cy="1685532"/>
          </a:xfrm>
        </p:grpSpPr>
        <p:pic>
          <p:nvPicPr>
            <p:cNvPr id="18" name="Picture 8" descr="http://pic25.nipic.com/20121209/4499633_184248578000_2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99592" y="3862275"/>
              <a:ext cx="2448272" cy="167624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1939722" y="5178475"/>
              <a:ext cx="1408142" cy="36933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Legume crop</a:t>
              </a:r>
              <a:endPara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491880" y="1916832"/>
            <a:ext cx="5184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natural biological N fixation on land: 110 </a:t>
            </a:r>
            <a:r>
              <a:rPr lang="en-GB" sz="2000" dirty="0" err="1" smtClean="0">
                <a:solidFill>
                  <a:srgbClr val="FF0000"/>
                </a:solidFill>
              </a:rPr>
              <a:t>Tg</a:t>
            </a:r>
            <a:r>
              <a:rPr lang="en-GB" sz="2000" dirty="0" smtClean="0">
                <a:solidFill>
                  <a:srgbClr val="FF0000"/>
                </a:solidFill>
              </a:rPr>
              <a:t> N/yr</a:t>
            </a:r>
          </a:p>
          <a:p>
            <a:pPr>
              <a:defRPr/>
            </a:pPr>
            <a:r>
              <a:rPr lang="en-GB" sz="2000" dirty="0" smtClean="0">
                <a:solidFill>
                  <a:srgbClr val="FF0000"/>
                </a:solidFill>
              </a:rPr>
              <a:t>                                                 in ocean: 140 </a:t>
            </a:r>
            <a:r>
              <a:rPr lang="en-GB" sz="2000" dirty="0" err="1" smtClean="0">
                <a:solidFill>
                  <a:srgbClr val="FF0000"/>
                </a:solidFill>
              </a:rPr>
              <a:t>Tg</a:t>
            </a:r>
            <a:r>
              <a:rPr lang="en-GB" sz="2000" dirty="0" smtClean="0">
                <a:solidFill>
                  <a:srgbClr val="FF0000"/>
                </a:solidFill>
              </a:rPr>
              <a:t> N/yr</a:t>
            </a:r>
          </a:p>
          <a:p>
            <a:endParaRPr lang="en-GB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good of anthropogenic Nr: Food Productivity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340767"/>
            <a:ext cx="6444208" cy="1512169"/>
          </a:xfrm>
        </p:spPr>
        <p:txBody>
          <a:bodyPr>
            <a:noAutofit/>
          </a:bodyPr>
          <a:lstStyle/>
          <a:p>
            <a:r>
              <a:rPr lang="en-GB" sz="2400" dirty="0" smtClean="0"/>
              <a:t>Almost half of the food consumed by mankind is based on the increased production by use of nitrogen fertilizers</a:t>
            </a:r>
            <a:endParaRPr lang="en-GB" sz="24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2420888"/>
            <a:ext cx="5599103" cy="438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56177" y="5807005"/>
            <a:ext cx="223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Erisman</a:t>
            </a:r>
            <a:r>
              <a:rPr lang="en-GB" dirty="0" smtClean="0"/>
              <a:t> et al 2008, </a:t>
            </a:r>
            <a:r>
              <a:rPr lang="en-GB" i="1" dirty="0" smtClean="0"/>
              <a:t>Nature </a:t>
            </a:r>
            <a:r>
              <a:rPr lang="en-GB" i="1" dirty="0" err="1" smtClean="0"/>
              <a:t>Geoscience</a:t>
            </a:r>
            <a:endParaRPr lang="en-GB" i="1" dirty="0"/>
          </a:p>
        </p:txBody>
      </p:sp>
      <p:grpSp>
        <p:nvGrpSpPr>
          <p:cNvPr id="7" name="Group 17"/>
          <p:cNvGrpSpPr/>
          <p:nvPr/>
        </p:nvGrpSpPr>
        <p:grpSpPr>
          <a:xfrm>
            <a:off x="179512" y="404664"/>
            <a:ext cx="3168352" cy="6480720"/>
            <a:chOff x="8063880" y="116632"/>
            <a:chExt cx="3240360" cy="6741368"/>
          </a:xfrm>
        </p:grpSpPr>
        <p:pic>
          <p:nvPicPr>
            <p:cNvPr id="8" name="Picture 2" descr="c:\windows\TEMP\\msotw9_temp0.bmp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604448" y="116632"/>
              <a:ext cx="1960563" cy="2514600"/>
            </a:xfrm>
            <a:prstGeom prst="rect">
              <a:avLst/>
            </a:prstGeom>
            <a:noFill/>
            <a:ln w="57150">
              <a:solidFill>
                <a:srgbClr val="0000FF"/>
              </a:solidFill>
              <a:miter lim="800000"/>
              <a:headEnd/>
              <a:tailEnd/>
            </a:ln>
            <a:effectLst/>
          </p:spPr>
        </p:pic>
        <p:pic>
          <p:nvPicPr>
            <p:cNvPr id="9" name="Picture 3" descr="c:\windows\TEMP\\msotw9_temp0.bmp"/>
            <p:cNvPicPr>
              <a:picLocks noChangeAspect="1" noChangeArrowheads="1"/>
            </p:cNvPicPr>
            <p:nvPr/>
          </p:nvPicPr>
          <p:blipFill>
            <a:blip r:embed="rId4" cstate="email">
              <a:lum bright="18000" contrast="-18000"/>
            </a:blip>
            <a:srcRect/>
            <a:stretch>
              <a:fillRect/>
            </a:stretch>
          </p:blipFill>
          <p:spPr bwMode="auto">
            <a:xfrm>
              <a:off x="8676456" y="3573016"/>
              <a:ext cx="1944688" cy="2514600"/>
            </a:xfrm>
            <a:prstGeom prst="rect">
              <a:avLst/>
            </a:prstGeom>
            <a:noFill/>
            <a:ln w="57150">
              <a:solidFill>
                <a:srgbClr val="0000FF"/>
              </a:solidFill>
              <a:miter lim="800000"/>
              <a:headEnd/>
              <a:tailEnd/>
            </a:ln>
            <a:effectLst/>
          </p:spPr>
        </p:pic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8100392" y="6119336"/>
              <a:ext cx="3203848" cy="7386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latin typeface="Times" charset="0"/>
                </a:rPr>
                <a:t>Carl Bosch (1874-1940</a:t>
              </a:r>
              <a:r>
                <a:rPr lang="en-US" sz="1400" b="1" dirty="0" smtClean="0">
                  <a:solidFill>
                    <a:srgbClr val="0000FF"/>
                  </a:solidFill>
                  <a:latin typeface="Times" charset="0"/>
                </a:rPr>
                <a:t>):  </a:t>
              </a:r>
              <a:r>
                <a:rPr lang="en-US" sz="1400" dirty="0" smtClean="0">
                  <a:solidFill>
                    <a:srgbClr val="0000FF"/>
                  </a:solidFill>
                  <a:latin typeface="Times" charset="0"/>
                </a:rPr>
                <a:t>Nobel </a:t>
              </a:r>
              <a:r>
                <a:rPr lang="en-US" sz="1400" dirty="0">
                  <a:solidFill>
                    <a:srgbClr val="0000FF"/>
                  </a:solidFill>
                  <a:latin typeface="Times" charset="0"/>
                </a:rPr>
                <a:t>Prize in Chemistry, </a:t>
              </a:r>
              <a:r>
                <a:rPr lang="en-US" sz="1400" dirty="0" smtClean="0">
                  <a:solidFill>
                    <a:srgbClr val="0000FF"/>
                  </a:solidFill>
                  <a:latin typeface="Times" charset="0"/>
                </a:rPr>
                <a:t>1931,  </a:t>
              </a:r>
              <a:r>
                <a:rPr lang="en-US" sz="1400" dirty="0">
                  <a:solidFill>
                    <a:srgbClr val="0000FF"/>
                  </a:solidFill>
                  <a:latin typeface="Times" charset="0"/>
                </a:rPr>
                <a:t>-”chemical high pressure methods”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8063880" y="2762344"/>
              <a:ext cx="3240360" cy="7386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latin typeface="Times" charset="0"/>
                </a:rPr>
                <a:t>Fritz Haber </a:t>
              </a:r>
              <a:r>
                <a:rPr lang="en-US" sz="1400" b="1" dirty="0" smtClean="0">
                  <a:solidFill>
                    <a:srgbClr val="0000FF"/>
                  </a:solidFill>
                  <a:latin typeface="Times" charset="0"/>
                </a:rPr>
                <a:t>: </a:t>
              </a:r>
              <a:r>
                <a:rPr lang="en-US" sz="1400" dirty="0" smtClean="0">
                  <a:solidFill>
                    <a:srgbClr val="0000FF"/>
                  </a:solidFill>
                  <a:latin typeface="Times" charset="0"/>
                </a:rPr>
                <a:t>Nobel </a:t>
              </a:r>
              <a:r>
                <a:rPr lang="en-US" sz="1400" dirty="0">
                  <a:solidFill>
                    <a:srgbClr val="0000FF"/>
                  </a:solidFill>
                  <a:latin typeface="Times" charset="0"/>
                </a:rPr>
                <a:t>Prize in Chemistry, </a:t>
              </a:r>
              <a:r>
                <a:rPr lang="en-US" sz="1400" dirty="0" smtClean="0">
                  <a:solidFill>
                    <a:srgbClr val="0000FF"/>
                  </a:solidFill>
                  <a:latin typeface="Times" charset="0"/>
                </a:rPr>
                <a:t>1918,   </a:t>
              </a:r>
              <a:r>
                <a:rPr lang="en-US" sz="1400" dirty="0">
                  <a:solidFill>
                    <a:srgbClr val="0000FF"/>
                  </a:solidFill>
                  <a:latin typeface="Times" charset="0"/>
                </a:rPr>
                <a:t>-”for the synthesis of ammonia from its elements”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control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628800"/>
            <a:ext cx="3384376" cy="40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Nitrogen’s carbon benefit</a:t>
            </a:r>
            <a:endParaRPr lang="en-GB" dirty="0" smtClean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2771800" y="1628800"/>
          <a:ext cx="6048672" cy="5128814"/>
        </p:xfrm>
        <a:graphic>
          <a:graphicData uri="http://schemas.openxmlformats.org/presentationml/2006/ole">
            <p:oleObj spid="_x0000_s30722" name="SPW 12.0 Graph" r:id="rId4" imgW="3581360" imgH="2994751" progId="">
              <p:embed/>
            </p:oleObj>
          </a:graphicData>
        </a:graphic>
      </p:graphicFrame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860032" y="6237312"/>
            <a:ext cx="3732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/>
              <a:t>Liu and </a:t>
            </a:r>
            <a:r>
              <a:rPr lang="en-US" altLang="zh-CN" dirty="0" err="1"/>
              <a:t>Greaver</a:t>
            </a:r>
            <a:r>
              <a:rPr lang="en-US" altLang="zh-CN" dirty="0"/>
              <a:t>, </a:t>
            </a:r>
            <a:r>
              <a:rPr lang="en-US" altLang="zh-CN" dirty="0" smtClean="0"/>
              <a:t>2009. </a:t>
            </a:r>
            <a:r>
              <a:rPr lang="en-US" altLang="zh-CN" i="1" dirty="0"/>
              <a:t>Ecology Letters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624736" cy="850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Anthropogenic Nr stimulates vegetation growth</a:t>
            </a:r>
            <a:endParaRPr lang="en-GB" sz="3600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14E3BC-1CD5-4EF8-8781-60373B786F70}" type="slidenum">
              <a:rPr lang="en-US" smtClean="0"/>
              <a:pPr/>
              <a:t>6</a:t>
            </a:fld>
            <a:endParaRPr lang="en-US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012004" y="1916832"/>
            <a:ext cx="6944372" cy="4337720"/>
            <a:chOff x="739774" y="0"/>
            <a:chExt cx="6944372" cy="4337720"/>
          </a:xfrm>
        </p:grpSpPr>
        <p:pic>
          <p:nvPicPr>
            <p:cNvPr id="50177" name="Picture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99592" y="0"/>
              <a:ext cx="6784554" cy="285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39774" y="2852936"/>
              <a:ext cx="6784554" cy="1484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4572000" y="6165304"/>
            <a:ext cx="3620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Xia and Wan, 2008</a:t>
            </a:r>
            <a:r>
              <a:rPr lang="en-US" i="1" dirty="0" smtClean="0"/>
              <a:t>, </a:t>
            </a:r>
            <a:r>
              <a:rPr lang="en-GB" i="1" dirty="0" smtClean="0"/>
              <a:t>New </a:t>
            </a:r>
            <a:r>
              <a:rPr lang="en-GB" i="1" dirty="0" err="1" smtClean="0"/>
              <a:t>Phytologist</a:t>
            </a:r>
            <a:r>
              <a:rPr lang="en-GB" i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60518" cy="850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Anthropogenic Nr input </a:t>
            </a:r>
            <a:r>
              <a:rPr lang="en-US" altLang="zh-CN" sz="3600" dirty="0" smtClean="0"/>
              <a:t>may increase soil C sequestration</a:t>
            </a:r>
            <a:endParaRPr lang="en-GB" altLang="en-US" sz="3600" dirty="0" smtClean="0"/>
          </a:p>
        </p:txBody>
      </p:sp>
      <p:sp>
        <p:nvSpPr>
          <p:cNvPr id="10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1C4FD2-3F85-44BE-905A-319BFFC19C07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4932363" y="5805488"/>
            <a:ext cx="3732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/>
              <a:t>Liu and </a:t>
            </a:r>
            <a:r>
              <a:rPr lang="en-US" altLang="zh-CN" dirty="0" err="1"/>
              <a:t>Greaver</a:t>
            </a:r>
            <a:r>
              <a:rPr lang="en-US" altLang="zh-CN" dirty="0"/>
              <a:t>, 2010. </a:t>
            </a:r>
            <a:r>
              <a:rPr lang="en-US" altLang="zh-CN" i="1" dirty="0"/>
              <a:t>Ecology Letters</a:t>
            </a:r>
            <a:endParaRPr lang="en-GB" i="1" dirty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323850" y="1916113"/>
          <a:ext cx="8496300" cy="2198687"/>
        </p:xfrm>
        <a:graphic>
          <a:graphicData uri="http://schemas.openxmlformats.org/presentationml/2006/ole">
            <p:oleObj spid="_x0000_s1026" name="SPW 11.0 Graph" r:id="rId4" imgW="15420960" imgH="5294160" progId="">
              <p:embed/>
            </p:oleObj>
          </a:graphicData>
        </a:graphic>
      </p:graphicFrame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2124075" y="2205038"/>
            <a:ext cx="1439863" cy="288925"/>
          </a:xfrm>
          <a:prstGeom prst="ellips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5795963" y="2205038"/>
            <a:ext cx="1439862" cy="288925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032" name="Picture 3" descr="site map new(2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4292600"/>
            <a:ext cx="3833812" cy="23114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95288" y="1052736"/>
            <a:ext cx="8520112" cy="5486400"/>
            <a:chOff x="768" y="960"/>
            <a:chExt cx="4530" cy="3228"/>
          </a:xfrm>
        </p:grpSpPr>
        <p:pic>
          <p:nvPicPr>
            <p:cNvPr id="2063" name="Picture 28" descr="control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8" y="960"/>
              <a:ext cx="2226" cy="3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29" descr="control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58" y="960"/>
              <a:ext cx="786" cy="3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30" descr="control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44" y="960"/>
              <a:ext cx="786" cy="3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31" descr="control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12" y="960"/>
              <a:ext cx="786" cy="3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2" name="Rectangle 16"/>
          <p:cNvSpPr>
            <a:spLocks noChangeArrowheads="1"/>
          </p:cNvSpPr>
          <p:nvPr/>
        </p:nvSpPr>
        <p:spPr bwMode="auto">
          <a:xfrm>
            <a:off x="323850" y="4941888"/>
            <a:ext cx="21491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layer (</a:t>
            </a:r>
            <a:r>
              <a:rPr lang="en-US" altLang="zh-CN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↑)</a:t>
            </a:r>
            <a:endParaRPr lang="en-US" altLang="zh-CN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 soil (</a:t>
            </a:r>
            <a:r>
              <a:rPr lang="en-US" altLang="zh-CN" sz="20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n.s</a:t>
            </a:r>
            <a:r>
              <a:rPr lang="en-US" altLang="zh-CN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 </a:t>
            </a:r>
            <a:endParaRPr lang="zh-CN" altLang="en-US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5" name="AutoShape 17"/>
          <p:cNvSpPr>
            <a:spLocks noChangeArrowheads="1"/>
          </p:cNvSpPr>
          <p:nvPr/>
        </p:nvSpPr>
        <p:spPr bwMode="auto">
          <a:xfrm rot="259332">
            <a:off x="7143750" y="5102225"/>
            <a:ext cx="487363" cy="1376363"/>
          </a:xfrm>
          <a:prstGeom prst="curvedLeftArrow">
            <a:avLst>
              <a:gd name="adj1" fmla="val 66615"/>
              <a:gd name="adj2" fmla="val 13324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6" name="AutoShape 18"/>
          <p:cNvSpPr>
            <a:spLocks noChangeArrowheads="1"/>
          </p:cNvSpPr>
          <p:nvPr/>
        </p:nvSpPr>
        <p:spPr bwMode="auto">
          <a:xfrm rot="10608082">
            <a:off x="6346825" y="4954588"/>
            <a:ext cx="568325" cy="1377950"/>
          </a:xfrm>
          <a:prstGeom prst="curvedLeftArrow">
            <a:avLst>
              <a:gd name="adj1" fmla="val 37772"/>
              <a:gd name="adj2" fmla="val 114393"/>
              <a:gd name="adj3" fmla="val 316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7" name="Rectangle 19"/>
          <p:cNvSpPr>
            <a:spLocks noChangeArrowheads="1"/>
          </p:cNvSpPr>
          <p:nvPr/>
        </p:nvSpPr>
        <p:spPr bwMode="auto">
          <a:xfrm>
            <a:off x="5788991" y="5487615"/>
            <a:ext cx="23834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microbial activity</a:t>
            </a:r>
            <a:endParaRPr lang="zh-CN" alt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8" name="AutoShape 7"/>
          <p:cNvSpPr>
            <a:spLocks noChangeArrowheads="1"/>
          </p:cNvSpPr>
          <p:nvPr/>
        </p:nvSpPr>
        <p:spPr bwMode="auto">
          <a:xfrm>
            <a:off x="5003800" y="4149725"/>
            <a:ext cx="1368425" cy="13033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CN" b="1">
              <a:solidFill>
                <a:srgbClr val="CC3300"/>
              </a:solidFill>
            </a:endParaRPr>
          </a:p>
        </p:txBody>
      </p:sp>
      <p:sp>
        <p:nvSpPr>
          <p:cNvPr id="16392" name="AutoShape 13"/>
          <p:cNvSpPr>
            <a:spLocks noChangeArrowheads="1"/>
          </p:cNvSpPr>
          <p:nvPr/>
        </p:nvSpPr>
        <p:spPr bwMode="auto">
          <a:xfrm>
            <a:off x="7667625" y="4076700"/>
            <a:ext cx="944563" cy="1236663"/>
          </a:xfrm>
          <a:prstGeom prst="upArrow">
            <a:avLst>
              <a:gd name="adj1" fmla="val 50000"/>
              <a:gd name="adj2" fmla="val 2630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4859338" y="3644900"/>
            <a:ext cx="1436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6600"/>
                </a:solidFill>
              </a:rPr>
              <a:t>C input (</a:t>
            </a:r>
            <a:r>
              <a:rPr lang="en-US" altLang="zh-CN" sz="2000">
                <a:solidFill>
                  <a:srgbClr val="006600"/>
                </a:solidFill>
              </a:rPr>
              <a:t>↑</a:t>
            </a:r>
            <a:r>
              <a:rPr lang="en-US" altLang="zh-CN" sz="2000" b="1">
                <a:solidFill>
                  <a:srgbClr val="006600"/>
                </a:solidFill>
              </a:rPr>
              <a:t>)</a:t>
            </a:r>
            <a:endParaRPr lang="zh-CN" altLang="en-US" sz="2000" b="1">
              <a:solidFill>
                <a:srgbClr val="006600"/>
              </a:solidFill>
            </a:endParaRPr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7164388" y="3644900"/>
            <a:ext cx="1920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C output (n.s.)</a:t>
            </a:r>
            <a:endParaRPr lang="zh-CN" altLang="en-US" sz="2000" b="1">
              <a:solidFill>
                <a:srgbClr val="FF3300"/>
              </a:solidFill>
            </a:endParaRPr>
          </a:p>
        </p:txBody>
      </p:sp>
      <p:pic>
        <p:nvPicPr>
          <p:cNvPr id="28" name="Picture 8" descr="Figure 5.T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68967" y="4581128"/>
            <a:ext cx="2634833" cy="201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643812" cy="850900"/>
          </a:xfrm>
        </p:spPr>
        <p:txBody>
          <a:bodyPr/>
          <a:lstStyle/>
          <a:p>
            <a:r>
              <a:rPr lang="en-US" smtClean="0"/>
              <a:t>Why ?</a:t>
            </a:r>
            <a:endParaRPr lang="en-GB" smtClean="0"/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3635375" y="1196975"/>
          <a:ext cx="5246688" cy="2382838"/>
        </p:xfrm>
        <a:graphic>
          <a:graphicData uri="http://schemas.openxmlformats.org/presentationml/2006/ole">
            <p:oleObj spid="_x0000_s2050" name="SPW 12.0 Graph" r:id="rId7" imgW="3977633" imgH="1805964" progId="">
              <p:embed/>
            </p:oleObj>
          </a:graphicData>
        </a:graphic>
      </p:graphicFrame>
      <p:sp>
        <p:nvSpPr>
          <p:cNvPr id="2062" name="TextBox 7"/>
          <p:cNvSpPr txBox="1">
            <a:spLocks noChangeArrowheads="1"/>
          </p:cNvSpPr>
          <p:nvPr/>
        </p:nvSpPr>
        <p:spPr bwMode="auto">
          <a:xfrm>
            <a:off x="5148263" y="6453336"/>
            <a:ext cx="3732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Liu and Greaver, 2010. </a:t>
            </a:r>
            <a:r>
              <a:rPr lang="en-US" altLang="zh-CN" i="1"/>
              <a:t>Ecology Letters</a:t>
            </a:r>
            <a:endParaRPr lang="en-GB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animBg="1"/>
      <p:bldP spid="16396" grpId="0" animBg="1"/>
      <p:bldP spid="16397" grpId="0"/>
      <p:bldP spid="16388" grpId="0" animBg="1"/>
      <p:bldP spid="16392" grpId="0" animBg="1"/>
      <p:bldP spid="16391" grpId="0"/>
      <p:bldP spid="163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Nitrogen saturation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0DE36F-60A3-45D9-990A-316202E14C5C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18439" name="Content Placeholder 3" descr="Fig. 9.6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060848"/>
            <a:ext cx="3744094" cy="402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250825" y="6092825"/>
            <a:ext cx="4500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Chapin et al. 2011, </a:t>
            </a:r>
            <a:r>
              <a:rPr lang="en-GB" i="1" dirty="0"/>
              <a:t>Principles of Terrestrial Ecosystem Ecology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004048" y="2204864"/>
            <a:ext cx="3667379" cy="4185756"/>
            <a:chOff x="3136869" y="404665"/>
            <a:chExt cx="5971635" cy="6428304"/>
          </a:xfrm>
        </p:grpSpPr>
        <p:grpSp>
          <p:nvGrpSpPr>
            <p:cNvPr id="9" name="Group 11"/>
            <p:cNvGrpSpPr/>
            <p:nvPr/>
          </p:nvGrpSpPr>
          <p:grpSpPr>
            <a:xfrm>
              <a:off x="3136869" y="404665"/>
              <a:ext cx="5971635" cy="5832647"/>
              <a:chOff x="216023" y="908721"/>
              <a:chExt cx="5971635" cy="5832647"/>
            </a:xfrm>
          </p:grpSpPr>
          <p:grpSp>
            <p:nvGrpSpPr>
              <p:cNvPr id="12" name="Group 8"/>
              <p:cNvGrpSpPr/>
              <p:nvPr/>
            </p:nvGrpSpPr>
            <p:grpSpPr>
              <a:xfrm>
                <a:off x="216023" y="908721"/>
                <a:ext cx="5971635" cy="5832647"/>
                <a:chOff x="323527" y="980729"/>
                <a:chExt cx="5356833" cy="5112567"/>
              </a:xfrm>
            </p:grpSpPr>
            <p:grpSp>
              <p:nvGrpSpPr>
                <p:cNvPr id="14" name="Group 5"/>
                <p:cNvGrpSpPr/>
                <p:nvPr/>
              </p:nvGrpSpPr>
              <p:grpSpPr>
                <a:xfrm>
                  <a:off x="323527" y="980729"/>
                  <a:ext cx="5356833" cy="5112567"/>
                  <a:chOff x="467543" y="1052737"/>
                  <a:chExt cx="5212054" cy="4968551"/>
                </a:xfrm>
              </p:grpSpPr>
              <p:pic>
                <p:nvPicPr>
                  <p:cNvPr id="16" name="Picture 2" descr="http://anthony.darrouzet-nardi.net/scienceblog/wp-content/uploads/2008/05/globalncycle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467543" y="1052737"/>
                    <a:ext cx="5184576" cy="4896544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7" name="Rectangle 16"/>
                  <p:cNvSpPr/>
                  <p:nvPr/>
                </p:nvSpPr>
                <p:spPr>
                  <a:xfrm>
                    <a:off x="5463573" y="2996952"/>
                    <a:ext cx="216024" cy="30243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5652120" y="1700808"/>
                  <a:ext cx="0" cy="108012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Down Arrow 12"/>
              <p:cNvSpPr/>
              <p:nvPr/>
            </p:nvSpPr>
            <p:spPr>
              <a:xfrm flipV="1">
                <a:off x="4788024" y="2708920"/>
                <a:ext cx="144016" cy="1872208"/>
              </a:xfrm>
              <a:prstGeom prst="down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371372" y="6265765"/>
              <a:ext cx="5618065" cy="56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Gruber and Galloway 2008, </a:t>
              </a:r>
              <a:r>
                <a:rPr lang="en-US" i="1" dirty="0" smtClean="0"/>
                <a:t>Nature</a:t>
              </a:r>
              <a:endParaRPr lang="en-GB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12360" y="2132856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NH</a:t>
              </a:r>
              <a:r>
                <a:rPr lang="en-US" sz="1600" baseline="-25000" dirty="0" smtClean="0"/>
                <a:t>3</a:t>
              </a:r>
              <a:endParaRPr lang="en-GB" sz="1600" baseline="-250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87624" y="1340768"/>
            <a:ext cx="257115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Closed N cycle</a:t>
            </a:r>
            <a:endParaRPr lang="en-GB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954093" y="1332057"/>
            <a:ext cx="405232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Open and leaky N cycle</a:t>
            </a:r>
            <a:endParaRPr lang="en-GB" sz="3200" dirty="0" smtClean="0"/>
          </a:p>
        </p:txBody>
      </p:sp>
      <p:sp>
        <p:nvSpPr>
          <p:cNvPr id="22" name="Right Arrow 21"/>
          <p:cNvSpPr/>
          <p:nvPr/>
        </p:nvSpPr>
        <p:spPr>
          <a:xfrm>
            <a:off x="4067944" y="1484784"/>
            <a:ext cx="648072" cy="36004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</TotalTime>
  <Words>988</Words>
  <Application>Microsoft Office PowerPoint</Application>
  <PresentationFormat>全屏显示(4:3)</PresentationFormat>
  <Paragraphs>265</Paragraphs>
  <Slides>23</Slides>
  <Notes>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Office Theme</vt:lpstr>
      <vt:lpstr>SPW 12.0 Graph</vt:lpstr>
      <vt:lpstr>SPW 11.0 Graph</vt:lpstr>
      <vt:lpstr>Chart</vt:lpstr>
      <vt:lpstr>The benefits and the environmental costs of anthropogenic reactive nitrogen</vt:lpstr>
      <vt:lpstr>Outline</vt:lpstr>
      <vt:lpstr>Humans have more than doubled the amount of natural N fixation</vt:lpstr>
      <vt:lpstr>The good of anthropogenic Nr: Food Productivity</vt:lpstr>
      <vt:lpstr>Nitrogen’s carbon benefit</vt:lpstr>
      <vt:lpstr>Anthropogenic Nr stimulates vegetation growth</vt:lpstr>
      <vt:lpstr>Anthropogenic Nr input may increase soil C sequestration</vt:lpstr>
      <vt:lpstr>Why ?</vt:lpstr>
      <vt:lpstr>Nitrogen saturation </vt:lpstr>
      <vt:lpstr>Increases biogenic N2O and CH4 emission</vt:lpstr>
      <vt:lpstr>Nitrogen’s carbon benefit is largely offset by N2O an CH4 emission</vt:lpstr>
      <vt:lpstr>Impacts of reactive N on climate change</vt:lpstr>
      <vt:lpstr>Estimates of net changes in US GHG fluxes</vt:lpstr>
      <vt:lpstr>Climate change impact of US Nr emissions for 20 yrs and 100 yrs</vt:lpstr>
      <vt:lpstr>Nr’s other environmental costs</vt:lpstr>
      <vt:lpstr>Could N cycle be better managed?</vt:lpstr>
      <vt:lpstr>幻灯片 17</vt:lpstr>
      <vt:lpstr>The potential of nitrification inhibitors for better N fertilizer management </vt:lpstr>
      <vt:lpstr>幻灯片 19</vt:lpstr>
      <vt:lpstr>Cost/benefit analysis of NI in agriculture ecosystem</vt:lpstr>
      <vt:lpstr>Conclusion</vt:lpstr>
      <vt:lpstr>幻灯片 22</vt:lpstr>
      <vt:lpstr>How many kg C can be fixed with 1kg N/ha N deposition?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benefits and the environmental costs of anthropogenic reactive nitrogen</dc:title>
  <dc:creator>unknown</dc:creator>
  <cp:lastModifiedBy>unknown</cp:lastModifiedBy>
  <cp:revision>35</cp:revision>
  <dcterms:created xsi:type="dcterms:W3CDTF">2013-06-07T09:08:07Z</dcterms:created>
  <dcterms:modified xsi:type="dcterms:W3CDTF">2013-06-28T01:48:38Z</dcterms:modified>
</cp:coreProperties>
</file>